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5" r:id="rId5"/>
    <p:sldId id="321" r:id="rId6"/>
    <p:sldId id="664" r:id="rId7"/>
    <p:sldId id="665" r:id="rId8"/>
    <p:sldId id="667" r:id="rId9"/>
    <p:sldId id="666" r:id="rId10"/>
    <p:sldId id="668" r:id="rId11"/>
    <p:sldId id="669" r:id="rId12"/>
    <p:sldId id="670" r:id="rId13"/>
    <p:sldId id="671" r:id="rId14"/>
    <p:sldId id="673" r:id="rId15"/>
    <p:sldId id="674" r:id="rId16"/>
    <p:sldId id="270" r:id="rId17"/>
    <p:sldId id="672" r:id="rId18"/>
    <p:sldId id="658" r:id="rId19"/>
    <p:sldId id="657" r:id="rId20"/>
    <p:sldId id="659" r:id="rId21"/>
    <p:sldId id="275" r:id="rId22"/>
    <p:sldId id="351" r:id="rId23"/>
    <p:sldId id="660" r:id="rId24"/>
    <p:sldId id="663" r:id="rId25"/>
    <p:sldId id="661" r:id="rId26"/>
    <p:sldId id="662" r:id="rId27"/>
    <p:sldId id="269" r:id="rId28"/>
    <p:sldId id="271" r:id="rId29"/>
    <p:sldId id="327" r:id="rId30"/>
    <p:sldId id="33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1" d="100"/>
          <a:sy n="51" d="100"/>
        </p:scale>
        <p:origin x="571"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7BCA7-E337-455F-A254-AE9F7A2E2809}"/>
              </a:ext>
            </a:extLst>
          </p:cNvPr>
          <p:cNvSpPr>
            <a:spLocks noGrp="1"/>
          </p:cNvSpPr>
          <p:nvPr>
            <p:ph type="dt" sz="half" idx="10"/>
          </p:nvPr>
        </p:nvSpPr>
        <p:spPr/>
        <p:txBody>
          <a:bodyPr/>
          <a:lstStyle/>
          <a:p>
            <a:fld id="{5B0D643B-CE64-4022-9C24-6589D2637BAF}" type="datetimeFigureOut">
              <a:rPr lang="en-US" smtClean="0"/>
              <a:t>7/4/2024</a:t>
            </a:fld>
            <a:endParaRPr lang="en-US"/>
          </a:p>
        </p:txBody>
      </p:sp>
      <p:sp>
        <p:nvSpPr>
          <p:cNvPr id="5" name="Footer Placeholder 4">
            <a:extLst>
              <a:ext uri="{FF2B5EF4-FFF2-40B4-BE49-F238E27FC236}">
                <a16:creationId xmlns:a16="http://schemas.microsoft.com/office/drawing/2014/main"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1379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11A5B-A3FA-4837-9440-34A863396FBC}"/>
              </a:ext>
            </a:extLst>
          </p:cNvPr>
          <p:cNvSpPr>
            <a:spLocks noGrp="1"/>
          </p:cNvSpPr>
          <p:nvPr>
            <p:ph type="dt" sz="half" idx="10"/>
          </p:nvPr>
        </p:nvSpPr>
        <p:spPr/>
        <p:txBody>
          <a:bodyPr/>
          <a:lstStyle/>
          <a:p>
            <a:fld id="{5B0D643B-CE64-4022-9C24-6589D2637BAF}" type="datetimeFigureOut">
              <a:rPr lang="en-US" smtClean="0"/>
              <a:t>7/4/2024</a:t>
            </a:fld>
            <a:endParaRPr lang="en-US"/>
          </a:p>
        </p:txBody>
      </p:sp>
      <p:sp>
        <p:nvSpPr>
          <p:cNvPr id="5" name="Footer Placeholder 4">
            <a:extLst>
              <a:ext uri="{FF2B5EF4-FFF2-40B4-BE49-F238E27FC236}">
                <a16:creationId xmlns:a16="http://schemas.microsoft.com/office/drawing/2014/main"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7637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DDEB0-BD39-4BC5-9BA6-FCEBF0EF4B17}"/>
              </a:ext>
            </a:extLst>
          </p:cNvPr>
          <p:cNvSpPr>
            <a:spLocks noGrp="1"/>
          </p:cNvSpPr>
          <p:nvPr>
            <p:ph type="dt" sz="half" idx="10"/>
          </p:nvPr>
        </p:nvSpPr>
        <p:spPr/>
        <p:txBody>
          <a:bodyPr/>
          <a:lstStyle/>
          <a:p>
            <a:fld id="{5B0D643B-CE64-4022-9C24-6589D2637BAF}" type="datetimeFigureOut">
              <a:rPr lang="en-US" smtClean="0"/>
              <a:t>7/4/2024</a:t>
            </a:fld>
            <a:endParaRPr lang="en-US"/>
          </a:p>
        </p:txBody>
      </p:sp>
      <p:sp>
        <p:nvSpPr>
          <p:cNvPr id="5" name="Footer Placeholder 4">
            <a:extLst>
              <a:ext uri="{FF2B5EF4-FFF2-40B4-BE49-F238E27FC236}">
                <a16:creationId xmlns:a16="http://schemas.microsoft.com/office/drawing/2014/main"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73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4F4A-C0E6-410F-9F88-2E9F2691FA57}"/>
              </a:ext>
            </a:extLst>
          </p:cNvPr>
          <p:cNvSpPr>
            <a:spLocks noGrp="1"/>
          </p:cNvSpPr>
          <p:nvPr>
            <p:ph type="dt" sz="half" idx="10"/>
          </p:nvPr>
        </p:nvSpPr>
        <p:spPr/>
        <p:txBody>
          <a:bodyPr/>
          <a:lstStyle/>
          <a:p>
            <a:fld id="{5B0D643B-CE64-4022-9C24-6589D2637BAF}" type="datetimeFigureOut">
              <a:rPr lang="en-US" smtClean="0"/>
              <a:t>7/4/2024</a:t>
            </a:fld>
            <a:endParaRPr lang="en-US"/>
          </a:p>
        </p:txBody>
      </p:sp>
      <p:sp>
        <p:nvSpPr>
          <p:cNvPr id="5" name="Footer Placeholder 4">
            <a:extLst>
              <a:ext uri="{FF2B5EF4-FFF2-40B4-BE49-F238E27FC236}">
                <a16:creationId xmlns:a16="http://schemas.microsoft.com/office/drawing/2014/main"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57549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2F6052-934F-4BFA-B68A-4D5F3394DB3B}"/>
              </a:ext>
            </a:extLst>
          </p:cNvPr>
          <p:cNvSpPr>
            <a:spLocks noGrp="1"/>
          </p:cNvSpPr>
          <p:nvPr>
            <p:ph type="dt" sz="half" idx="10"/>
          </p:nvPr>
        </p:nvSpPr>
        <p:spPr/>
        <p:txBody>
          <a:bodyPr/>
          <a:lstStyle/>
          <a:p>
            <a:fld id="{5B0D643B-CE64-4022-9C24-6589D2637BAF}" type="datetimeFigureOut">
              <a:rPr lang="en-US" smtClean="0"/>
              <a:t>7/4/2024</a:t>
            </a:fld>
            <a:endParaRPr lang="en-US"/>
          </a:p>
        </p:txBody>
      </p:sp>
      <p:sp>
        <p:nvSpPr>
          <p:cNvPr id="5" name="Footer Placeholder 4">
            <a:extLst>
              <a:ext uri="{FF2B5EF4-FFF2-40B4-BE49-F238E27FC236}">
                <a16:creationId xmlns:a16="http://schemas.microsoft.com/office/drawing/2014/main"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15120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45888-9D60-432F-A612-C85BCA07522C}"/>
              </a:ext>
            </a:extLst>
          </p:cNvPr>
          <p:cNvSpPr>
            <a:spLocks noGrp="1"/>
          </p:cNvSpPr>
          <p:nvPr>
            <p:ph type="dt" sz="half" idx="10"/>
          </p:nvPr>
        </p:nvSpPr>
        <p:spPr/>
        <p:txBody>
          <a:bodyPr/>
          <a:lstStyle/>
          <a:p>
            <a:fld id="{5B0D643B-CE64-4022-9C24-6589D2637BAF}" type="datetimeFigureOut">
              <a:rPr lang="en-US" smtClean="0"/>
              <a:t>7/4/2024</a:t>
            </a:fld>
            <a:endParaRPr lang="en-US"/>
          </a:p>
        </p:txBody>
      </p:sp>
      <p:sp>
        <p:nvSpPr>
          <p:cNvPr id="6" name="Footer Placeholder 5">
            <a:extLst>
              <a:ext uri="{FF2B5EF4-FFF2-40B4-BE49-F238E27FC236}">
                <a16:creationId xmlns:a16="http://schemas.microsoft.com/office/drawing/2014/main"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4429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21C42B-D389-4E66-BAE1-EB76C90DDBBB}"/>
              </a:ext>
            </a:extLst>
          </p:cNvPr>
          <p:cNvSpPr>
            <a:spLocks noGrp="1"/>
          </p:cNvSpPr>
          <p:nvPr>
            <p:ph type="dt" sz="half" idx="10"/>
          </p:nvPr>
        </p:nvSpPr>
        <p:spPr/>
        <p:txBody>
          <a:bodyPr/>
          <a:lstStyle/>
          <a:p>
            <a:fld id="{5B0D643B-CE64-4022-9C24-6589D2637BAF}" type="datetimeFigureOut">
              <a:rPr lang="en-US" smtClean="0"/>
              <a:t>7/4/2024</a:t>
            </a:fld>
            <a:endParaRPr lang="en-US"/>
          </a:p>
        </p:txBody>
      </p:sp>
      <p:sp>
        <p:nvSpPr>
          <p:cNvPr id="8" name="Footer Placeholder 7">
            <a:extLst>
              <a:ext uri="{FF2B5EF4-FFF2-40B4-BE49-F238E27FC236}">
                <a16:creationId xmlns:a16="http://schemas.microsoft.com/office/drawing/2014/main"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73792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9D3E8-B0B6-4A9A-989D-CC423B70CCC0}"/>
              </a:ext>
            </a:extLst>
          </p:cNvPr>
          <p:cNvSpPr>
            <a:spLocks noGrp="1"/>
          </p:cNvSpPr>
          <p:nvPr>
            <p:ph type="dt" sz="half" idx="10"/>
          </p:nvPr>
        </p:nvSpPr>
        <p:spPr/>
        <p:txBody>
          <a:bodyPr/>
          <a:lstStyle/>
          <a:p>
            <a:fld id="{5B0D643B-CE64-4022-9C24-6589D2637BAF}" type="datetimeFigureOut">
              <a:rPr lang="en-US" smtClean="0"/>
              <a:t>7/4/2024</a:t>
            </a:fld>
            <a:endParaRPr lang="en-US"/>
          </a:p>
        </p:txBody>
      </p:sp>
      <p:sp>
        <p:nvSpPr>
          <p:cNvPr id="4" name="Footer Placeholder 3">
            <a:extLst>
              <a:ext uri="{FF2B5EF4-FFF2-40B4-BE49-F238E27FC236}">
                <a16:creationId xmlns:a16="http://schemas.microsoft.com/office/drawing/2014/main"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417545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6DD8C-C561-48EB-9FC2-6C71CD19BCF7}"/>
              </a:ext>
            </a:extLst>
          </p:cNvPr>
          <p:cNvSpPr>
            <a:spLocks noGrp="1"/>
          </p:cNvSpPr>
          <p:nvPr>
            <p:ph type="dt" sz="half" idx="10"/>
          </p:nvPr>
        </p:nvSpPr>
        <p:spPr/>
        <p:txBody>
          <a:bodyPr/>
          <a:lstStyle/>
          <a:p>
            <a:fld id="{5B0D643B-CE64-4022-9C24-6589D2637BAF}" type="datetimeFigureOut">
              <a:rPr lang="en-US" smtClean="0"/>
              <a:t>7/4/2024</a:t>
            </a:fld>
            <a:endParaRPr lang="en-US"/>
          </a:p>
        </p:txBody>
      </p:sp>
      <p:sp>
        <p:nvSpPr>
          <p:cNvPr id="3" name="Footer Placeholder 2">
            <a:extLst>
              <a:ext uri="{FF2B5EF4-FFF2-40B4-BE49-F238E27FC236}">
                <a16:creationId xmlns:a16="http://schemas.microsoft.com/office/drawing/2014/main"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7314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4F3047-61D5-4D40-901F-F84FC974ADD0}"/>
              </a:ext>
            </a:extLst>
          </p:cNvPr>
          <p:cNvSpPr>
            <a:spLocks noGrp="1"/>
          </p:cNvSpPr>
          <p:nvPr>
            <p:ph type="dt" sz="half" idx="10"/>
          </p:nvPr>
        </p:nvSpPr>
        <p:spPr/>
        <p:txBody>
          <a:bodyPr/>
          <a:lstStyle/>
          <a:p>
            <a:fld id="{5B0D643B-CE64-4022-9C24-6589D2637BAF}" type="datetimeFigureOut">
              <a:rPr lang="en-US" smtClean="0"/>
              <a:t>7/4/2024</a:t>
            </a:fld>
            <a:endParaRPr lang="en-US"/>
          </a:p>
        </p:txBody>
      </p:sp>
      <p:sp>
        <p:nvSpPr>
          <p:cNvPr id="6" name="Footer Placeholder 5">
            <a:extLst>
              <a:ext uri="{FF2B5EF4-FFF2-40B4-BE49-F238E27FC236}">
                <a16:creationId xmlns:a16="http://schemas.microsoft.com/office/drawing/2014/main"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2780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EA917C-4EBF-4029-9249-7C00D3416944}"/>
              </a:ext>
            </a:extLst>
          </p:cNvPr>
          <p:cNvSpPr>
            <a:spLocks noGrp="1"/>
          </p:cNvSpPr>
          <p:nvPr>
            <p:ph type="dt" sz="half" idx="10"/>
          </p:nvPr>
        </p:nvSpPr>
        <p:spPr/>
        <p:txBody>
          <a:bodyPr/>
          <a:lstStyle/>
          <a:p>
            <a:fld id="{5B0D643B-CE64-4022-9C24-6589D2637BAF}" type="datetimeFigureOut">
              <a:rPr lang="en-US" smtClean="0"/>
              <a:t>7/4/2024</a:t>
            </a:fld>
            <a:endParaRPr lang="en-US"/>
          </a:p>
        </p:txBody>
      </p:sp>
      <p:sp>
        <p:nvSpPr>
          <p:cNvPr id="6" name="Footer Placeholder 5">
            <a:extLst>
              <a:ext uri="{FF2B5EF4-FFF2-40B4-BE49-F238E27FC236}">
                <a16:creationId xmlns:a16="http://schemas.microsoft.com/office/drawing/2014/main"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47260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7/4/2024</a:t>
            </a:fld>
            <a:endParaRPr lang="en-US"/>
          </a:p>
        </p:txBody>
      </p:sp>
      <p:sp>
        <p:nvSpPr>
          <p:cNvPr id="5" name="Footer Placeholder 4">
            <a:extLst>
              <a:ext uri="{FF2B5EF4-FFF2-40B4-BE49-F238E27FC236}">
                <a16:creationId xmlns:a16="http://schemas.microsoft.com/office/drawing/2014/main"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8031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4EC697-1F30-98CC-3A02-EDFFFA86301A}"/>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837422" y="-524652"/>
            <a:ext cx="10517155" cy="2518034"/>
          </a:xfrm>
        </p:spPr>
        <p:txBody>
          <a:bodyPr>
            <a:normAutofit/>
          </a:bodyPr>
          <a:lstStyle/>
          <a:p>
            <a:pPr algn="ctr"/>
            <a:r>
              <a:rPr lang="en-US" sz="4800" b="1" u="sng" dirty="0">
                <a:solidFill>
                  <a:schemeClr val="bg1"/>
                </a:solidFill>
                <a:effectLst>
                  <a:outerShdw blurRad="38100" dist="38100" dir="2700000" algn="tl">
                    <a:srgbClr val="000000">
                      <a:alpha val="43137"/>
                    </a:srgbClr>
                  </a:outerShdw>
                </a:effectLst>
              </a:rPr>
              <a:t>The History of the Holy Spirit in Adventism pt 9: Bad Bereans to Pitiful Parrots</a:t>
            </a:r>
          </a:p>
        </p:txBody>
      </p:sp>
    </p:spTree>
    <p:extLst>
      <p:ext uri="{BB962C8B-B14F-4D97-AF65-F5344CB8AC3E}">
        <p14:creationId xmlns:p14="http://schemas.microsoft.com/office/powerpoint/2010/main" val="19858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EF9ED-806B-1BE3-FB0E-262916BC56B8}"/>
              </a:ext>
            </a:extLst>
          </p:cNvPr>
          <p:cNvSpPr>
            <a:spLocks noGrp="1"/>
          </p:cNvSpPr>
          <p:nvPr>
            <p:ph type="title"/>
          </p:nvPr>
        </p:nvSpPr>
        <p:spPr>
          <a:xfrm>
            <a:off x="516536" y="-219492"/>
            <a:ext cx="11158928" cy="1325563"/>
          </a:xfrm>
        </p:spPr>
        <p:txBody>
          <a:bodyPr/>
          <a:lstStyle/>
          <a:p>
            <a:r>
              <a:rPr lang="en-US" b="1" dirty="0">
                <a:solidFill>
                  <a:schemeClr val="accent2">
                    <a:lumMod val="75000"/>
                  </a:schemeClr>
                </a:solidFill>
                <a:effectLst>
                  <a:outerShdw blurRad="38100" dist="38100" dir="2700000" algn="tl">
                    <a:srgbClr val="000000">
                      <a:alpha val="43137"/>
                    </a:srgbClr>
                  </a:outerShdw>
                </a:effectLst>
              </a:rPr>
              <a:t>Next: The Washburn Quote “Against” the Trinity</a:t>
            </a:r>
          </a:p>
        </p:txBody>
      </p:sp>
      <p:sp>
        <p:nvSpPr>
          <p:cNvPr id="4" name="TextBox 3">
            <a:extLst>
              <a:ext uri="{FF2B5EF4-FFF2-40B4-BE49-F238E27FC236}">
                <a16:creationId xmlns:a16="http://schemas.microsoft.com/office/drawing/2014/main" id="{46795283-F33B-A585-24DB-4F90BCB0BFFF}"/>
              </a:ext>
            </a:extLst>
          </p:cNvPr>
          <p:cNvSpPr txBox="1"/>
          <p:nvPr/>
        </p:nvSpPr>
        <p:spPr>
          <a:xfrm>
            <a:off x="268574" y="733246"/>
            <a:ext cx="7001655" cy="6124754"/>
          </a:xfrm>
          <a:prstGeom prst="rect">
            <a:avLst/>
          </a:prstGeom>
          <a:noFill/>
        </p:spPr>
        <p:txBody>
          <a:bodyPr wrap="square">
            <a:spAutoFit/>
          </a:bodyPr>
          <a:lstStyle/>
          <a:p>
            <a:r>
              <a:rPr lang="en-US" sz="2800" b="0" i="0" u="none" strike="noStrike" baseline="0" dirty="0"/>
              <a:t>“Because Christ being a part of the one person of the “Trinity” could not die unless the Father and Holy Ghost all died with Him, </a:t>
            </a:r>
            <a:r>
              <a:rPr lang="en-US" sz="2800" b="1" i="0" u="sng" strike="noStrike" baseline="0" dirty="0"/>
              <a:t>according to this false doctrine of the Trinity</a:t>
            </a:r>
            <a:r>
              <a:rPr lang="en-US" sz="2800" b="0" i="0" u="none" strike="noStrike" baseline="0" dirty="0"/>
              <a:t>…” J.S. Washburn 1939 Letter “The Trinity”</a:t>
            </a:r>
          </a:p>
          <a:p>
            <a:endParaRPr lang="en-US" sz="2800" dirty="0"/>
          </a:p>
          <a:p>
            <a:r>
              <a:rPr lang="en-US" sz="2800" b="1" i="0" u="sng" strike="noStrike" baseline="0" dirty="0"/>
              <a:t>Bad Bereans Did Not Read the Whole Quote</a:t>
            </a:r>
            <a:r>
              <a:rPr lang="en-US" sz="2800" b="0" i="0" u="none" strike="noStrike" baseline="0" dirty="0"/>
              <a:t>: “Christ himself teaches in John 17:21, 22 </a:t>
            </a:r>
            <a:r>
              <a:rPr lang="en-US" sz="2800" b="1" i="0" u="none" strike="noStrike" baseline="0" dirty="0"/>
              <a:t>that the three persons of the Godhead are three “separable beings.” </a:t>
            </a:r>
            <a:r>
              <a:rPr lang="en-US" sz="2800" b="0" i="0" u="none" strike="noStrike" baseline="0" dirty="0"/>
              <a:t>For the disciples were “separable beings,” and Christ compares the unity of the Father and the Son with the unity of the disciples united in perfect unity of heart.” Ibid.</a:t>
            </a:r>
            <a:endParaRPr lang="en-US" sz="2800" dirty="0"/>
          </a:p>
        </p:txBody>
      </p:sp>
      <p:pic>
        <p:nvPicPr>
          <p:cNvPr id="5" name="Picture 4">
            <a:extLst>
              <a:ext uri="{FF2B5EF4-FFF2-40B4-BE49-F238E27FC236}">
                <a16:creationId xmlns:a16="http://schemas.microsoft.com/office/drawing/2014/main" id="{DB913E31-909C-7128-7CC0-AC5710C38DC2}"/>
              </a:ext>
            </a:extLst>
          </p:cNvPr>
          <p:cNvPicPr>
            <a:picLocks noChangeAspect="1"/>
          </p:cNvPicPr>
          <p:nvPr/>
        </p:nvPicPr>
        <p:blipFill>
          <a:blip r:embed="rId2"/>
          <a:stretch>
            <a:fillRect/>
          </a:stretch>
        </p:blipFill>
        <p:spPr>
          <a:xfrm>
            <a:off x="7576015" y="981765"/>
            <a:ext cx="4347411" cy="5627716"/>
          </a:xfrm>
          <a:prstGeom prst="rect">
            <a:avLst/>
          </a:prstGeom>
        </p:spPr>
      </p:pic>
    </p:spTree>
    <p:extLst>
      <p:ext uri="{BB962C8B-B14F-4D97-AF65-F5344CB8AC3E}">
        <p14:creationId xmlns:p14="http://schemas.microsoft.com/office/powerpoint/2010/main" val="90261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A043-E616-2786-9676-D76FC34D6832}"/>
              </a:ext>
            </a:extLst>
          </p:cNvPr>
          <p:cNvSpPr>
            <a:spLocks noGrp="1"/>
          </p:cNvSpPr>
          <p:nvPr>
            <p:ph type="title"/>
          </p:nvPr>
        </p:nvSpPr>
        <p:spPr>
          <a:xfrm>
            <a:off x="838200" y="0"/>
            <a:ext cx="10515600" cy="1325563"/>
          </a:xfrm>
        </p:spPr>
        <p:txBody>
          <a:bodyPr/>
          <a:lstStyle/>
          <a:p>
            <a:pPr algn="ctr"/>
            <a:r>
              <a:rPr lang="en-US" b="1" u="sng" dirty="0">
                <a:solidFill>
                  <a:srgbClr val="7030A0"/>
                </a:solidFill>
              </a:rPr>
              <a:t>Antitrinitarian Teachers Agree Washburn Believes in the Biblical 3-Person Godhead:</a:t>
            </a:r>
          </a:p>
        </p:txBody>
      </p:sp>
      <p:pic>
        <p:nvPicPr>
          <p:cNvPr id="4" name="Picture 3">
            <a:extLst>
              <a:ext uri="{FF2B5EF4-FFF2-40B4-BE49-F238E27FC236}">
                <a16:creationId xmlns:a16="http://schemas.microsoft.com/office/drawing/2014/main" id="{B9E11029-450F-C0B5-F206-BC1240165896}"/>
              </a:ext>
            </a:extLst>
          </p:cNvPr>
          <p:cNvPicPr>
            <a:picLocks noChangeAspect="1"/>
          </p:cNvPicPr>
          <p:nvPr/>
        </p:nvPicPr>
        <p:blipFill rotWithShape="1">
          <a:blip r:embed="rId2"/>
          <a:srcRect t="5794"/>
          <a:stretch/>
        </p:blipFill>
        <p:spPr>
          <a:xfrm>
            <a:off x="1274044" y="1237266"/>
            <a:ext cx="9643912" cy="5620734"/>
          </a:xfrm>
          <a:prstGeom prst="rect">
            <a:avLst/>
          </a:prstGeom>
        </p:spPr>
      </p:pic>
    </p:spTree>
    <p:extLst>
      <p:ext uri="{BB962C8B-B14F-4D97-AF65-F5344CB8AC3E}">
        <p14:creationId xmlns:p14="http://schemas.microsoft.com/office/powerpoint/2010/main" val="4167909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759D-120E-856A-3B52-034D52D3888F}"/>
              </a:ext>
            </a:extLst>
          </p:cNvPr>
          <p:cNvSpPr>
            <a:spLocks noGrp="1"/>
          </p:cNvSpPr>
          <p:nvPr>
            <p:ph type="title"/>
          </p:nvPr>
        </p:nvSpPr>
        <p:spPr>
          <a:xfrm>
            <a:off x="838200" y="-249472"/>
            <a:ext cx="10515600" cy="1325563"/>
          </a:xfrm>
        </p:spPr>
        <p:txBody>
          <a:bodyPr/>
          <a:lstStyle/>
          <a:p>
            <a:pPr algn="ctr"/>
            <a:r>
              <a:rPr lang="en-US" b="1" dirty="0">
                <a:effectLst>
                  <a:outerShdw blurRad="38100" dist="38100" dir="2700000" algn="tl">
                    <a:srgbClr val="000000">
                      <a:alpha val="43137"/>
                    </a:srgbClr>
                  </a:outerShdw>
                </a:effectLst>
              </a:rPr>
              <a:t>The Parable of the Comforter?</a:t>
            </a:r>
          </a:p>
        </p:txBody>
      </p:sp>
      <p:sp>
        <p:nvSpPr>
          <p:cNvPr id="3" name="TextBox 2">
            <a:extLst>
              <a:ext uri="{FF2B5EF4-FFF2-40B4-BE49-F238E27FC236}">
                <a16:creationId xmlns:a16="http://schemas.microsoft.com/office/drawing/2014/main" id="{E5D73496-9D56-F447-B9FE-8B9EBA8F01B1}"/>
              </a:ext>
            </a:extLst>
          </p:cNvPr>
          <p:cNvSpPr txBox="1"/>
          <p:nvPr/>
        </p:nvSpPr>
        <p:spPr>
          <a:xfrm>
            <a:off x="4307174" y="704949"/>
            <a:ext cx="7734925" cy="6001643"/>
          </a:xfrm>
          <a:prstGeom prst="rect">
            <a:avLst/>
          </a:prstGeom>
          <a:noFill/>
        </p:spPr>
        <p:txBody>
          <a:bodyPr wrap="square" rtlCol="0">
            <a:spAutoFit/>
          </a:bodyPr>
          <a:lstStyle/>
          <a:p>
            <a:r>
              <a:rPr lang="en-US" sz="2400" dirty="0"/>
              <a:t>Some Antitrinitarian false ministers twist the scriptures to teach that the sections on the Comforter from John 14-16 are merely a parable and not to be taken literally: </a:t>
            </a:r>
          </a:p>
          <a:p>
            <a:endParaRPr lang="en-US" sz="2400" dirty="0"/>
          </a:p>
          <a:p>
            <a:r>
              <a:rPr lang="en-US" sz="2400" dirty="0"/>
              <a:t>John 16:24-29 “Hitherto have ye asked nothing in my name: ask, and ye shall receive, that your joy may be full.</a:t>
            </a:r>
            <a:r>
              <a:rPr lang="en-US" sz="2400" baseline="30000" dirty="0"/>
              <a:t> </a:t>
            </a:r>
            <a:r>
              <a:rPr lang="en-US" sz="2400" b="1" u="sng" dirty="0"/>
              <a:t>These things have I spoken unto you in proverbs: but the time cometh, when I shall no more speak unto you in proverbs, but I shall shew you plainly of the Father</a:t>
            </a:r>
            <a:r>
              <a:rPr lang="en-US" sz="2400" dirty="0"/>
              <a:t>.</a:t>
            </a:r>
            <a:r>
              <a:rPr lang="en-US" sz="2400" baseline="30000" dirty="0"/>
              <a:t> </a:t>
            </a:r>
            <a:r>
              <a:rPr lang="en-US" sz="2400" dirty="0"/>
              <a:t>At that day ye shall ask in my name: and I say not unto you, that I will pray the Father for you:</a:t>
            </a:r>
            <a:r>
              <a:rPr lang="en-US" sz="2400" baseline="30000" dirty="0"/>
              <a:t> </a:t>
            </a:r>
            <a:r>
              <a:rPr lang="en-US" sz="2400" dirty="0"/>
              <a:t>For the Father himself loveth you, because ye have loved me, and have believed that I came out from God.</a:t>
            </a:r>
            <a:r>
              <a:rPr lang="en-US" sz="2400" baseline="30000" dirty="0"/>
              <a:t> </a:t>
            </a:r>
            <a:r>
              <a:rPr lang="en-US" sz="2400" dirty="0"/>
              <a:t>I came forth from the Father, and am come into the world: </a:t>
            </a:r>
            <a:r>
              <a:rPr lang="en-US" sz="2400" b="1" u="sng" dirty="0"/>
              <a:t>again, I leave the world, and go to the Father.</a:t>
            </a:r>
            <a:r>
              <a:rPr lang="en-US" sz="2400" b="1" u="sng" baseline="30000" dirty="0"/>
              <a:t> </a:t>
            </a:r>
            <a:r>
              <a:rPr lang="en-US" sz="2400" b="1" u="sng" dirty="0"/>
              <a:t>His disciples said unto him, Lo, now </a:t>
            </a:r>
            <a:r>
              <a:rPr lang="en-US" sz="2400" b="1" u="sng" dirty="0" err="1"/>
              <a:t>speakest</a:t>
            </a:r>
            <a:r>
              <a:rPr lang="en-US" sz="2400" b="1" u="sng" dirty="0"/>
              <a:t> thou plainly, and </a:t>
            </a:r>
            <a:r>
              <a:rPr lang="en-US" sz="2400" b="1" u="sng" dirty="0" err="1"/>
              <a:t>speakest</a:t>
            </a:r>
            <a:r>
              <a:rPr lang="en-US" sz="2400" b="1" u="sng" dirty="0"/>
              <a:t> no proverb.</a:t>
            </a:r>
            <a:r>
              <a:rPr lang="en-US" sz="2400" dirty="0"/>
              <a:t>”</a:t>
            </a:r>
          </a:p>
        </p:txBody>
      </p:sp>
      <p:pic>
        <p:nvPicPr>
          <p:cNvPr id="4" name="Picture 3">
            <a:extLst>
              <a:ext uri="{FF2B5EF4-FFF2-40B4-BE49-F238E27FC236}">
                <a16:creationId xmlns:a16="http://schemas.microsoft.com/office/drawing/2014/main" id="{45D5B5B7-0125-1E5E-EB99-8FD7ED2408F0}"/>
              </a:ext>
            </a:extLst>
          </p:cNvPr>
          <p:cNvPicPr>
            <a:picLocks noChangeAspect="1"/>
          </p:cNvPicPr>
          <p:nvPr/>
        </p:nvPicPr>
        <p:blipFill rotWithShape="1">
          <a:blip r:embed="rId2"/>
          <a:srcRect l="21352" r="20089"/>
          <a:stretch/>
        </p:blipFill>
        <p:spPr>
          <a:xfrm>
            <a:off x="149901" y="1419770"/>
            <a:ext cx="4017365" cy="4572000"/>
          </a:xfrm>
          <a:prstGeom prst="rect">
            <a:avLst/>
          </a:prstGeom>
        </p:spPr>
      </p:pic>
    </p:spTree>
    <p:extLst>
      <p:ext uri="{BB962C8B-B14F-4D97-AF65-F5344CB8AC3E}">
        <p14:creationId xmlns:p14="http://schemas.microsoft.com/office/powerpoint/2010/main" val="2608861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B0973-6115-44B7-ACFA-3A8818364344}"/>
              </a:ext>
            </a:extLst>
          </p:cNvPr>
          <p:cNvSpPr>
            <a:spLocks noGrp="1"/>
          </p:cNvSpPr>
          <p:nvPr>
            <p:ph type="title"/>
          </p:nvPr>
        </p:nvSpPr>
        <p:spPr>
          <a:xfrm>
            <a:off x="1981200" y="-132347"/>
            <a:ext cx="8229600" cy="1143000"/>
          </a:xfrm>
        </p:spPr>
        <p:txBody>
          <a:bodyPr/>
          <a:lstStyle/>
          <a:p>
            <a:r>
              <a:rPr lang="en-US" dirty="0">
                <a:solidFill>
                  <a:schemeClr val="tx2">
                    <a:lumMod val="75000"/>
                  </a:schemeClr>
                </a:solidFill>
                <a:latin typeface="Arial Black" panose="020B0A04020102020204" pitchFamily="34" charset="0"/>
              </a:rPr>
              <a:t>Thus </a:t>
            </a:r>
            <a:r>
              <a:rPr lang="en-US" dirty="0" err="1">
                <a:solidFill>
                  <a:schemeClr val="tx2">
                    <a:lumMod val="75000"/>
                  </a:schemeClr>
                </a:solidFill>
                <a:latin typeface="Arial Black" panose="020B0A04020102020204" pitchFamily="34" charset="0"/>
              </a:rPr>
              <a:t>Saith</a:t>
            </a:r>
            <a:r>
              <a:rPr lang="en-US" dirty="0">
                <a:solidFill>
                  <a:schemeClr val="tx2">
                    <a:lumMod val="75000"/>
                  </a:schemeClr>
                </a:solidFill>
                <a:latin typeface="Arial Black" panose="020B0A04020102020204" pitchFamily="34" charset="0"/>
              </a:rPr>
              <a:t> the Lord</a:t>
            </a:r>
          </a:p>
        </p:txBody>
      </p:sp>
      <p:sp>
        <p:nvSpPr>
          <p:cNvPr id="3" name="Content Placeholder 2">
            <a:extLst>
              <a:ext uri="{FF2B5EF4-FFF2-40B4-BE49-F238E27FC236}">
                <a16:creationId xmlns:a16="http://schemas.microsoft.com/office/drawing/2014/main" id="{7CB71391-2017-4871-9ABD-2ABF2BEB56A1}"/>
              </a:ext>
            </a:extLst>
          </p:cNvPr>
          <p:cNvSpPr>
            <a:spLocks noGrp="1"/>
          </p:cNvSpPr>
          <p:nvPr>
            <p:ph idx="1"/>
          </p:nvPr>
        </p:nvSpPr>
        <p:spPr>
          <a:xfrm>
            <a:off x="84944" y="653632"/>
            <a:ext cx="12022111" cy="6204368"/>
          </a:xfrm>
        </p:spPr>
        <p:txBody>
          <a:bodyPr>
            <a:normAutofit lnSpcReduction="10000"/>
          </a:bodyPr>
          <a:lstStyle/>
          <a:p>
            <a:pPr marL="0" indent="0">
              <a:buNone/>
            </a:pPr>
            <a:r>
              <a:rPr lang="en-US" sz="2400" dirty="0"/>
              <a:t>Wherever hearts are open to receive the truth, Christ is ready to instruct them. He reveals to them the Father, and the worship acceptable to Him who reads the heart. </a:t>
            </a:r>
            <a:r>
              <a:rPr lang="en-US" sz="2400" b="1" dirty="0"/>
              <a:t>For such He uses no parables</a:t>
            </a:r>
            <a:r>
              <a:rPr lang="en-US" sz="2400" dirty="0"/>
              <a:t>. To them, as to the woman at the well, He says, "I that speak unto thee am He.“– DA, 194</a:t>
            </a:r>
          </a:p>
          <a:p>
            <a:pPr marL="0" indent="0">
              <a:buNone/>
            </a:pPr>
            <a:endParaRPr lang="en-US" sz="2400" dirty="0"/>
          </a:p>
          <a:p>
            <a:pPr marL="0" indent="0">
              <a:buNone/>
            </a:pPr>
            <a:r>
              <a:rPr lang="en-US" sz="2400" dirty="0"/>
              <a:t>The disciples had been with Christ, and could understand Him;</a:t>
            </a:r>
            <a:r>
              <a:rPr lang="en-US" sz="2400" b="1" dirty="0"/>
              <a:t> to them He need not talk in parables</a:t>
            </a:r>
            <a:r>
              <a:rPr lang="en-US" sz="2400" dirty="0"/>
              <a:t>. He corrected their errors, and made plain to them the right way of approaching the people. He opened more fully to them the precious treasures of divine truth.– DA, 361</a:t>
            </a:r>
          </a:p>
          <a:p>
            <a:pPr marL="0" indent="0">
              <a:buNone/>
            </a:pPr>
            <a:endParaRPr lang="en-US" sz="2400" dirty="0"/>
          </a:p>
          <a:p>
            <a:pPr marL="0" indent="0">
              <a:buNone/>
            </a:pPr>
            <a:r>
              <a:rPr lang="en-US" sz="2400" dirty="0"/>
              <a:t>But the multitudes were slow of hearing, and in the home at Bethany Christ found rest from the weary conflict of public life. Here He opened to an appreciative audience the volume of Providence. In these private interviews He unfolded to His hearers that which He did not attempt to tell to the mixed multitude. </a:t>
            </a:r>
            <a:r>
              <a:rPr lang="en-US" sz="2400" b="1" dirty="0"/>
              <a:t>He needed not to speak to His friends in parables</a:t>
            </a:r>
            <a:r>
              <a:rPr lang="en-US" sz="2400" dirty="0"/>
              <a:t>.– DA, 524</a:t>
            </a:r>
          </a:p>
          <a:p>
            <a:pPr marL="0" indent="0">
              <a:buNone/>
            </a:pPr>
            <a:endParaRPr lang="en-US" sz="2400" dirty="0"/>
          </a:p>
          <a:p>
            <a:pPr marL="0" indent="0">
              <a:buNone/>
            </a:pPr>
            <a:r>
              <a:rPr lang="en-US" sz="2400" b="1" dirty="0"/>
              <a:t>If this is a parable, why is it not outlined and explained by Ellen White in any writing? Not the Desire of Ages, Not Christ’s Object Lessons???</a:t>
            </a:r>
          </a:p>
        </p:txBody>
      </p:sp>
    </p:spTree>
    <p:extLst>
      <p:ext uri="{BB962C8B-B14F-4D97-AF65-F5344CB8AC3E}">
        <p14:creationId xmlns:p14="http://schemas.microsoft.com/office/powerpoint/2010/main" val="297178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4E28D-BC3F-6934-AF94-277EE8A3B8CB}"/>
              </a:ext>
            </a:extLst>
          </p:cNvPr>
          <p:cNvSpPr>
            <a:spLocks noGrp="1"/>
          </p:cNvSpPr>
          <p:nvPr>
            <p:ph type="title"/>
          </p:nvPr>
        </p:nvSpPr>
        <p:spPr>
          <a:xfrm>
            <a:off x="553387" y="-339413"/>
            <a:ext cx="10515600" cy="1325563"/>
          </a:xfrm>
        </p:spPr>
        <p:txBody>
          <a:bodyPr/>
          <a:lstStyle/>
          <a:p>
            <a:r>
              <a:rPr lang="en-US" b="1" dirty="0">
                <a:solidFill>
                  <a:srgbClr val="FFC000"/>
                </a:solidFill>
                <a:effectLst>
                  <a:outerShdw blurRad="38100" dist="38100" dir="2700000" algn="tl">
                    <a:srgbClr val="000000">
                      <a:alpha val="43137"/>
                    </a:srgbClr>
                  </a:outerShdw>
                </a:effectLst>
              </a:rPr>
              <a:t>Recap: Good or Bad Bereans???</a:t>
            </a:r>
          </a:p>
        </p:txBody>
      </p:sp>
      <p:sp>
        <p:nvSpPr>
          <p:cNvPr id="3" name="TextBox 2">
            <a:extLst>
              <a:ext uri="{FF2B5EF4-FFF2-40B4-BE49-F238E27FC236}">
                <a16:creationId xmlns:a16="http://schemas.microsoft.com/office/drawing/2014/main" id="{E3B3B7AE-B89F-AC01-30C6-F682D98058DD}"/>
              </a:ext>
            </a:extLst>
          </p:cNvPr>
          <p:cNvSpPr txBox="1"/>
          <p:nvPr/>
        </p:nvSpPr>
        <p:spPr>
          <a:xfrm>
            <a:off x="0" y="671691"/>
            <a:ext cx="9893509" cy="6186309"/>
          </a:xfrm>
          <a:prstGeom prst="rect">
            <a:avLst/>
          </a:prstGeom>
          <a:noFill/>
        </p:spPr>
        <p:txBody>
          <a:bodyPr wrap="square" rtlCol="0">
            <a:spAutoFit/>
          </a:bodyPr>
          <a:lstStyle/>
          <a:p>
            <a:pPr marL="342900" indent="-342900">
              <a:buAutoNum type="arabicPeriod"/>
            </a:pPr>
            <a:r>
              <a:rPr lang="en-US" sz="2200" dirty="0"/>
              <a:t>Kellogg did not introduce the Trinity doctrine into Adventism, the Holy Spirit did. Kellogg was antitrinitarian when he wrote the book, then changed his understanding after the book was written to a Catholic Triune Pantheistic version of the Trinity. He requested others to “fix” his book but they wouldn’t so he published it anyway—the alpha of apostasy—Ellen White, Waggoner, </a:t>
            </a:r>
            <a:r>
              <a:rPr lang="en-US" sz="2200" dirty="0" err="1"/>
              <a:t>Daniells</a:t>
            </a:r>
            <a:r>
              <a:rPr lang="en-US" sz="2200" dirty="0"/>
              <a:t>, WC White, and Butler all rejected this false doctrine</a:t>
            </a:r>
          </a:p>
          <a:p>
            <a:pPr marL="342900" indent="-342900">
              <a:buAutoNum type="arabicPeriod"/>
            </a:pPr>
            <a:r>
              <a:rPr lang="en-US" sz="2200" dirty="0"/>
              <a:t>Antitrinitarians who quote JS Washburn Letter on The Trinity quote it out of context and thus spread deception. Washburn’s issue with the Trinity is the same as Hislop’s, </a:t>
            </a:r>
            <a:r>
              <a:rPr lang="en-US" sz="2200" dirty="0" err="1"/>
              <a:t>Wilkenson’s</a:t>
            </a:r>
            <a:r>
              <a:rPr lang="en-US" sz="2200" dirty="0"/>
              <a:t>, the pioneers, and rational Christians: The 3-in-1 Trinity. In the very same text, JS Washburn makes the argument for a 3 Person Godhead…. Are you counting the lies told by Antitrinitarians?</a:t>
            </a:r>
          </a:p>
          <a:p>
            <a:pPr marL="342900" indent="-342900">
              <a:buAutoNum type="arabicPeriod"/>
            </a:pPr>
            <a:r>
              <a:rPr lang="en-US" sz="2200" dirty="0"/>
              <a:t>Saying the Comforter chapters are parables goes against the Testimonies and obvious spiritual teaching. Many Antitrinitarians are just looking high and low for some method of proving their false doctrine. Like the Atheist, when their position is found to be false, they run to another false argument. You must defeat every single argument in the universe which they allege ‘proves’ the Holy Spirit is not a Person, but they need only provide 1 seemingly unanswerable argument to “win” the debate</a:t>
            </a:r>
            <a:r>
              <a:rPr lang="en-US" sz="2200"/>
              <a:t>—that’s not </a:t>
            </a:r>
            <a:r>
              <a:rPr lang="en-US" sz="2200" dirty="0"/>
              <a:t>honest!</a:t>
            </a:r>
          </a:p>
        </p:txBody>
      </p:sp>
      <p:pic>
        <p:nvPicPr>
          <p:cNvPr id="4" name="Picture 3">
            <a:extLst>
              <a:ext uri="{FF2B5EF4-FFF2-40B4-BE49-F238E27FC236}">
                <a16:creationId xmlns:a16="http://schemas.microsoft.com/office/drawing/2014/main" id="{3DF6BEF9-0392-2C0F-FA37-C5D38267CC03}"/>
              </a:ext>
            </a:extLst>
          </p:cNvPr>
          <p:cNvPicPr>
            <a:picLocks noChangeAspect="1"/>
          </p:cNvPicPr>
          <p:nvPr/>
        </p:nvPicPr>
        <p:blipFill rotWithShape="1">
          <a:blip r:embed="rId2"/>
          <a:srcRect l="30493" r="24943"/>
          <a:stretch/>
        </p:blipFill>
        <p:spPr>
          <a:xfrm>
            <a:off x="9835678" y="1668994"/>
            <a:ext cx="2356322" cy="3520011"/>
          </a:xfrm>
          <a:prstGeom prst="rect">
            <a:avLst/>
          </a:prstGeom>
        </p:spPr>
      </p:pic>
    </p:spTree>
    <p:extLst>
      <p:ext uri="{BB962C8B-B14F-4D97-AF65-F5344CB8AC3E}">
        <p14:creationId xmlns:p14="http://schemas.microsoft.com/office/powerpoint/2010/main" val="3321268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730B-6792-92C1-6447-94641B8F165E}"/>
              </a:ext>
            </a:extLst>
          </p:cNvPr>
          <p:cNvSpPr>
            <a:spLocks noGrp="1"/>
          </p:cNvSpPr>
          <p:nvPr>
            <p:ph type="title"/>
          </p:nvPr>
        </p:nvSpPr>
        <p:spPr>
          <a:xfrm>
            <a:off x="838200" y="-219491"/>
            <a:ext cx="10515600" cy="1325563"/>
          </a:xfrm>
        </p:spPr>
        <p:txBody>
          <a:bodyPr/>
          <a:lstStyle/>
          <a:p>
            <a:r>
              <a:rPr lang="en-US" b="1" u="sng" dirty="0">
                <a:solidFill>
                  <a:srgbClr val="FF0000"/>
                </a:solidFill>
                <a:effectLst>
                  <a:outerShdw blurRad="38100" dist="38100" dir="2700000" algn="tl">
                    <a:srgbClr val="000000">
                      <a:alpha val="43137"/>
                    </a:srgbClr>
                  </a:outerShdw>
                </a:effectLst>
              </a:rPr>
              <a:t>An Interesting Historical Warning</a:t>
            </a:r>
          </a:p>
        </p:txBody>
      </p:sp>
      <p:sp>
        <p:nvSpPr>
          <p:cNvPr id="4" name="TextBox 3">
            <a:extLst>
              <a:ext uri="{FF2B5EF4-FFF2-40B4-BE49-F238E27FC236}">
                <a16:creationId xmlns:a16="http://schemas.microsoft.com/office/drawing/2014/main" id="{8325DF80-7195-8503-2080-89171729736F}"/>
              </a:ext>
            </a:extLst>
          </p:cNvPr>
          <p:cNvSpPr txBox="1"/>
          <p:nvPr/>
        </p:nvSpPr>
        <p:spPr>
          <a:xfrm>
            <a:off x="4766872" y="1283336"/>
            <a:ext cx="7425128" cy="5262979"/>
          </a:xfrm>
          <a:prstGeom prst="rect">
            <a:avLst/>
          </a:prstGeom>
          <a:noFill/>
        </p:spPr>
        <p:txBody>
          <a:bodyPr wrap="square">
            <a:spAutoFit/>
          </a:bodyPr>
          <a:lstStyle/>
          <a:p>
            <a:r>
              <a:rPr lang="en-US" sz="2400" dirty="0"/>
              <a:t>“If I had a vision in meeting, many would say that it was excitement and that someone mesmerized me. Then I would go away alone in the woods, where no eye or ear but God’s could see or hear, and pray to Him, and He would sometimes give me a vision there. I then rejoiced, and told them what God had revealed to me alone, where no mortal could influence me. But I was told by some that I mesmerized myself. Oh, thought I, has it come to this that those who honestly go to God alone to plead His promises and to claim His salvation, are to be charged with being under the foul and soul-damning influence of mesmerism? Do we ask our kind Father in heaven for “bread,” only to receive a “stone” or a “scorpion”” EW, p. 21</a:t>
            </a:r>
          </a:p>
        </p:txBody>
      </p:sp>
      <p:pic>
        <p:nvPicPr>
          <p:cNvPr id="5" name="Picture 4">
            <a:extLst>
              <a:ext uri="{FF2B5EF4-FFF2-40B4-BE49-F238E27FC236}">
                <a16:creationId xmlns:a16="http://schemas.microsoft.com/office/drawing/2014/main" id="{7CDAFFE2-A7A9-C407-FA99-BE2F3A49F376}"/>
              </a:ext>
            </a:extLst>
          </p:cNvPr>
          <p:cNvPicPr>
            <a:picLocks noChangeAspect="1"/>
          </p:cNvPicPr>
          <p:nvPr/>
        </p:nvPicPr>
        <p:blipFill rotWithShape="1">
          <a:blip r:embed="rId2"/>
          <a:srcRect r="17867" b="8095"/>
          <a:stretch/>
        </p:blipFill>
        <p:spPr>
          <a:xfrm>
            <a:off x="220324" y="1628775"/>
            <a:ext cx="4263285" cy="4007254"/>
          </a:xfrm>
          <a:prstGeom prst="rect">
            <a:avLst/>
          </a:prstGeom>
        </p:spPr>
      </p:pic>
    </p:spTree>
    <p:extLst>
      <p:ext uri="{BB962C8B-B14F-4D97-AF65-F5344CB8AC3E}">
        <p14:creationId xmlns:p14="http://schemas.microsoft.com/office/powerpoint/2010/main" val="4065461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21918-E411-690F-851C-15107A8CD498}"/>
              </a:ext>
            </a:extLst>
          </p:cNvPr>
          <p:cNvSpPr>
            <a:spLocks noGrp="1"/>
          </p:cNvSpPr>
          <p:nvPr>
            <p:ph type="title"/>
          </p:nvPr>
        </p:nvSpPr>
        <p:spPr>
          <a:xfrm>
            <a:off x="838200" y="-250017"/>
            <a:ext cx="10515600" cy="1325563"/>
          </a:xfrm>
        </p:spPr>
        <p:txBody>
          <a:bodyPr/>
          <a:lstStyle/>
          <a:p>
            <a:r>
              <a:rPr lang="en-US" b="1" u="sng" dirty="0">
                <a:solidFill>
                  <a:srgbClr val="002060"/>
                </a:solidFill>
              </a:rPr>
              <a:t>Accuse Others of What You Yourself Are Doing</a:t>
            </a:r>
          </a:p>
        </p:txBody>
      </p:sp>
      <p:sp>
        <p:nvSpPr>
          <p:cNvPr id="4" name="TextBox 3">
            <a:extLst>
              <a:ext uri="{FF2B5EF4-FFF2-40B4-BE49-F238E27FC236}">
                <a16:creationId xmlns:a16="http://schemas.microsoft.com/office/drawing/2014/main" id="{8ECFD84B-0831-5B26-4E49-4E2A0875924B}"/>
              </a:ext>
            </a:extLst>
          </p:cNvPr>
          <p:cNvSpPr txBox="1"/>
          <p:nvPr/>
        </p:nvSpPr>
        <p:spPr>
          <a:xfrm>
            <a:off x="-1" y="594973"/>
            <a:ext cx="10148341" cy="6124754"/>
          </a:xfrm>
          <a:prstGeom prst="rect">
            <a:avLst/>
          </a:prstGeom>
          <a:noFill/>
        </p:spPr>
        <p:txBody>
          <a:bodyPr wrap="square">
            <a:spAutoFit/>
          </a:bodyPr>
          <a:lstStyle/>
          <a:p>
            <a:r>
              <a:rPr lang="en-US" sz="2800" dirty="0"/>
              <a:t>“These things wounded my spirit, and wrung my soul in keen anguish, well-nigh to despair, </a:t>
            </a:r>
            <a:r>
              <a:rPr lang="en-US" sz="2800" b="1" u="sng" dirty="0"/>
              <a:t>while many would have me believe that there was no Holy Ghost and that all the exercises that holy men of God have experienced were only mesmerism or the deceptions of Satan</a:t>
            </a:r>
            <a:r>
              <a:rPr lang="en-US" sz="2800" dirty="0"/>
              <a:t>. At this time there was fanaticism in Maine. Some refrained wholly from labor and </a:t>
            </a:r>
            <a:r>
              <a:rPr lang="en-US" sz="2800" dirty="0" err="1"/>
              <a:t>disfellowshiped</a:t>
            </a:r>
            <a:r>
              <a:rPr lang="en-US" sz="2800" dirty="0"/>
              <a:t> all those who would not receive their views on this point, and some other things which they held to be religious duties. </a:t>
            </a:r>
            <a:r>
              <a:rPr lang="en-US" sz="2800" b="1" u="sng" dirty="0"/>
              <a:t>God revealed these errors to me in vision and sent me to His erring children to declare them; but many of them wholly rejected the message, and charged me with conforming to the world</a:t>
            </a:r>
            <a:r>
              <a:rPr lang="en-US" sz="2800" dirty="0"/>
              <a:t>. On the other hand, the </a:t>
            </a:r>
            <a:r>
              <a:rPr lang="en-US" sz="2800" b="1" u="sng" dirty="0"/>
              <a:t>nominal Adventists charged me with fanaticism, and I was falsely, and by some wickedly, represented as being the leader of the fanaticism that I was actually laboring to correct</a:t>
            </a:r>
            <a:r>
              <a:rPr lang="en-US" sz="2800" dirty="0"/>
              <a:t>.” EW, p. 22</a:t>
            </a:r>
          </a:p>
        </p:txBody>
      </p:sp>
      <p:pic>
        <p:nvPicPr>
          <p:cNvPr id="3" name="Picture 2">
            <a:extLst>
              <a:ext uri="{FF2B5EF4-FFF2-40B4-BE49-F238E27FC236}">
                <a16:creationId xmlns:a16="http://schemas.microsoft.com/office/drawing/2014/main" id="{732D0F36-40F1-0DE9-2C3A-3606CE314266}"/>
              </a:ext>
            </a:extLst>
          </p:cNvPr>
          <p:cNvPicPr>
            <a:picLocks noChangeAspect="1"/>
          </p:cNvPicPr>
          <p:nvPr/>
        </p:nvPicPr>
        <p:blipFill>
          <a:blip r:embed="rId2"/>
          <a:stretch>
            <a:fillRect/>
          </a:stretch>
        </p:blipFill>
        <p:spPr>
          <a:xfrm>
            <a:off x="10083502" y="850380"/>
            <a:ext cx="2108497" cy="2312545"/>
          </a:xfrm>
          <a:prstGeom prst="rect">
            <a:avLst/>
          </a:prstGeom>
        </p:spPr>
      </p:pic>
      <p:pic>
        <p:nvPicPr>
          <p:cNvPr id="5" name="Picture 4">
            <a:extLst>
              <a:ext uri="{FF2B5EF4-FFF2-40B4-BE49-F238E27FC236}">
                <a16:creationId xmlns:a16="http://schemas.microsoft.com/office/drawing/2014/main" id="{264C9E1A-42D9-5B50-32ED-B376C3E6E96F}"/>
              </a:ext>
            </a:extLst>
          </p:cNvPr>
          <p:cNvPicPr>
            <a:picLocks noChangeAspect="1"/>
          </p:cNvPicPr>
          <p:nvPr/>
        </p:nvPicPr>
        <p:blipFill rotWithShape="1">
          <a:blip r:embed="rId3"/>
          <a:srcRect l="37290" r="31984"/>
          <a:stretch/>
        </p:blipFill>
        <p:spPr>
          <a:xfrm>
            <a:off x="10148339" y="3823427"/>
            <a:ext cx="1982643" cy="2709711"/>
          </a:xfrm>
          <a:prstGeom prst="rect">
            <a:avLst/>
          </a:prstGeom>
        </p:spPr>
      </p:pic>
    </p:spTree>
    <p:extLst>
      <p:ext uri="{BB962C8B-B14F-4D97-AF65-F5344CB8AC3E}">
        <p14:creationId xmlns:p14="http://schemas.microsoft.com/office/powerpoint/2010/main" val="3318685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cartoon of a person being held by a group of men&#10;&#10;Description automatically generated">
            <a:extLst>
              <a:ext uri="{FF2B5EF4-FFF2-40B4-BE49-F238E27FC236}">
                <a16:creationId xmlns:a16="http://schemas.microsoft.com/office/drawing/2014/main" id="{AC80C931-EC6D-D83D-3976-B6E885F87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9559" y="0"/>
            <a:ext cx="6252882" cy="6858000"/>
          </a:xfrm>
          <a:prstGeom prst="rect">
            <a:avLst/>
          </a:prstGeom>
        </p:spPr>
      </p:pic>
      <p:sp>
        <p:nvSpPr>
          <p:cNvPr id="5" name="TextBox 4">
            <a:extLst>
              <a:ext uri="{FF2B5EF4-FFF2-40B4-BE49-F238E27FC236}">
                <a16:creationId xmlns:a16="http://schemas.microsoft.com/office/drawing/2014/main" id="{EE30F398-32F6-9C07-6F41-0DEC52EF0D16}"/>
              </a:ext>
            </a:extLst>
          </p:cNvPr>
          <p:cNvSpPr txBox="1"/>
          <p:nvPr/>
        </p:nvSpPr>
        <p:spPr>
          <a:xfrm>
            <a:off x="5331502" y="2213043"/>
            <a:ext cx="1858780" cy="1754326"/>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rPr>
              <a:t>3</a:t>
            </a:r>
            <a:r>
              <a:rPr lang="en-US" sz="3600" b="1" baseline="30000" dirty="0">
                <a:solidFill>
                  <a:srgbClr val="FF0000"/>
                </a:solidFill>
                <a:effectLst>
                  <a:outerShdw blurRad="38100" dist="38100" dir="2700000" algn="tl">
                    <a:srgbClr val="000000">
                      <a:alpha val="43137"/>
                    </a:srgbClr>
                  </a:outerShdw>
                </a:effectLst>
              </a:rPr>
              <a:t>rd</a:t>
            </a:r>
            <a:r>
              <a:rPr lang="en-US" sz="3600" b="1" dirty="0">
                <a:solidFill>
                  <a:srgbClr val="FF0000"/>
                </a:solidFill>
                <a:effectLst>
                  <a:outerShdw blurRad="38100" dist="38100" dir="2700000" algn="tl">
                    <a:srgbClr val="000000">
                      <a:alpha val="43137"/>
                    </a:srgbClr>
                  </a:outerShdw>
                </a:effectLst>
              </a:rPr>
              <a:t> Angel’s</a:t>
            </a:r>
          </a:p>
          <a:p>
            <a:pPr algn="ctr"/>
            <a:r>
              <a:rPr lang="en-US" sz="3600" b="1" dirty="0">
                <a:solidFill>
                  <a:srgbClr val="FF0000"/>
                </a:solidFill>
                <a:effectLst>
                  <a:outerShdw blurRad="38100" dist="38100" dir="2700000" algn="tl">
                    <a:srgbClr val="000000">
                      <a:alpha val="43137"/>
                    </a:srgbClr>
                  </a:outerShdw>
                </a:effectLst>
              </a:rPr>
              <a:t>Message</a:t>
            </a:r>
          </a:p>
        </p:txBody>
      </p:sp>
      <p:sp>
        <p:nvSpPr>
          <p:cNvPr id="6" name="TextBox 5">
            <a:extLst>
              <a:ext uri="{FF2B5EF4-FFF2-40B4-BE49-F238E27FC236}">
                <a16:creationId xmlns:a16="http://schemas.microsoft.com/office/drawing/2014/main" id="{4CE01338-C1F1-B160-3FDF-F4654E0DBC62}"/>
              </a:ext>
            </a:extLst>
          </p:cNvPr>
          <p:cNvSpPr txBox="1"/>
          <p:nvPr/>
        </p:nvSpPr>
        <p:spPr>
          <a:xfrm>
            <a:off x="3265358" y="161889"/>
            <a:ext cx="2672253" cy="1200329"/>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rPr>
              <a:t>Catholicism/Jesuitism</a:t>
            </a:r>
          </a:p>
        </p:txBody>
      </p:sp>
      <p:sp>
        <p:nvSpPr>
          <p:cNvPr id="7" name="TextBox 6">
            <a:extLst>
              <a:ext uri="{FF2B5EF4-FFF2-40B4-BE49-F238E27FC236}">
                <a16:creationId xmlns:a16="http://schemas.microsoft.com/office/drawing/2014/main" id="{C1F2C19F-D5F6-B3D7-5201-ACA714CC1BBE}"/>
              </a:ext>
            </a:extLst>
          </p:cNvPr>
          <p:cNvSpPr txBox="1"/>
          <p:nvPr/>
        </p:nvSpPr>
        <p:spPr>
          <a:xfrm>
            <a:off x="6715594" y="234394"/>
            <a:ext cx="2672253" cy="1200329"/>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rPr>
              <a:t>General Conference</a:t>
            </a:r>
          </a:p>
        </p:txBody>
      </p:sp>
      <p:sp>
        <p:nvSpPr>
          <p:cNvPr id="8" name="TextBox 7">
            <a:extLst>
              <a:ext uri="{FF2B5EF4-FFF2-40B4-BE49-F238E27FC236}">
                <a16:creationId xmlns:a16="http://schemas.microsoft.com/office/drawing/2014/main" id="{CAF595DF-F046-2CDC-7190-74B911CF7BEA}"/>
              </a:ext>
            </a:extLst>
          </p:cNvPr>
          <p:cNvSpPr txBox="1"/>
          <p:nvPr/>
        </p:nvSpPr>
        <p:spPr>
          <a:xfrm>
            <a:off x="2092874" y="3140612"/>
            <a:ext cx="2672253"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rPr>
              <a:t>Fanaticism</a:t>
            </a:r>
          </a:p>
        </p:txBody>
      </p:sp>
      <p:sp>
        <p:nvSpPr>
          <p:cNvPr id="9" name="TextBox 8">
            <a:extLst>
              <a:ext uri="{FF2B5EF4-FFF2-40B4-BE49-F238E27FC236}">
                <a16:creationId xmlns:a16="http://schemas.microsoft.com/office/drawing/2014/main" id="{7D9C51BE-5AFA-5A93-E547-17450A403BFC}"/>
              </a:ext>
            </a:extLst>
          </p:cNvPr>
          <p:cNvSpPr txBox="1"/>
          <p:nvPr/>
        </p:nvSpPr>
        <p:spPr>
          <a:xfrm>
            <a:off x="7799119" y="3429000"/>
            <a:ext cx="3506211"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rPr>
              <a:t>Atheism/Politics</a:t>
            </a:r>
          </a:p>
        </p:txBody>
      </p:sp>
    </p:spTree>
    <p:extLst>
      <p:ext uri="{BB962C8B-B14F-4D97-AF65-F5344CB8AC3E}">
        <p14:creationId xmlns:p14="http://schemas.microsoft.com/office/powerpoint/2010/main" val="3573108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EE590-876C-484E-8C5B-5BCA7801C5F3}"/>
              </a:ext>
            </a:extLst>
          </p:cNvPr>
          <p:cNvSpPr>
            <a:spLocks noGrp="1"/>
          </p:cNvSpPr>
          <p:nvPr>
            <p:ph type="title"/>
          </p:nvPr>
        </p:nvSpPr>
        <p:spPr>
          <a:xfrm>
            <a:off x="1981200" y="0"/>
            <a:ext cx="8229600" cy="1143000"/>
          </a:xfrm>
        </p:spPr>
        <p:txBody>
          <a:bodyPr>
            <a:normAutofit fontScale="90000"/>
          </a:bodyPr>
          <a:lstStyle/>
          <a:p>
            <a:r>
              <a:rPr lang="en-US" dirty="0">
                <a:solidFill>
                  <a:srgbClr val="FFC000"/>
                </a:solidFill>
                <a:latin typeface="Aharoni" panose="02010803020104030203" pitchFamily="2" charset="-79"/>
                <a:cs typeface="Aharoni" panose="02010803020104030203" pitchFamily="2" charset="-79"/>
              </a:rPr>
              <a:t>Don’t Forget Your ONLY Mission!</a:t>
            </a:r>
          </a:p>
        </p:txBody>
      </p:sp>
      <p:sp>
        <p:nvSpPr>
          <p:cNvPr id="3" name="Content Placeholder 2">
            <a:extLst>
              <a:ext uri="{FF2B5EF4-FFF2-40B4-BE49-F238E27FC236}">
                <a16:creationId xmlns:a16="http://schemas.microsoft.com/office/drawing/2014/main" id="{41F7CC59-DABB-4EF9-BE27-27D2C998E454}"/>
              </a:ext>
            </a:extLst>
          </p:cNvPr>
          <p:cNvSpPr>
            <a:spLocks noGrp="1"/>
          </p:cNvSpPr>
          <p:nvPr>
            <p:ph idx="1"/>
          </p:nvPr>
        </p:nvSpPr>
        <p:spPr>
          <a:xfrm>
            <a:off x="74645" y="709132"/>
            <a:ext cx="12117355" cy="6877152"/>
          </a:xfrm>
        </p:spPr>
        <p:txBody>
          <a:bodyPr>
            <a:normAutofit fontScale="77500" lnSpcReduction="20000"/>
          </a:bodyPr>
          <a:lstStyle/>
          <a:p>
            <a:pPr marL="0" indent="0">
              <a:buNone/>
            </a:pPr>
            <a:r>
              <a:rPr lang="en-US" sz="3400" dirty="0">
                <a:solidFill>
                  <a:schemeClr val="bg1"/>
                </a:solidFill>
              </a:rPr>
              <a:t>We are now living in the closing scenes of this world's history. Let men tremble with the sense of the responsibility of knowing the truth. The ends of the world are come. Proper consideration of these things will lead all to make an entire consecration of all that they have and are to their God. . . . The weighty obligation of warning a world of its coming doom is upon us. From every direction, far and near, calls are coming to us for help. The church, devotedly consecrated to the work, is to carry the message to the world: Come to the gospel feast; the supper is prepared, come. . . . Crowns, immortal crowns, are to be won. The kingdom of heaven is to be gained. A world, perishing in sin, is to be enlightened. The lost pearl is to be found. The lost sheep is to be brought back in safety to the fold. Who will join in the search? Who will bear the light to those who are wandering in the darkness of error? We should now feel the responsibility of laboring with intense earnestness to impart to others the truths that God has given for this time. We cannot be too much in earnest. . . .  Now is the time for the last warning to be given. There is a special power in the presentation of the truth at the present time; but how long will it continue?--Only a little while. If there was ever a crisis, it is now.  All are now deciding their eternal destiny. Men need to be aroused to realize the solemnity of the time, the nearness of the day when human probation shall be ended. Decided efforts should be made to bring the message for this time prominently before the people. The third angel is to go forth with great power. . . Evangelistic work, opening the Scriptures to others, warning men and women of what is coming upon the world, is to occupy more and still more of the time of God's servants. – Evangelism, p. 16,17</a:t>
            </a:r>
          </a:p>
          <a:p>
            <a:pPr marL="0" indent="0">
              <a:buNone/>
            </a:pPr>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3101621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1C853-FCAB-784F-254A-07FD7C4B2E29}"/>
              </a:ext>
            </a:extLst>
          </p:cNvPr>
          <p:cNvSpPr>
            <a:spLocks noGrp="1"/>
          </p:cNvSpPr>
          <p:nvPr>
            <p:ph type="title"/>
          </p:nvPr>
        </p:nvSpPr>
        <p:spPr/>
        <p:txBody>
          <a:bodyPr/>
          <a:lstStyle/>
          <a:p>
            <a:r>
              <a:rPr lang="en-US" dirty="0"/>
              <a:t>Other Arguments Coming</a:t>
            </a:r>
          </a:p>
        </p:txBody>
      </p:sp>
      <p:sp>
        <p:nvSpPr>
          <p:cNvPr id="3" name="TextBox 2">
            <a:extLst>
              <a:ext uri="{FF2B5EF4-FFF2-40B4-BE49-F238E27FC236}">
                <a16:creationId xmlns:a16="http://schemas.microsoft.com/office/drawing/2014/main" id="{B4D2E260-BE32-EFED-967E-8FCD1C956581}"/>
              </a:ext>
            </a:extLst>
          </p:cNvPr>
          <p:cNvSpPr txBox="1"/>
          <p:nvPr/>
        </p:nvSpPr>
        <p:spPr>
          <a:xfrm>
            <a:off x="214604" y="1716833"/>
            <a:ext cx="7436498" cy="1754326"/>
          </a:xfrm>
          <a:prstGeom prst="rect">
            <a:avLst/>
          </a:prstGeom>
          <a:noFill/>
        </p:spPr>
        <p:txBody>
          <a:bodyPr wrap="square" rtlCol="0">
            <a:spAutoFit/>
          </a:bodyPr>
          <a:lstStyle/>
          <a:p>
            <a:endParaRPr lang="en-US" dirty="0"/>
          </a:p>
          <a:p>
            <a:r>
              <a:rPr lang="en-US" dirty="0"/>
              <a:t>-Washburn </a:t>
            </a:r>
            <a:r>
              <a:rPr lang="en-US" dirty="0" err="1"/>
              <a:t>quotex</a:t>
            </a:r>
            <a:endParaRPr lang="en-US" dirty="0"/>
          </a:p>
          <a:p>
            <a:r>
              <a:rPr lang="en-US" dirty="0"/>
              <a:t>-Kellogg </a:t>
            </a:r>
            <a:r>
              <a:rPr lang="en-US" dirty="0" err="1"/>
              <a:t>quotex</a:t>
            </a:r>
            <a:endParaRPr lang="en-US" dirty="0"/>
          </a:p>
          <a:p>
            <a:r>
              <a:rPr lang="en-US" dirty="0"/>
              <a:t>-EGW Quotes</a:t>
            </a:r>
          </a:p>
          <a:p>
            <a:r>
              <a:rPr lang="en-US" dirty="0"/>
              <a:t>-Butchered Quote from Ellen White about the vision of the Sanctuary </a:t>
            </a:r>
            <a:r>
              <a:rPr lang="en-US" dirty="0" err="1"/>
              <a:t>satan</a:t>
            </a:r>
            <a:r>
              <a:rPr lang="en-US" dirty="0"/>
              <a:t> breathed on them</a:t>
            </a:r>
          </a:p>
        </p:txBody>
      </p:sp>
    </p:spTree>
    <p:extLst>
      <p:ext uri="{BB962C8B-B14F-4D97-AF65-F5344CB8AC3E}">
        <p14:creationId xmlns:p14="http://schemas.microsoft.com/office/powerpoint/2010/main" val="2780341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68808F-D40E-20D2-4B39-C55193F663A1}"/>
              </a:ext>
            </a:extLst>
          </p:cNvPr>
          <p:cNvPicPr>
            <a:picLocks noChangeAspect="1"/>
          </p:cNvPicPr>
          <p:nvPr/>
        </p:nvPicPr>
        <p:blipFill>
          <a:blip r:embed="rId2"/>
          <a:stretch>
            <a:fillRect/>
          </a:stretch>
        </p:blipFill>
        <p:spPr>
          <a:xfrm>
            <a:off x="1331168" y="0"/>
            <a:ext cx="9529664" cy="7147248"/>
          </a:xfrm>
          <a:prstGeom prst="rect">
            <a:avLst/>
          </a:prstGeom>
        </p:spPr>
      </p:pic>
      <p:sp>
        <p:nvSpPr>
          <p:cNvPr id="3" name="TextBox 2">
            <a:extLst>
              <a:ext uri="{FF2B5EF4-FFF2-40B4-BE49-F238E27FC236}">
                <a16:creationId xmlns:a16="http://schemas.microsoft.com/office/drawing/2014/main" id="{37EB480B-1A6A-AD0C-4FB4-7F2EF94CD818}"/>
              </a:ext>
            </a:extLst>
          </p:cNvPr>
          <p:cNvSpPr txBox="1"/>
          <p:nvPr/>
        </p:nvSpPr>
        <p:spPr>
          <a:xfrm>
            <a:off x="2920482" y="1800808"/>
            <a:ext cx="1259632" cy="369332"/>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55FA65A7-3CE1-8400-4B48-B9CD200CC192}"/>
              </a:ext>
            </a:extLst>
          </p:cNvPr>
          <p:cNvSpPr txBox="1"/>
          <p:nvPr/>
        </p:nvSpPr>
        <p:spPr>
          <a:xfrm>
            <a:off x="111968" y="1742878"/>
            <a:ext cx="1194318" cy="261610"/>
          </a:xfrm>
          <a:prstGeom prst="rect">
            <a:avLst/>
          </a:prstGeom>
          <a:noFill/>
        </p:spPr>
        <p:txBody>
          <a:bodyPr wrap="square" rtlCol="0">
            <a:spAutoFit/>
          </a:bodyPr>
          <a:lstStyle/>
          <a:p>
            <a:r>
              <a:rPr lang="en-US" sz="1100" b="1" dirty="0">
                <a:solidFill>
                  <a:srgbClr val="0070C0"/>
                </a:solidFill>
              </a:rPr>
              <a:t>Makes Decisions</a:t>
            </a:r>
          </a:p>
        </p:txBody>
      </p:sp>
      <p:sp>
        <p:nvSpPr>
          <p:cNvPr id="5" name="TextBox 4">
            <a:extLst>
              <a:ext uri="{FF2B5EF4-FFF2-40B4-BE49-F238E27FC236}">
                <a16:creationId xmlns:a16="http://schemas.microsoft.com/office/drawing/2014/main" id="{C5F09F0E-3B35-CF2E-8D23-00893B374DEA}"/>
              </a:ext>
            </a:extLst>
          </p:cNvPr>
          <p:cNvSpPr txBox="1"/>
          <p:nvPr/>
        </p:nvSpPr>
        <p:spPr>
          <a:xfrm>
            <a:off x="136850" y="2004488"/>
            <a:ext cx="1194318" cy="430887"/>
          </a:xfrm>
          <a:prstGeom prst="rect">
            <a:avLst/>
          </a:prstGeom>
          <a:noFill/>
        </p:spPr>
        <p:txBody>
          <a:bodyPr wrap="square" rtlCol="0">
            <a:spAutoFit/>
          </a:bodyPr>
          <a:lstStyle/>
          <a:p>
            <a:r>
              <a:rPr lang="en-US" sz="1100" b="1" dirty="0">
                <a:solidFill>
                  <a:srgbClr val="00B050"/>
                </a:solidFill>
              </a:rPr>
              <a:t>Spirit reads man and God</a:t>
            </a:r>
          </a:p>
        </p:txBody>
      </p:sp>
      <p:sp>
        <p:nvSpPr>
          <p:cNvPr id="6" name="TextBox 5">
            <a:extLst>
              <a:ext uri="{FF2B5EF4-FFF2-40B4-BE49-F238E27FC236}">
                <a16:creationId xmlns:a16="http://schemas.microsoft.com/office/drawing/2014/main" id="{764E2ED4-C402-F457-EA7E-12E16FEFC6C7}"/>
              </a:ext>
            </a:extLst>
          </p:cNvPr>
          <p:cNvSpPr txBox="1"/>
          <p:nvPr/>
        </p:nvSpPr>
        <p:spPr>
          <a:xfrm>
            <a:off x="130630" y="2379391"/>
            <a:ext cx="1194318" cy="430887"/>
          </a:xfrm>
          <a:prstGeom prst="rect">
            <a:avLst/>
          </a:prstGeom>
          <a:noFill/>
        </p:spPr>
        <p:txBody>
          <a:bodyPr wrap="square" rtlCol="0">
            <a:spAutoFit/>
          </a:bodyPr>
          <a:lstStyle/>
          <a:p>
            <a:r>
              <a:rPr lang="en-US" sz="1100" b="1" dirty="0">
                <a:solidFill>
                  <a:srgbClr val="0070C0"/>
                </a:solidFill>
              </a:rPr>
              <a:t>Has Fellowship with us</a:t>
            </a:r>
          </a:p>
        </p:txBody>
      </p:sp>
      <p:sp>
        <p:nvSpPr>
          <p:cNvPr id="7" name="TextBox 6">
            <a:extLst>
              <a:ext uri="{FF2B5EF4-FFF2-40B4-BE49-F238E27FC236}">
                <a16:creationId xmlns:a16="http://schemas.microsoft.com/office/drawing/2014/main" id="{EA67C9A9-25F2-4A2D-4589-2C1120AF484D}"/>
              </a:ext>
            </a:extLst>
          </p:cNvPr>
          <p:cNvSpPr txBox="1"/>
          <p:nvPr/>
        </p:nvSpPr>
        <p:spPr>
          <a:xfrm>
            <a:off x="111968" y="2797054"/>
            <a:ext cx="1194318" cy="430887"/>
          </a:xfrm>
          <a:prstGeom prst="rect">
            <a:avLst/>
          </a:prstGeom>
          <a:noFill/>
        </p:spPr>
        <p:txBody>
          <a:bodyPr wrap="square" rtlCol="0">
            <a:spAutoFit/>
          </a:bodyPr>
          <a:lstStyle/>
          <a:p>
            <a:r>
              <a:rPr lang="en-US" sz="1100" b="1" dirty="0">
                <a:solidFill>
                  <a:srgbClr val="00B050"/>
                </a:solidFill>
              </a:rPr>
              <a:t>Communion/relationship with us</a:t>
            </a:r>
          </a:p>
        </p:txBody>
      </p:sp>
      <p:sp>
        <p:nvSpPr>
          <p:cNvPr id="8" name="TextBox 7">
            <a:extLst>
              <a:ext uri="{FF2B5EF4-FFF2-40B4-BE49-F238E27FC236}">
                <a16:creationId xmlns:a16="http://schemas.microsoft.com/office/drawing/2014/main" id="{577B4372-0D89-F1F5-B89A-87D0F672843E}"/>
              </a:ext>
            </a:extLst>
          </p:cNvPr>
          <p:cNvSpPr txBox="1"/>
          <p:nvPr/>
        </p:nvSpPr>
        <p:spPr>
          <a:xfrm>
            <a:off x="111968" y="3227941"/>
            <a:ext cx="1194318" cy="430887"/>
          </a:xfrm>
          <a:prstGeom prst="rect">
            <a:avLst/>
          </a:prstGeom>
          <a:noFill/>
        </p:spPr>
        <p:txBody>
          <a:bodyPr wrap="square" rtlCol="0">
            <a:spAutoFit/>
          </a:bodyPr>
          <a:lstStyle/>
          <a:p>
            <a:r>
              <a:rPr lang="en-US" sz="1100" b="1" dirty="0">
                <a:solidFill>
                  <a:srgbClr val="0070C0"/>
                </a:solidFill>
              </a:rPr>
              <a:t>Lied to HS=Lied to God</a:t>
            </a:r>
          </a:p>
        </p:txBody>
      </p:sp>
      <p:sp>
        <p:nvSpPr>
          <p:cNvPr id="9" name="TextBox 8">
            <a:extLst>
              <a:ext uri="{FF2B5EF4-FFF2-40B4-BE49-F238E27FC236}">
                <a16:creationId xmlns:a16="http://schemas.microsoft.com/office/drawing/2014/main" id="{26A1ED49-DB2B-092E-97D5-37D3F13406B2}"/>
              </a:ext>
            </a:extLst>
          </p:cNvPr>
          <p:cNvSpPr txBox="1"/>
          <p:nvPr/>
        </p:nvSpPr>
        <p:spPr>
          <a:xfrm>
            <a:off x="124409" y="3645606"/>
            <a:ext cx="1194318" cy="261610"/>
          </a:xfrm>
          <a:prstGeom prst="rect">
            <a:avLst/>
          </a:prstGeom>
          <a:noFill/>
        </p:spPr>
        <p:txBody>
          <a:bodyPr wrap="square" rtlCol="0">
            <a:spAutoFit/>
          </a:bodyPr>
          <a:lstStyle/>
          <a:p>
            <a:r>
              <a:rPr lang="en-US" sz="1100" b="1" dirty="0">
                <a:solidFill>
                  <a:srgbClr val="00B050"/>
                </a:solidFill>
              </a:rPr>
              <a:t>Wrote the Bible</a:t>
            </a:r>
          </a:p>
        </p:txBody>
      </p:sp>
      <p:sp>
        <p:nvSpPr>
          <p:cNvPr id="10" name="TextBox 9">
            <a:extLst>
              <a:ext uri="{FF2B5EF4-FFF2-40B4-BE49-F238E27FC236}">
                <a16:creationId xmlns:a16="http://schemas.microsoft.com/office/drawing/2014/main" id="{E3480DB4-88BC-CF52-4BCB-EA32D69DE80C}"/>
              </a:ext>
            </a:extLst>
          </p:cNvPr>
          <p:cNvSpPr txBox="1"/>
          <p:nvPr/>
        </p:nvSpPr>
        <p:spPr>
          <a:xfrm>
            <a:off x="136850" y="3929537"/>
            <a:ext cx="1194318" cy="430887"/>
          </a:xfrm>
          <a:prstGeom prst="rect">
            <a:avLst/>
          </a:prstGeom>
          <a:noFill/>
        </p:spPr>
        <p:txBody>
          <a:bodyPr wrap="square" rtlCol="0">
            <a:spAutoFit/>
          </a:bodyPr>
          <a:lstStyle/>
          <a:p>
            <a:r>
              <a:rPr lang="en-US" sz="1100" b="1" dirty="0">
                <a:solidFill>
                  <a:srgbClr val="0070C0"/>
                </a:solidFill>
              </a:rPr>
              <a:t>Our Body is HS Temple</a:t>
            </a:r>
          </a:p>
        </p:txBody>
      </p:sp>
      <p:sp>
        <p:nvSpPr>
          <p:cNvPr id="11" name="TextBox 10">
            <a:extLst>
              <a:ext uri="{FF2B5EF4-FFF2-40B4-BE49-F238E27FC236}">
                <a16:creationId xmlns:a16="http://schemas.microsoft.com/office/drawing/2014/main" id="{B43F895A-FE3C-6365-FF26-95120427E997}"/>
              </a:ext>
            </a:extLst>
          </p:cNvPr>
          <p:cNvSpPr txBox="1"/>
          <p:nvPr/>
        </p:nvSpPr>
        <p:spPr>
          <a:xfrm>
            <a:off x="111967" y="4305049"/>
            <a:ext cx="1306285" cy="430887"/>
          </a:xfrm>
          <a:prstGeom prst="rect">
            <a:avLst/>
          </a:prstGeom>
          <a:noFill/>
        </p:spPr>
        <p:txBody>
          <a:bodyPr wrap="square" rtlCol="0">
            <a:spAutoFit/>
          </a:bodyPr>
          <a:lstStyle/>
          <a:p>
            <a:r>
              <a:rPr lang="en-US" sz="1100" b="1" dirty="0">
                <a:solidFill>
                  <a:srgbClr val="00B050"/>
                </a:solidFill>
              </a:rPr>
              <a:t>Blasphemy not forgiven against HS</a:t>
            </a:r>
          </a:p>
        </p:txBody>
      </p:sp>
      <p:sp>
        <p:nvSpPr>
          <p:cNvPr id="12" name="TextBox 11">
            <a:extLst>
              <a:ext uri="{FF2B5EF4-FFF2-40B4-BE49-F238E27FC236}">
                <a16:creationId xmlns:a16="http://schemas.microsoft.com/office/drawing/2014/main" id="{66BE81AE-12D3-4B87-A848-94567E9AFD2C}"/>
              </a:ext>
            </a:extLst>
          </p:cNvPr>
          <p:cNvSpPr txBox="1"/>
          <p:nvPr/>
        </p:nvSpPr>
        <p:spPr>
          <a:xfrm>
            <a:off x="136850" y="4735893"/>
            <a:ext cx="1194318" cy="430887"/>
          </a:xfrm>
          <a:prstGeom prst="rect">
            <a:avLst/>
          </a:prstGeom>
          <a:noFill/>
        </p:spPr>
        <p:txBody>
          <a:bodyPr wrap="square" rtlCol="0">
            <a:spAutoFit/>
          </a:bodyPr>
          <a:lstStyle/>
          <a:p>
            <a:r>
              <a:rPr lang="en-US" sz="1100" b="1" dirty="0">
                <a:solidFill>
                  <a:srgbClr val="0070C0"/>
                </a:solidFill>
              </a:rPr>
              <a:t>He testifies of Christ</a:t>
            </a:r>
          </a:p>
        </p:txBody>
      </p:sp>
      <p:sp>
        <p:nvSpPr>
          <p:cNvPr id="13" name="TextBox 12">
            <a:extLst>
              <a:ext uri="{FF2B5EF4-FFF2-40B4-BE49-F238E27FC236}">
                <a16:creationId xmlns:a16="http://schemas.microsoft.com/office/drawing/2014/main" id="{0464C069-D95D-E313-5466-5ECABBB2204D}"/>
              </a:ext>
            </a:extLst>
          </p:cNvPr>
          <p:cNvSpPr txBox="1"/>
          <p:nvPr/>
        </p:nvSpPr>
        <p:spPr>
          <a:xfrm>
            <a:off x="158623" y="5080355"/>
            <a:ext cx="1418251" cy="430887"/>
          </a:xfrm>
          <a:prstGeom prst="rect">
            <a:avLst/>
          </a:prstGeom>
          <a:noFill/>
        </p:spPr>
        <p:txBody>
          <a:bodyPr wrap="square" rtlCol="0">
            <a:spAutoFit/>
          </a:bodyPr>
          <a:lstStyle/>
          <a:p>
            <a:r>
              <a:rPr lang="en-US" sz="1100" b="1" dirty="0">
                <a:solidFill>
                  <a:srgbClr val="00B050"/>
                </a:solidFill>
              </a:rPr>
              <a:t>He is the Comforter/Person</a:t>
            </a:r>
          </a:p>
        </p:txBody>
      </p:sp>
      <p:sp>
        <p:nvSpPr>
          <p:cNvPr id="14" name="TextBox 13">
            <a:extLst>
              <a:ext uri="{FF2B5EF4-FFF2-40B4-BE49-F238E27FC236}">
                <a16:creationId xmlns:a16="http://schemas.microsoft.com/office/drawing/2014/main" id="{125E8E67-9365-18F2-0688-29A5FDF29F46}"/>
              </a:ext>
            </a:extLst>
          </p:cNvPr>
          <p:cNvSpPr txBox="1"/>
          <p:nvPr/>
        </p:nvSpPr>
        <p:spPr>
          <a:xfrm>
            <a:off x="37323" y="5428323"/>
            <a:ext cx="1474234" cy="430887"/>
          </a:xfrm>
          <a:prstGeom prst="rect">
            <a:avLst/>
          </a:prstGeom>
          <a:noFill/>
        </p:spPr>
        <p:txBody>
          <a:bodyPr wrap="square" rtlCol="0">
            <a:spAutoFit/>
          </a:bodyPr>
          <a:lstStyle/>
          <a:p>
            <a:r>
              <a:rPr lang="en-US" sz="1100" b="1" dirty="0">
                <a:solidFill>
                  <a:srgbClr val="0070C0"/>
                </a:solidFill>
              </a:rPr>
              <a:t>If they believe not on Jesus?</a:t>
            </a:r>
          </a:p>
        </p:txBody>
      </p:sp>
      <p:sp>
        <p:nvSpPr>
          <p:cNvPr id="15" name="TextBox 14">
            <a:extLst>
              <a:ext uri="{FF2B5EF4-FFF2-40B4-BE49-F238E27FC236}">
                <a16:creationId xmlns:a16="http://schemas.microsoft.com/office/drawing/2014/main" id="{95DB502E-61E5-5EA2-BFF1-7ACD2F60CE54}"/>
              </a:ext>
            </a:extLst>
          </p:cNvPr>
          <p:cNvSpPr txBox="1"/>
          <p:nvPr/>
        </p:nvSpPr>
        <p:spPr>
          <a:xfrm>
            <a:off x="147737" y="5826593"/>
            <a:ext cx="1194318" cy="430887"/>
          </a:xfrm>
          <a:prstGeom prst="rect">
            <a:avLst/>
          </a:prstGeom>
          <a:noFill/>
        </p:spPr>
        <p:txBody>
          <a:bodyPr wrap="square" rtlCol="0">
            <a:spAutoFit/>
          </a:bodyPr>
          <a:lstStyle/>
          <a:p>
            <a:r>
              <a:rPr lang="en-US" sz="1100" b="1" dirty="0">
                <a:solidFill>
                  <a:srgbClr val="00B050"/>
                </a:solidFill>
              </a:rPr>
              <a:t>Won’t speak of Himself</a:t>
            </a:r>
          </a:p>
        </p:txBody>
      </p:sp>
      <p:sp>
        <p:nvSpPr>
          <p:cNvPr id="16" name="TextBox 15">
            <a:extLst>
              <a:ext uri="{FF2B5EF4-FFF2-40B4-BE49-F238E27FC236}">
                <a16:creationId xmlns:a16="http://schemas.microsoft.com/office/drawing/2014/main" id="{ADE1BDA6-AA83-32C9-98E7-1FE0C1597198}"/>
              </a:ext>
            </a:extLst>
          </p:cNvPr>
          <p:cNvSpPr txBox="1"/>
          <p:nvPr/>
        </p:nvSpPr>
        <p:spPr>
          <a:xfrm>
            <a:off x="3205065" y="1740621"/>
            <a:ext cx="1194318" cy="261610"/>
          </a:xfrm>
          <a:prstGeom prst="rect">
            <a:avLst/>
          </a:prstGeom>
          <a:noFill/>
        </p:spPr>
        <p:txBody>
          <a:bodyPr wrap="square" rtlCol="0">
            <a:spAutoFit/>
          </a:bodyPr>
          <a:lstStyle/>
          <a:p>
            <a:r>
              <a:rPr lang="en-US" sz="1100" b="1" dirty="0">
                <a:solidFill>
                  <a:srgbClr val="0070C0"/>
                </a:solidFill>
              </a:rPr>
              <a:t>Renews us</a:t>
            </a:r>
          </a:p>
        </p:txBody>
      </p:sp>
      <p:sp>
        <p:nvSpPr>
          <p:cNvPr id="17" name="Rectangle 16">
            <a:extLst>
              <a:ext uri="{FF2B5EF4-FFF2-40B4-BE49-F238E27FC236}">
                <a16:creationId xmlns:a16="http://schemas.microsoft.com/office/drawing/2014/main" id="{952C07B7-ECDB-4E39-0FEC-0EF77B88A4B8}"/>
              </a:ext>
            </a:extLst>
          </p:cNvPr>
          <p:cNvSpPr/>
          <p:nvPr/>
        </p:nvSpPr>
        <p:spPr>
          <a:xfrm>
            <a:off x="1184988" y="6257480"/>
            <a:ext cx="2006081" cy="34813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C1A18497-71E3-C38C-A713-10E7567C442B}"/>
              </a:ext>
            </a:extLst>
          </p:cNvPr>
          <p:cNvSpPr txBox="1"/>
          <p:nvPr/>
        </p:nvSpPr>
        <p:spPr>
          <a:xfrm>
            <a:off x="3191069" y="2004488"/>
            <a:ext cx="1194318" cy="430887"/>
          </a:xfrm>
          <a:prstGeom prst="rect">
            <a:avLst/>
          </a:prstGeom>
          <a:noFill/>
        </p:spPr>
        <p:txBody>
          <a:bodyPr wrap="square" rtlCol="0">
            <a:spAutoFit/>
          </a:bodyPr>
          <a:lstStyle/>
          <a:p>
            <a:r>
              <a:rPr lang="en-US" sz="1100" b="1" dirty="0">
                <a:solidFill>
                  <a:srgbClr val="00B050"/>
                </a:solidFill>
              </a:rPr>
              <a:t>Sanctifies us—3 mentioned</a:t>
            </a:r>
          </a:p>
        </p:txBody>
      </p:sp>
      <p:sp>
        <p:nvSpPr>
          <p:cNvPr id="19" name="TextBox 18">
            <a:extLst>
              <a:ext uri="{FF2B5EF4-FFF2-40B4-BE49-F238E27FC236}">
                <a16:creationId xmlns:a16="http://schemas.microsoft.com/office/drawing/2014/main" id="{C3E14DCF-38EC-0475-1C9C-47E26C5AE015}"/>
              </a:ext>
            </a:extLst>
          </p:cNvPr>
          <p:cNvSpPr txBox="1"/>
          <p:nvPr/>
        </p:nvSpPr>
        <p:spPr>
          <a:xfrm>
            <a:off x="3191069" y="2464029"/>
            <a:ext cx="1194318" cy="261610"/>
          </a:xfrm>
          <a:prstGeom prst="rect">
            <a:avLst/>
          </a:prstGeom>
          <a:noFill/>
        </p:spPr>
        <p:txBody>
          <a:bodyPr wrap="square" rtlCol="0">
            <a:spAutoFit/>
          </a:bodyPr>
          <a:lstStyle/>
          <a:p>
            <a:r>
              <a:rPr lang="en-US" sz="1100" b="1" dirty="0">
                <a:solidFill>
                  <a:srgbClr val="0070C0"/>
                </a:solidFill>
              </a:rPr>
              <a:t>Strengthens us</a:t>
            </a:r>
          </a:p>
        </p:txBody>
      </p:sp>
      <p:sp>
        <p:nvSpPr>
          <p:cNvPr id="20" name="TextBox 19">
            <a:extLst>
              <a:ext uri="{FF2B5EF4-FFF2-40B4-BE49-F238E27FC236}">
                <a16:creationId xmlns:a16="http://schemas.microsoft.com/office/drawing/2014/main" id="{9C2D8F48-DCED-DC01-7707-0DE8A432FD06}"/>
              </a:ext>
            </a:extLst>
          </p:cNvPr>
          <p:cNvSpPr txBox="1"/>
          <p:nvPr/>
        </p:nvSpPr>
        <p:spPr>
          <a:xfrm>
            <a:off x="3191069" y="2853230"/>
            <a:ext cx="1194318" cy="430887"/>
          </a:xfrm>
          <a:prstGeom prst="rect">
            <a:avLst/>
          </a:prstGeom>
          <a:noFill/>
        </p:spPr>
        <p:txBody>
          <a:bodyPr wrap="square" rtlCol="0">
            <a:spAutoFit/>
          </a:bodyPr>
          <a:lstStyle/>
          <a:p>
            <a:r>
              <a:rPr lang="en-US" sz="1100" b="1" dirty="0">
                <a:solidFill>
                  <a:srgbClr val="00B050"/>
                </a:solidFill>
              </a:rPr>
              <a:t>You can grieve Him</a:t>
            </a:r>
          </a:p>
        </p:txBody>
      </p:sp>
      <p:sp>
        <p:nvSpPr>
          <p:cNvPr id="21" name="TextBox 20">
            <a:extLst>
              <a:ext uri="{FF2B5EF4-FFF2-40B4-BE49-F238E27FC236}">
                <a16:creationId xmlns:a16="http://schemas.microsoft.com/office/drawing/2014/main" id="{B55BDD6B-2F65-0691-38A6-98461154F733}"/>
              </a:ext>
            </a:extLst>
          </p:cNvPr>
          <p:cNvSpPr txBox="1"/>
          <p:nvPr/>
        </p:nvSpPr>
        <p:spPr>
          <a:xfrm>
            <a:off x="2920482" y="3303607"/>
            <a:ext cx="1478901" cy="261610"/>
          </a:xfrm>
          <a:prstGeom prst="rect">
            <a:avLst/>
          </a:prstGeom>
          <a:noFill/>
        </p:spPr>
        <p:txBody>
          <a:bodyPr wrap="square" rtlCol="0">
            <a:spAutoFit/>
          </a:bodyPr>
          <a:lstStyle/>
          <a:p>
            <a:r>
              <a:rPr lang="en-US" sz="1100" b="1" dirty="0">
                <a:solidFill>
                  <a:srgbClr val="0070C0"/>
                </a:solidFill>
              </a:rPr>
              <a:t>Baptized in His Name</a:t>
            </a:r>
          </a:p>
        </p:txBody>
      </p:sp>
      <p:sp>
        <p:nvSpPr>
          <p:cNvPr id="22" name="TextBox 21">
            <a:extLst>
              <a:ext uri="{FF2B5EF4-FFF2-40B4-BE49-F238E27FC236}">
                <a16:creationId xmlns:a16="http://schemas.microsoft.com/office/drawing/2014/main" id="{0F8B281B-3D8E-BD7D-50D6-47B9E95BA739}"/>
              </a:ext>
            </a:extLst>
          </p:cNvPr>
          <p:cNvSpPr txBox="1"/>
          <p:nvPr/>
        </p:nvSpPr>
        <p:spPr>
          <a:xfrm>
            <a:off x="3191069" y="3609456"/>
            <a:ext cx="1194318" cy="261610"/>
          </a:xfrm>
          <a:prstGeom prst="rect">
            <a:avLst/>
          </a:prstGeom>
          <a:noFill/>
        </p:spPr>
        <p:txBody>
          <a:bodyPr wrap="square" rtlCol="0">
            <a:spAutoFit/>
          </a:bodyPr>
          <a:lstStyle/>
          <a:p>
            <a:r>
              <a:rPr lang="en-US" sz="1100" b="1" dirty="0">
                <a:solidFill>
                  <a:srgbClr val="00B050"/>
                </a:solidFill>
              </a:rPr>
              <a:t>HS is the Lord</a:t>
            </a:r>
          </a:p>
        </p:txBody>
      </p:sp>
      <p:sp>
        <p:nvSpPr>
          <p:cNvPr id="24" name="Rectangle 23">
            <a:extLst>
              <a:ext uri="{FF2B5EF4-FFF2-40B4-BE49-F238E27FC236}">
                <a16:creationId xmlns:a16="http://schemas.microsoft.com/office/drawing/2014/main" id="{338664D0-0C4B-900A-B67E-1C849A47F4A4}"/>
              </a:ext>
            </a:extLst>
          </p:cNvPr>
          <p:cNvSpPr/>
          <p:nvPr/>
        </p:nvSpPr>
        <p:spPr>
          <a:xfrm>
            <a:off x="4257869" y="3973540"/>
            <a:ext cx="2006081" cy="72514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B2633085-BB72-40D0-1F66-588D6EEA0496}"/>
              </a:ext>
            </a:extLst>
          </p:cNvPr>
          <p:cNvSpPr txBox="1"/>
          <p:nvPr/>
        </p:nvSpPr>
        <p:spPr>
          <a:xfrm>
            <a:off x="3121085" y="4781066"/>
            <a:ext cx="1194318" cy="261610"/>
          </a:xfrm>
          <a:prstGeom prst="rect">
            <a:avLst/>
          </a:prstGeom>
          <a:noFill/>
        </p:spPr>
        <p:txBody>
          <a:bodyPr wrap="square" rtlCol="0">
            <a:spAutoFit/>
          </a:bodyPr>
          <a:lstStyle/>
          <a:p>
            <a:r>
              <a:rPr lang="en-US" sz="1100" b="1" dirty="0">
                <a:solidFill>
                  <a:srgbClr val="0070C0"/>
                </a:solidFill>
              </a:rPr>
              <a:t>HS bears witness</a:t>
            </a:r>
          </a:p>
        </p:txBody>
      </p:sp>
      <p:sp>
        <p:nvSpPr>
          <p:cNvPr id="26" name="TextBox 25">
            <a:extLst>
              <a:ext uri="{FF2B5EF4-FFF2-40B4-BE49-F238E27FC236}">
                <a16:creationId xmlns:a16="http://schemas.microsoft.com/office/drawing/2014/main" id="{0BB3E821-F058-A0D9-4019-70D849F099E6}"/>
              </a:ext>
            </a:extLst>
          </p:cNvPr>
          <p:cNvSpPr txBox="1"/>
          <p:nvPr/>
        </p:nvSpPr>
        <p:spPr>
          <a:xfrm>
            <a:off x="3125754" y="5166780"/>
            <a:ext cx="1194318" cy="430887"/>
          </a:xfrm>
          <a:prstGeom prst="rect">
            <a:avLst/>
          </a:prstGeom>
          <a:noFill/>
        </p:spPr>
        <p:txBody>
          <a:bodyPr wrap="square" rtlCol="0">
            <a:spAutoFit/>
          </a:bodyPr>
          <a:lstStyle/>
          <a:p>
            <a:r>
              <a:rPr lang="en-US" sz="1100" b="1" dirty="0">
                <a:solidFill>
                  <a:srgbClr val="00B050"/>
                </a:solidFill>
              </a:rPr>
              <a:t>Father sends in Jesus’ Name</a:t>
            </a:r>
          </a:p>
        </p:txBody>
      </p:sp>
      <p:sp>
        <p:nvSpPr>
          <p:cNvPr id="27" name="TextBox 26">
            <a:extLst>
              <a:ext uri="{FF2B5EF4-FFF2-40B4-BE49-F238E27FC236}">
                <a16:creationId xmlns:a16="http://schemas.microsoft.com/office/drawing/2014/main" id="{3A36A65B-D0C3-FB9F-6BC7-37FB0563C9FD}"/>
              </a:ext>
            </a:extLst>
          </p:cNvPr>
          <p:cNvSpPr txBox="1"/>
          <p:nvPr/>
        </p:nvSpPr>
        <p:spPr>
          <a:xfrm>
            <a:off x="3121085" y="5506327"/>
            <a:ext cx="1194318" cy="430887"/>
          </a:xfrm>
          <a:prstGeom prst="rect">
            <a:avLst/>
          </a:prstGeom>
          <a:noFill/>
        </p:spPr>
        <p:txBody>
          <a:bodyPr wrap="square" rtlCol="0">
            <a:spAutoFit/>
          </a:bodyPr>
          <a:lstStyle/>
          <a:p>
            <a:r>
              <a:rPr lang="en-US" sz="1100" b="1" dirty="0">
                <a:solidFill>
                  <a:srgbClr val="0070C0"/>
                </a:solidFill>
              </a:rPr>
              <a:t>HS was vexed by ancient Israel</a:t>
            </a:r>
          </a:p>
        </p:txBody>
      </p:sp>
      <p:sp>
        <p:nvSpPr>
          <p:cNvPr id="28" name="TextBox 27">
            <a:extLst>
              <a:ext uri="{FF2B5EF4-FFF2-40B4-BE49-F238E27FC236}">
                <a16:creationId xmlns:a16="http://schemas.microsoft.com/office/drawing/2014/main" id="{4DE0B090-67C7-9A7B-BD8E-B26627B89F46}"/>
              </a:ext>
            </a:extLst>
          </p:cNvPr>
          <p:cNvSpPr txBox="1"/>
          <p:nvPr/>
        </p:nvSpPr>
        <p:spPr>
          <a:xfrm>
            <a:off x="3110204" y="5928559"/>
            <a:ext cx="1194318" cy="430887"/>
          </a:xfrm>
          <a:prstGeom prst="rect">
            <a:avLst/>
          </a:prstGeom>
          <a:noFill/>
        </p:spPr>
        <p:txBody>
          <a:bodyPr wrap="square" rtlCol="0">
            <a:spAutoFit/>
          </a:bodyPr>
          <a:lstStyle/>
          <a:p>
            <a:r>
              <a:rPr lang="en-US" sz="1100" b="1" dirty="0">
                <a:solidFill>
                  <a:srgbClr val="00B050"/>
                </a:solidFill>
              </a:rPr>
              <a:t>For the love the Spirit</a:t>
            </a:r>
          </a:p>
        </p:txBody>
      </p:sp>
      <p:sp>
        <p:nvSpPr>
          <p:cNvPr id="29" name="TextBox 28">
            <a:extLst>
              <a:ext uri="{FF2B5EF4-FFF2-40B4-BE49-F238E27FC236}">
                <a16:creationId xmlns:a16="http://schemas.microsoft.com/office/drawing/2014/main" id="{E44E0211-18AD-3E2D-7749-28DA8E839498}"/>
              </a:ext>
            </a:extLst>
          </p:cNvPr>
          <p:cNvSpPr txBox="1"/>
          <p:nvPr/>
        </p:nvSpPr>
        <p:spPr>
          <a:xfrm>
            <a:off x="5495728" y="1655982"/>
            <a:ext cx="1194318" cy="430887"/>
          </a:xfrm>
          <a:prstGeom prst="rect">
            <a:avLst/>
          </a:prstGeom>
          <a:noFill/>
        </p:spPr>
        <p:txBody>
          <a:bodyPr wrap="square" rtlCol="0">
            <a:spAutoFit/>
          </a:bodyPr>
          <a:lstStyle/>
          <a:p>
            <a:r>
              <a:rPr lang="en-US" sz="1100" b="1" dirty="0">
                <a:solidFill>
                  <a:srgbClr val="0070C0"/>
                </a:solidFill>
              </a:rPr>
              <a:t>Spirit Speaks through David</a:t>
            </a:r>
          </a:p>
        </p:txBody>
      </p:sp>
      <p:sp>
        <p:nvSpPr>
          <p:cNvPr id="30" name="TextBox 29">
            <a:extLst>
              <a:ext uri="{FF2B5EF4-FFF2-40B4-BE49-F238E27FC236}">
                <a16:creationId xmlns:a16="http://schemas.microsoft.com/office/drawing/2014/main" id="{E3770273-B671-B243-E4D6-7179BA4D6F5F}"/>
              </a:ext>
            </a:extLst>
          </p:cNvPr>
          <p:cNvSpPr txBox="1"/>
          <p:nvPr/>
        </p:nvSpPr>
        <p:spPr>
          <a:xfrm>
            <a:off x="5374437" y="2086869"/>
            <a:ext cx="1421363" cy="430887"/>
          </a:xfrm>
          <a:prstGeom prst="rect">
            <a:avLst/>
          </a:prstGeom>
          <a:noFill/>
        </p:spPr>
        <p:txBody>
          <a:bodyPr wrap="square" rtlCol="0">
            <a:spAutoFit/>
          </a:bodyPr>
          <a:lstStyle/>
          <a:p>
            <a:r>
              <a:rPr lang="en-US" sz="1100" b="1" dirty="0">
                <a:solidFill>
                  <a:srgbClr val="00B050"/>
                </a:solidFill>
              </a:rPr>
              <a:t>Spirit speaks/directs Peter</a:t>
            </a:r>
          </a:p>
        </p:txBody>
      </p:sp>
      <p:sp>
        <p:nvSpPr>
          <p:cNvPr id="31" name="TextBox 30">
            <a:extLst>
              <a:ext uri="{FF2B5EF4-FFF2-40B4-BE49-F238E27FC236}">
                <a16:creationId xmlns:a16="http://schemas.microsoft.com/office/drawing/2014/main" id="{953989C6-36CB-76D4-C3D0-AE1BA630D96F}"/>
              </a:ext>
            </a:extLst>
          </p:cNvPr>
          <p:cNvSpPr txBox="1"/>
          <p:nvPr/>
        </p:nvSpPr>
        <p:spPr>
          <a:xfrm>
            <a:off x="5487959" y="2420586"/>
            <a:ext cx="1194318" cy="430887"/>
          </a:xfrm>
          <a:prstGeom prst="rect">
            <a:avLst/>
          </a:prstGeom>
          <a:noFill/>
        </p:spPr>
        <p:txBody>
          <a:bodyPr wrap="square" rtlCol="0">
            <a:spAutoFit/>
          </a:bodyPr>
          <a:lstStyle/>
          <a:p>
            <a:r>
              <a:rPr lang="en-US" sz="1100" b="1" dirty="0">
                <a:solidFill>
                  <a:srgbClr val="0070C0"/>
                </a:solidFill>
              </a:rPr>
              <a:t>Spirit Speaks through Agabus</a:t>
            </a:r>
          </a:p>
        </p:txBody>
      </p:sp>
      <p:sp>
        <p:nvSpPr>
          <p:cNvPr id="32" name="TextBox 31">
            <a:extLst>
              <a:ext uri="{FF2B5EF4-FFF2-40B4-BE49-F238E27FC236}">
                <a16:creationId xmlns:a16="http://schemas.microsoft.com/office/drawing/2014/main" id="{38462BC9-4E69-08B9-88CB-FA06585C4DC9}"/>
              </a:ext>
            </a:extLst>
          </p:cNvPr>
          <p:cNvSpPr txBox="1"/>
          <p:nvPr/>
        </p:nvSpPr>
        <p:spPr>
          <a:xfrm>
            <a:off x="5495736" y="2828909"/>
            <a:ext cx="1194318" cy="430887"/>
          </a:xfrm>
          <a:prstGeom prst="rect">
            <a:avLst/>
          </a:prstGeom>
          <a:noFill/>
        </p:spPr>
        <p:txBody>
          <a:bodyPr wrap="square" rtlCol="0">
            <a:spAutoFit/>
          </a:bodyPr>
          <a:lstStyle/>
          <a:p>
            <a:r>
              <a:rPr lang="en-US" sz="1100" b="1" dirty="0">
                <a:solidFill>
                  <a:srgbClr val="00B050"/>
                </a:solidFill>
              </a:rPr>
              <a:t>Spirit spoke through Isaiah</a:t>
            </a:r>
          </a:p>
        </p:txBody>
      </p:sp>
      <p:sp>
        <p:nvSpPr>
          <p:cNvPr id="33" name="TextBox 32">
            <a:extLst>
              <a:ext uri="{FF2B5EF4-FFF2-40B4-BE49-F238E27FC236}">
                <a16:creationId xmlns:a16="http://schemas.microsoft.com/office/drawing/2014/main" id="{97953C41-0DF4-71D4-4089-10319B8A17CF}"/>
              </a:ext>
            </a:extLst>
          </p:cNvPr>
          <p:cNvSpPr txBox="1"/>
          <p:nvPr/>
        </p:nvSpPr>
        <p:spPr>
          <a:xfrm>
            <a:off x="6525208" y="3397218"/>
            <a:ext cx="1478901" cy="261610"/>
          </a:xfrm>
          <a:prstGeom prst="rect">
            <a:avLst/>
          </a:prstGeom>
          <a:noFill/>
        </p:spPr>
        <p:txBody>
          <a:bodyPr wrap="square" rtlCol="0">
            <a:spAutoFit/>
          </a:bodyPr>
          <a:lstStyle/>
          <a:p>
            <a:r>
              <a:rPr lang="en-US" sz="1100" b="1" dirty="0">
                <a:solidFill>
                  <a:srgbClr val="0070C0"/>
                </a:solidFill>
              </a:rPr>
              <a:t>HS speaks via Paul</a:t>
            </a:r>
          </a:p>
        </p:txBody>
      </p:sp>
      <p:sp>
        <p:nvSpPr>
          <p:cNvPr id="34" name="TextBox 33">
            <a:extLst>
              <a:ext uri="{FF2B5EF4-FFF2-40B4-BE49-F238E27FC236}">
                <a16:creationId xmlns:a16="http://schemas.microsoft.com/office/drawing/2014/main" id="{69D962E8-1D8E-1297-0174-EDCD9AAF8D16}"/>
              </a:ext>
            </a:extLst>
          </p:cNvPr>
          <p:cNvSpPr txBox="1"/>
          <p:nvPr/>
        </p:nvSpPr>
        <p:spPr>
          <a:xfrm>
            <a:off x="5867402" y="3588874"/>
            <a:ext cx="1194318" cy="430887"/>
          </a:xfrm>
          <a:prstGeom prst="rect">
            <a:avLst/>
          </a:prstGeom>
          <a:noFill/>
        </p:spPr>
        <p:txBody>
          <a:bodyPr wrap="square" rtlCol="0">
            <a:spAutoFit/>
          </a:bodyPr>
          <a:lstStyle/>
          <a:p>
            <a:r>
              <a:rPr lang="en-US" sz="1100" b="1" dirty="0">
                <a:solidFill>
                  <a:srgbClr val="00B050"/>
                </a:solidFill>
              </a:rPr>
              <a:t>Spirit gives eulogy </a:t>
            </a:r>
          </a:p>
        </p:txBody>
      </p:sp>
      <p:sp>
        <p:nvSpPr>
          <p:cNvPr id="35" name="TextBox 34">
            <a:extLst>
              <a:ext uri="{FF2B5EF4-FFF2-40B4-BE49-F238E27FC236}">
                <a16:creationId xmlns:a16="http://schemas.microsoft.com/office/drawing/2014/main" id="{0D9AB2FA-43A7-1596-8402-6FB4093E895B}"/>
              </a:ext>
            </a:extLst>
          </p:cNvPr>
          <p:cNvSpPr txBox="1"/>
          <p:nvPr/>
        </p:nvSpPr>
        <p:spPr>
          <a:xfrm>
            <a:off x="5867402" y="3973540"/>
            <a:ext cx="1194318" cy="430887"/>
          </a:xfrm>
          <a:prstGeom prst="rect">
            <a:avLst/>
          </a:prstGeom>
          <a:noFill/>
        </p:spPr>
        <p:txBody>
          <a:bodyPr wrap="square" rtlCol="0">
            <a:spAutoFit/>
          </a:bodyPr>
          <a:lstStyle/>
          <a:p>
            <a:r>
              <a:rPr lang="en-US" sz="1100" b="1" dirty="0">
                <a:solidFill>
                  <a:srgbClr val="0070C0"/>
                </a:solidFill>
              </a:rPr>
              <a:t>Spirit says “Come”</a:t>
            </a:r>
          </a:p>
        </p:txBody>
      </p:sp>
      <p:sp>
        <p:nvSpPr>
          <p:cNvPr id="36" name="TextBox 35">
            <a:extLst>
              <a:ext uri="{FF2B5EF4-FFF2-40B4-BE49-F238E27FC236}">
                <a16:creationId xmlns:a16="http://schemas.microsoft.com/office/drawing/2014/main" id="{B62F5A25-12C1-6B2B-0EA5-0A79F26DE6D3}"/>
              </a:ext>
            </a:extLst>
          </p:cNvPr>
          <p:cNvSpPr txBox="1"/>
          <p:nvPr/>
        </p:nvSpPr>
        <p:spPr>
          <a:xfrm>
            <a:off x="5841735" y="4351609"/>
            <a:ext cx="1194318" cy="430887"/>
          </a:xfrm>
          <a:prstGeom prst="rect">
            <a:avLst/>
          </a:prstGeom>
          <a:noFill/>
        </p:spPr>
        <p:txBody>
          <a:bodyPr wrap="square" rtlCol="0">
            <a:spAutoFit/>
          </a:bodyPr>
          <a:lstStyle/>
          <a:p>
            <a:r>
              <a:rPr lang="en-US" sz="1100" b="1" dirty="0">
                <a:solidFill>
                  <a:srgbClr val="00B050"/>
                </a:solidFill>
              </a:rPr>
              <a:t>HS makes decisions</a:t>
            </a:r>
          </a:p>
        </p:txBody>
      </p:sp>
      <p:sp>
        <p:nvSpPr>
          <p:cNvPr id="37" name="TextBox 36">
            <a:extLst>
              <a:ext uri="{FF2B5EF4-FFF2-40B4-BE49-F238E27FC236}">
                <a16:creationId xmlns:a16="http://schemas.microsoft.com/office/drawing/2014/main" id="{7A174439-FC80-16A0-3A88-3887FAF0BDED}"/>
              </a:ext>
            </a:extLst>
          </p:cNvPr>
          <p:cNvSpPr txBox="1"/>
          <p:nvPr/>
        </p:nvSpPr>
        <p:spPr>
          <a:xfrm>
            <a:off x="5754651" y="4744841"/>
            <a:ext cx="1194318" cy="430887"/>
          </a:xfrm>
          <a:prstGeom prst="rect">
            <a:avLst/>
          </a:prstGeom>
          <a:noFill/>
        </p:spPr>
        <p:txBody>
          <a:bodyPr wrap="square" rtlCol="0">
            <a:spAutoFit/>
          </a:bodyPr>
          <a:lstStyle/>
          <a:p>
            <a:r>
              <a:rPr lang="en-US" sz="1100" b="1" dirty="0">
                <a:solidFill>
                  <a:srgbClr val="0070C0"/>
                </a:solidFill>
              </a:rPr>
              <a:t>HS appoints positions</a:t>
            </a:r>
          </a:p>
        </p:txBody>
      </p:sp>
      <p:sp>
        <p:nvSpPr>
          <p:cNvPr id="38" name="TextBox 37">
            <a:extLst>
              <a:ext uri="{FF2B5EF4-FFF2-40B4-BE49-F238E27FC236}">
                <a16:creationId xmlns:a16="http://schemas.microsoft.com/office/drawing/2014/main" id="{AE5B6B57-8CCF-3B16-2716-BF0EC7CC6A6A}"/>
              </a:ext>
            </a:extLst>
          </p:cNvPr>
          <p:cNvSpPr txBox="1"/>
          <p:nvPr/>
        </p:nvSpPr>
        <p:spPr>
          <a:xfrm>
            <a:off x="5624806" y="5202018"/>
            <a:ext cx="1194318" cy="261610"/>
          </a:xfrm>
          <a:prstGeom prst="rect">
            <a:avLst/>
          </a:prstGeom>
          <a:noFill/>
        </p:spPr>
        <p:txBody>
          <a:bodyPr wrap="square" rtlCol="0">
            <a:spAutoFit/>
          </a:bodyPr>
          <a:lstStyle/>
          <a:p>
            <a:r>
              <a:rPr lang="en-US" sz="1100" b="1" dirty="0">
                <a:solidFill>
                  <a:srgbClr val="00B050"/>
                </a:solidFill>
              </a:rPr>
              <a:t>HS is a witness</a:t>
            </a:r>
          </a:p>
        </p:txBody>
      </p:sp>
      <p:sp>
        <p:nvSpPr>
          <p:cNvPr id="39" name="TextBox 38">
            <a:extLst>
              <a:ext uri="{FF2B5EF4-FFF2-40B4-BE49-F238E27FC236}">
                <a16:creationId xmlns:a16="http://schemas.microsoft.com/office/drawing/2014/main" id="{1E6E4A19-D6AB-240F-8C1E-BE134073D268}"/>
              </a:ext>
            </a:extLst>
          </p:cNvPr>
          <p:cNvSpPr txBox="1"/>
          <p:nvPr/>
        </p:nvSpPr>
        <p:spPr>
          <a:xfrm>
            <a:off x="5666791" y="5548257"/>
            <a:ext cx="1194318" cy="261610"/>
          </a:xfrm>
          <a:prstGeom prst="rect">
            <a:avLst/>
          </a:prstGeom>
          <a:noFill/>
        </p:spPr>
        <p:txBody>
          <a:bodyPr wrap="square" rtlCol="0">
            <a:spAutoFit/>
          </a:bodyPr>
          <a:lstStyle/>
          <a:p>
            <a:r>
              <a:rPr lang="en-US" sz="1100" b="1" dirty="0">
                <a:solidFill>
                  <a:srgbClr val="0070C0"/>
                </a:solidFill>
              </a:rPr>
              <a:t>HS teaches</a:t>
            </a:r>
          </a:p>
        </p:txBody>
      </p:sp>
      <p:sp>
        <p:nvSpPr>
          <p:cNvPr id="40" name="TextBox 39">
            <a:extLst>
              <a:ext uri="{FF2B5EF4-FFF2-40B4-BE49-F238E27FC236}">
                <a16:creationId xmlns:a16="http://schemas.microsoft.com/office/drawing/2014/main" id="{5A52A088-D06B-F6B5-9B68-0988170EA7D8}"/>
              </a:ext>
            </a:extLst>
          </p:cNvPr>
          <p:cNvSpPr txBox="1"/>
          <p:nvPr/>
        </p:nvSpPr>
        <p:spPr>
          <a:xfrm>
            <a:off x="5682346" y="5874550"/>
            <a:ext cx="1091679" cy="430887"/>
          </a:xfrm>
          <a:prstGeom prst="rect">
            <a:avLst/>
          </a:prstGeom>
          <a:noFill/>
        </p:spPr>
        <p:txBody>
          <a:bodyPr wrap="square" rtlCol="0">
            <a:spAutoFit/>
          </a:bodyPr>
          <a:lstStyle/>
          <a:p>
            <a:r>
              <a:rPr lang="en-US" sz="1100" b="1" dirty="0">
                <a:solidFill>
                  <a:srgbClr val="00B050"/>
                </a:solidFill>
              </a:rPr>
              <a:t>Jesus directed by the HS</a:t>
            </a:r>
          </a:p>
        </p:txBody>
      </p:sp>
      <p:sp>
        <p:nvSpPr>
          <p:cNvPr id="41" name="TextBox 40">
            <a:extLst>
              <a:ext uri="{FF2B5EF4-FFF2-40B4-BE49-F238E27FC236}">
                <a16:creationId xmlns:a16="http://schemas.microsoft.com/office/drawing/2014/main" id="{D99C4CBB-03CB-D692-3D66-85CFF3A8FFBD}"/>
              </a:ext>
            </a:extLst>
          </p:cNvPr>
          <p:cNvSpPr txBox="1"/>
          <p:nvPr/>
        </p:nvSpPr>
        <p:spPr>
          <a:xfrm>
            <a:off x="9719391" y="1723864"/>
            <a:ext cx="1194318" cy="261610"/>
          </a:xfrm>
          <a:prstGeom prst="rect">
            <a:avLst/>
          </a:prstGeom>
          <a:noFill/>
        </p:spPr>
        <p:txBody>
          <a:bodyPr wrap="square" rtlCol="0">
            <a:spAutoFit/>
          </a:bodyPr>
          <a:lstStyle/>
          <a:p>
            <a:r>
              <a:rPr lang="en-US" sz="1100" b="1" dirty="0">
                <a:solidFill>
                  <a:srgbClr val="0070C0"/>
                </a:solidFill>
              </a:rPr>
              <a:t>HS forbids</a:t>
            </a:r>
          </a:p>
        </p:txBody>
      </p:sp>
      <p:sp>
        <p:nvSpPr>
          <p:cNvPr id="42" name="TextBox 41">
            <a:extLst>
              <a:ext uri="{FF2B5EF4-FFF2-40B4-BE49-F238E27FC236}">
                <a16:creationId xmlns:a16="http://schemas.microsoft.com/office/drawing/2014/main" id="{A16B9B25-E3CD-7B3B-6482-3E828B56D327}"/>
              </a:ext>
            </a:extLst>
          </p:cNvPr>
          <p:cNvSpPr txBox="1"/>
          <p:nvPr/>
        </p:nvSpPr>
        <p:spPr>
          <a:xfrm>
            <a:off x="9803367" y="2004488"/>
            <a:ext cx="1194318" cy="430887"/>
          </a:xfrm>
          <a:prstGeom prst="rect">
            <a:avLst/>
          </a:prstGeom>
          <a:noFill/>
        </p:spPr>
        <p:txBody>
          <a:bodyPr wrap="square" rtlCol="0">
            <a:spAutoFit/>
          </a:bodyPr>
          <a:lstStyle/>
          <a:p>
            <a:r>
              <a:rPr lang="en-US" sz="1100" b="1" dirty="0">
                <a:solidFill>
                  <a:srgbClr val="00B050"/>
                </a:solidFill>
              </a:rPr>
              <a:t>HS is omnipresent</a:t>
            </a:r>
          </a:p>
        </p:txBody>
      </p:sp>
      <p:sp>
        <p:nvSpPr>
          <p:cNvPr id="43" name="TextBox 42">
            <a:extLst>
              <a:ext uri="{FF2B5EF4-FFF2-40B4-BE49-F238E27FC236}">
                <a16:creationId xmlns:a16="http://schemas.microsoft.com/office/drawing/2014/main" id="{50B040C5-BA4F-1124-F037-DB7A1DEC2864}"/>
              </a:ext>
            </a:extLst>
          </p:cNvPr>
          <p:cNvSpPr txBox="1"/>
          <p:nvPr/>
        </p:nvSpPr>
        <p:spPr>
          <a:xfrm>
            <a:off x="10067734" y="2515633"/>
            <a:ext cx="1194318" cy="430887"/>
          </a:xfrm>
          <a:prstGeom prst="rect">
            <a:avLst/>
          </a:prstGeom>
          <a:noFill/>
        </p:spPr>
        <p:txBody>
          <a:bodyPr wrap="square" rtlCol="0">
            <a:spAutoFit/>
          </a:bodyPr>
          <a:lstStyle/>
          <a:p>
            <a:r>
              <a:rPr lang="en-US" sz="1100" b="1" dirty="0">
                <a:solidFill>
                  <a:srgbClr val="0070C0"/>
                </a:solidFill>
              </a:rPr>
              <a:t>You can know the HS</a:t>
            </a:r>
          </a:p>
        </p:txBody>
      </p:sp>
      <p:sp>
        <p:nvSpPr>
          <p:cNvPr id="44" name="TextBox 43">
            <a:extLst>
              <a:ext uri="{FF2B5EF4-FFF2-40B4-BE49-F238E27FC236}">
                <a16:creationId xmlns:a16="http://schemas.microsoft.com/office/drawing/2014/main" id="{05426BB2-E48B-7945-A5F4-F864CD37663F}"/>
              </a:ext>
            </a:extLst>
          </p:cNvPr>
          <p:cNvSpPr txBox="1"/>
          <p:nvPr/>
        </p:nvSpPr>
        <p:spPr>
          <a:xfrm>
            <a:off x="9479131" y="2841754"/>
            <a:ext cx="1932987" cy="430887"/>
          </a:xfrm>
          <a:prstGeom prst="rect">
            <a:avLst/>
          </a:prstGeom>
          <a:noFill/>
        </p:spPr>
        <p:txBody>
          <a:bodyPr wrap="square" rtlCol="0">
            <a:spAutoFit/>
          </a:bodyPr>
          <a:lstStyle/>
          <a:p>
            <a:r>
              <a:rPr lang="en-US" sz="1100" b="1" dirty="0">
                <a:solidFill>
                  <a:srgbClr val="00B050"/>
                </a:solidFill>
              </a:rPr>
              <a:t>No one directs the Spirit of the LORD</a:t>
            </a:r>
          </a:p>
        </p:txBody>
      </p:sp>
      <p:sp>
        <p:nvSpPr>
          <p:cNvPr id="45" name="TextBox 44">
            <a:extLst>
              <a:ext uri="{FF2B5EF4-FFF2-40B4-BE49-F238E27FC236}">
                <a16:creationId xmlns:a16="http://schemas.microsoft.com/office/drawing/2014/main" id="{0DD58AF9-F6C8-A58B-376B-7482EB1400E7}"/>
              </a:ext>
            </a:extLst>
          </p:cNvPr>
          <p:cNvSpPr txBox="1"/>
          <p:nvPr/>
        </p:nvSpPr>
        <p:spPr>
          <a:xfrm>
            <a:off x="9603539" y="3259228"/>
            <a:ext cx="1194318" cy="430887"/>
          </a:xfrm>
          <a:prstGeom prst="rect">
            <a:avLst/>
          </a:prstGeom>
          <a:noFill/>
        </p:spPr>
        <p:txBody>
          <a:bodyPr wrap="square" rtlCol="0">
            <a:spAutoFit/>
          </a:bodyPr>
          <a:lstStyle/>
          <a:p>
            <a:r>
              <a:rPr lang="en-US" sz="1100" b="1" dirty="0">
                <a:solidFill>
                  <a:srgbClr val="0070C0"/>
                </a:solidFill>
              </a:rPr>
              <a:t>HS power is how we overcome</a:t>
            </a:r>
          </a:p>
        </p:txBody>
      </p:sp>
      <p:sp>
        <p:nvSpPr>
          <p:cNvPr id="46" name="TextBox 45">
            <a:extLst>
              <a:ext uri="{FF2B5EF4-FFF2-40B4-BE49-F238E27FC236}">
                <a16:creationId xmlns:a16="http://schemas.microsoft.com/office/drawing/2014/main" id="{D1172AEC-3229-0DD8-0A6B-31EA330A1975}"/>
              </a:ext>
            </a:extLst>
          </p:cNvPr>
          <p:cNvSpPr txBox="1"/>
          <p:nvPr/>
        </p:nvSpPr>
        <p:spPr>
          <a:xfrm>
            <a:off x="10450286" y="3585349"/>
            <a:ext cx="1741713" cy="430887"/>
          </a:xfrm>
          <a:prstGeom prst="rect">
            <a:avLst/>
          </a:prstGeom>
          <a:noFill/>
        </p:spPr>
        <p:txBody>
          <a:bodyPr wrap="square" rtlCol="0">
            <a:spAutoFit/>
          </a:bodyPr>
          <a:lstStyle/>
          <a:p>
            <a:r>
              <a:rPr lang="en-US" sz="1100" b="1" dirty="0">
                <a:solidFill>
                  <a:srgbClr val="00B050"/>
                </a:solidFill>
              </a:rPr>
              <a:t>HS created the body of Jesus in the whom of Mary</a:t>
            </a:r>
          </a:p>
        </p:txBody>
      </p:sp>
      <p:sp>
        <p:nvSpPr>
          <p:cNvPr id="47" name="TextBox 46">
            <a:extLst>
              <a:ext uri="{FF2B5EF4-FFF2-40B4-BE49-F238E27FC236}">
                <a16:creationId xmlns:a16="http://schemas.microsoft.com/office/drawing/2014/main" id="{8583586A-7469-C4D2-4530-7476CDB83E4D}"/>
              </a:ext>
            </a:extLst>
          </p:cNvPr>
          <p:cNvSpPr txBox="1"/>
          <p:nvPr/>
        </p:nvSpPr>
        <p:spPr>
          <a:xfrm>
            <a:off x="9493115" y="3973539"/>
            <a:ext cx="2586918" cy="261610"/>
          </a:xfrm>
          <a:prstGeom prst="rect">
            <a:avLst/>
          </a:prstGeom>
          <a:noFill/>
        </p:spPr>
        <p:txBody>
          <a:bodyPr wrap="square" rtlCol="0">
            <a:spAutoFit/>
          </a:bodyPr>
          <a:lstStyle/>
          <a:p>
            <a:r>
              <a:rPr lang="en-US" sz="1100" b="1" dirty="0">
                <a:solidFill>
                  <a:srgbClr val="0070C0"/>
                </a:solidFill>
              </a:rPr>
              <a:t>HS taught Israel about the Sanctuary</a:t>
            </a:r>
          </a:p>
        </p:txBody>
      </p:sp>
      <p:sp>
        <p:nvSpPr>
          <p:cNvPr id="48" name="TextBox 47">
            <a:extLst>
              <a:ext uri="{FF2B5EF4-FFF2-40B4-BE49-F238E27FC236}">
                <a16:creationId xmlns:a16="http://schemas.microsoft.com/office/drawing/2014/main" id="{0BE8A024-7D11-CC30-C068-9C3440169005}"/>
              </a:ext>
            </a:extLst>
          </p:cNvPr>
          <p:cNvSpPr txBox="1"/>
          <p:nvPr/>
        </p:nvSpPr>
        <p:spPr>
          <a:xfrm>
            <a:off x="9774605" y="4305048"/>
            <a:ext cx="2305428" cy="430887"/>
          </a:xfrm>
          <a:prstGeom prst="rect">
            <a:avLst/>
          </a:prstGeom>
          <a:noFill/>
        </p:spPr>
        <p:txBody>
          <a:bodyPr wrap="square" rtlCol="0">
            <a:spAutoFit/>
          </a:bodyPr>
          <a:lstStyle/>
          <a:p>
            <a:r>
              <a:rPr lang="en-US" sz="1100" b="1" dirty="0">
                <a:solidFill>
                  <a:srgbClr val="00B050"/>
                </a:solidFill>
              </a:rPr>
              <a:t>HS testified of Jesus’ sufferings and then powered the Gospel</a:t>
            </a:r>
          </a:p>
        </p:txBody>
      </p:sp>
      <p:sp>
        <p:nvSpPr>
          <p:cNvPr id="49" name="TextBox 48">
            <a:extLst>
              <a:ext uri="{FF2B5EF4-FFF2-40B4-BE49-F238E27FC236}">
                <a16:creationId xmlns:a16="http://schemas.microsoft.com/office/drawing/2014/main" id="{1564D19A-374D-0A8C-C7C4-8AE7E18283E8}"/>
              </a:ext>
            </a:extLst>
          </p:cNvPr>
          <p:cNvSpPr txBox="1"/>
          <p:nvPr/>
        </p:nvSpPr>
        <p:spPr>
          <a:xfrm>
            <a:off x="9508670" y="4782438"/>
            <a:ext cx="1950866" cy="261610"/>
          </a:xfrm>
          <a:prstGeom prst="rect">
            <a:avLst/>
          </a:prstGeom>
          <a:noFill/>
        </p:spPr>
        <p:txBody>
          <a:bodyPr wrap="square" rtlCol="0">
            <a:spAutoFit/>
          </a:bodyPr>
          <a:lstStyle/>
          <a:p>
            <a:r>
              <a:rPr lang="en-US" sz="1100" b="1" dirty="0">
                <a:solidFill>
                  <a:srgbClr val="0070C0"/>
                </a:solidFill>
              </a:rPr>
              <a:t>The Holy Spirit is the Creator</a:t>
            </a:r>
          </a:p>
        </p:txBody>
      </p:sp>
      <p:sp>
        <p:nvSpPr>
          <p:cNvPr id="50" name="TextBox 49">
            <a:extLst>
              <a:ext uri="{FF2B5EF4-FFF2-40B4-BE49-F238E27FC236}">
                <a16:creationId xmlns:a16="http://schemas.microsoft.com/office/drawing/2014/main" id="{A1B131F4-E737-FFF0-D04C-61896B43961F}"/>
              </a:ext>
            </a:extLst>
          </p:cNvPr>
          <p:cNvSpPr txBox="1"/>
          <p:nvPr/>
        </p:nvSpPr>
        <p:spPr>
          <a:xfrm>
            <a:off x="9720935" y="5120982"/>
            <a:ext cx="1194318" cy="261610"/>
          </a:xfrm>
          <a:prstGeom prst="rect">
            <a:avLst/>
          </a:prstGeom>
          <a:noFill/>
        </p:spPr>
        <p:txBody>
          <a:bodyPr wrap="square" rtlCol="0">
            <a:spAutoFit/>
          </a:bodyPr>
          <a:lstStyle/>
          <a:p>
            <a:r>
              <a:rPr lang="en-US" sz="1100" b="1" dirty="0">
                <a:solidFill>
                  <a:srgbClr val="00B050"/>
                </a:solidFill>
              </a:rPr>
              <a:t>HS creates life</a:t>
            </a:r>
          </a:p>
        </p:txBody>
      </p:sp>
      <p:sp>
        <p:nvSpPr>
          <p:cNvPr id="51" name="TextBox 50">
            <a:extLst>
              <a:ext uri="{FF2B5EF4-FFF2-40B4-BE49-F238E27FC236}">
                <a16:creationId xmlns:a16="http://schemas.microsoft.com/office/drawing/2014/main" id="{1819782F-94F9-8ABE-06FC-7D918E39EB8B}"/>
              </a:ext>
            </a:extLst>
          </p:cNvPr>
          <p:cNvSpPr txBox="1"/>
          <p:nvPr/>
        </p:nvSpPr>
        <p:spPr>
          <a:xfrm>
            <a:off x="9886944" y="5533961"/>
            <a:ext cx="1525174" cy="261610"/>
          </a:xfrm>
          <a:prstGeom prst="rect">
            <a:avLst/>
          </a:prstGeom>
          <a:noFill/>
        </p:spPr>
        <p:txBody>
          <a:bodyPr wrap="square" rtlCol="0">
            <a:spAutoFit/>
          </a:bodyPr>
          <a:lstStyle/>
          <a:p>
            <a:r>
              <a:rPr lang="en-US" sz="1100" b="1" dirty="0">
                <a:solidFill>
                  <a:srgbClr val="0070C0"/>
                </a:solidFill>
              </a:rPr>
              <a:t>HS casts out Devils</a:t>
            </a:r>
          </a:p>
        </p:txBody>
      </p:sp>
      <p:sp>
        <p:nvSpPr>
          <p:cNvPr id="52" name="TextBox 51">
            <a:extLst>
              <a:ext uri="{FF2B5EF4-FFF2-40B4-BE49-F238E27FC236}">
                <a16:creationId xmlns:a16="http://schemas.microsoft.com/office/drawing/2014/main" id="{09C06C77-6E99-9D06-987B-AF2827E182E7}"/>
              </a:ext>
            </a:extLst>
          </p:cNvPr>
          <p:cNvSpPr txBox="1"/>
          <p:nvPr/>
        </p:nvSpPr>
        <p:spPr>
          <a:xfrm>
            <a:off x="9965865" y="5946940"/>
            <a:ext cx="2114167" cy="430887"/>
          </a:xfrm>
          <a:prstGeom prst="rect">
            <a:avLst/>
          </a:prstGeom>
          <a:noFill/>
        </p:spPr>
        <p:txBody>
          <a:bodyPr wrap="square" rtlCol="0">
            <a:spAutoFit/>
          </a:bodyPr>
          <a:lstStyle/>
          <a:p>
            <a:r>
              <a:rPr lang="en-US" sz="1100" b="1" dirty="0">
                <a:solidFill>
                  <a:srgbClr val="00B050"/>
                </a:solidFill>
              </a:rPr>
              <a:t>HS mentioned alongside the Son and the Father</a:t>
            </a:r>
          </a:p>
        </p:txBody>
      </p:sp>
      <p:sp>
        <p:nvSpPr>
          <p:cNvPr id="53" name="TextBox 52">
            <a:extLst>
              <a:ext uri="{FF2B5EF4-FFF2-40B4-BE49-F238E27FC236}">
                <a16:creationId xmlns:a16="http://schemas.microsoft.com/office/drawing/2014/main" id="{6E38F7BE-1638-EF85-AF70-790D9017C771}"/>
              </a:ext>
            </a:extLst>
          </p:cNvPr>
          <p:cNvSpPr txBox="1"/>
          <p:nvPr/>
        </p:nvSpPr>
        <p:spPr>
          <a:xfrm>
            <a:off x="4257869" y="3973539"/>
            <a:ext cx="1529445" cy="738664"/>
          </a:xfrm>
          <a:prstGeom prst="rect">
            <a:avLst/>
          </a:prstGeom>
          <a:noFill/>
        </p:spPr>
        <p:txBody>
          <a:bodyPr wrap="square" rtlCol="0">
            <a:spAutoFit/>
          </a:bodyPr>
          <a:lstStyle/>
          <a:p>
            <a:r>
              <a:rPr lang="en-US" sz="2100" dirty="0"/>
              <a:t>John 16:15</a:t>
            </a:r>
          </a:p>
          <a:p>
            <a:r>
              <a:rPr lang="en-US" sz="2100" dirty="0"/>
              <a:t>Rom. 8:26</a:t>
            </a:r>
          </a:p>
        </p:txBody>
      </p:sp>
      <p:sp>
        <p:nvSpPr>
          <p:cNvPr id="54" name="TextBox 53">
            <a:extLst>
              <a:ext uri="{FF2B5EF4-FFF2-40B4-BE49-F238E27FC236}">
                <a16:creationId xmlns:a16="http://schemas.microsoft.com/office/drawing/2014/main" id="{F5A55969-3499-F195-F435-AC324FF345E6}"/>
              </a:ext>
            </a:extLst>
          </p:cNvPr>
          <p:cNvSpPr txBox="1"/>
          <p:nvPr/>
        </p:nvSpPr>
        <p:spPr>
          <a:xfrm>
            <a:off x="2839999" y="4051513"/>
            <a:ext cx="1529445" cy="261610"/>
          </a:xfrm>
          <a:prstGeom prst="rect">
            <a:avLst/>
          </a:prstGeom>
          <a:noFill/>
        </p:spPr>
        <p:txBody>
          <a:bodyPr wrap="square" rtlCol="0">
            <a:spAutoFit/>
          </a:bodyPr>
          <a:lstStyle/>
          <a:p>
            <a:r>
              <a:rPr lang="en-US" sz="1100" b="1" dirty="0">
                <a:solidFill>
                  <a:srgbClr val="0070C0"/>
                </a:solidFill>
              </a:rPr>
              <a:t>Jesus explains HS work</a:t>
            </a:r>
          </a:p>
        </p:txBody>
      </p:sp>
      <p:sp>
        <p:nvSpPr>
          <p:cNvPr id="55" name="TextBox 54">
            <a:extLst>
              <a:ext uri="{FF2B5EF4-FFF2-40B4-BE49-F238E27FC236}">
                <a16:creationId xmlns:a16="http://schemas.microsoft.com/office/drawing/2014/main" id="{59374F3C-7635-504E-5596-FDAF342276BE}"/>
              </a:ext>
            </a:extLst>
          </p:cNvPr>
          <p:cNvSpPr txBox="1"/>
          <p:nvPr/>
        </p:nvSpPr>
        <p:spPr>
          <a:xfrm>
            <a:off x="4209664" y="4534902"/>
            <a:ext cx="1657738" cy="261610"/>
          </a:xfrm>
          <a:prstGeom prst="rect">
            <a:avLst/>
          </a:prstGeom>
          <a:noFill/>
        </p:spPr>
        <p:txBody>
          <a:bodyPr wrap="square" rtlCol="0">
            <a:spAutoFit/>
          </a:bodyPr>
          <a:lstStyle/>
          <a:p>
            <a:r>
              <a:rPr lang="en-US" sz="1100" b="1" dirty="0">
                <a:solidFill>
                  <a:srgbClr val="00B050"/>
                </a:solidFill>
              </a:rPr>
              <a:t>HS is Intercessor/Groans</a:t>
            </a:r>
          </a:p>
        </p:txBody>
      </p:sp>
    </p:spTree>
    <p:extLst>
      <p:ext uri="{BB962C8B-B14F-4D97-AF65-F5344CB8AC3E}">
        <p14:creationId xmlns:p14="http://schemas.microsoft.com/office/powerpoint/2010/main" val="2217379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86D3-E3D1-502F-346C-227A5E58AD76}"/>
              </a:ext>
            </a:extLst>
          </p:cNvPr>
          <p:cNvSpPr>
            <a:spLocks noGrp="1"/>
          </p:cNvSpPr>
          <p:nvPr>
            <p:ph type="title"/>
          </p:nvPr>
        </p:nvSpPr>
        <p:spPr>
          <a:xfrm>
            <a:off x="838200" y="-297348"/>
            <a:ext cx="10515600" cy="1325563"/>
          </a:xfrm>
        </p:spPr>
        <p:txBody>
          <a:bodyPr/>
          <a:lstStyle/>
          <a:p>
            <a:r>
              <a:rPr lang="en-US" b="1" u="sng" dirty="0">
                <a:solidFill>
                  <a:srgbClr val="00B050"/>
                </a:solidFill>
                <a:effectLst>
                  <a:outerShdw blurRad="38100" dist="38100" dir="2700000" algn="tl">
                    <a:srgbClr val="000000">
                      <a:alpha val="43137"/>
                    </a:srgbClr>
                  </a:outerShdw>
                </a:effectLst>
              </a:rPr>
              <a:t>Persecution: Over the Trinity or Sabbath?</a:t>
            </a:r>
          </a:p>
        </p:txBody>
      </p:sp>
      <p:sp>
        <p:nvSpPr>
          <p:cNvPr id="4" name="TextBox 3">
            <a:extLst>
              <a:ext uri="{FF2B5EF4-FFF2-40B4-BE49-F238E27FC236}">
                <a16:creationId xmlns:a16="http://schemas.microsoft.com/office/drawing/2014/main" id="{AE1F4162-9606-66E6-05B1-A27DDA0F2075}"/>
              </a:ext>
            </a:extLst>
          </p:cNvPr>
          <p:cNvSpPr txBox="1"/>
          <p:nvPr/>
        </p:nvSpPr>
        <p:spPr>
          <a:xfrm>
            <a:off x="0" y="751029"/>
            <a:ext cx="12192000" cy="6186309"/>
          </a:xfrm>
          <a:prstGeom prst="rect">
            <a:avLst/>
          </a:prstGeom>
          <a:noFill/>
        </p:spPr>
        <p:txBody>
          <a:bodyPr wrap="square">
            <a:spAutoFit/>
          </a:bodyPr>
          <a:lstStyle/>
          <a:p>
            <a:r>
              <a:rPr lang="en-US" sz="2200" dirty="0"/>
              <a:t>“</a:t>
            </a:r>
            <a:r>
              <a:rPr lang="en-US" sz="2200" b="1" u="sng" dirty="0"/>
              <a:t>A spurious sabbath is presented to be legislated into power, compelling the observance of a sabbath which God has not enjoined upon man. The persecutions of Protestants by Romanism, by which the religion of Jesus Christ was almost annihilated, will be more than rivalled, when Protestantism and popery are combined</a:t>
            </a:r>
            <a:r>
              <a:rPr lang="en-US" sz="2200" dirty="0"/>
              <a:t>.” 3SM 387</a:t>
            </a:r>
          </a:p>
          <a:p>
            <a:endParaRPr lang="en-US" sz="2200" dirty="0"/>
          </a:p>
          <a:p>
            <a:r>
              <a:rPr lang="en-US" sz="2200" dirty="0"/>
              <a:t>“The same masterful mind that plotted against the faithful in ages past is still seeking to rid the earth of those </a:t>
            </a:r>
            <a:r>
              <a:rPr lang="en-US" sz="2200" b="1" u="sng" dirty="0"/>
              <a:t>who fear God and obey His law</a:t>
            </a:r>
            <a:r>
              <a:rPr lang="en-US" sz="2200" dirty="0"/>
              <a:t>. Satan will excite indignation </a:t>
            </a:r>
            <a:r>
              <a:rPr lang="en-US" sz="2200" b="1" u="sng" dirty="0"/>
              <a:t>against the humble minority who conscientiously refuse to accept popular customs and traditions</a:t>
            </a:r>
            <a:r>
              <a:rPr lang="en-US" sz="2200" dirty="0"/>
              <a:t>. </a:t>
            </a:r>
            <a:r>
              <a:rPr lang="en-US" sz="2200" b="1" u="sng" dirty="0"/>
              <a:t>Men of position and reputation will join with the lawless and the vile to take counsel against the people of God</a:t>
            </a:r>
            <a:r>
              <a:rPr lang="en-US" sz="2200" dirty="0"/>
              <a:t>. Wealth, genius, education, will combine to cover them with contempt. Persecuting rulers, ministers, and church members will conspire against them. With voice and pen, by boasts, threats, and ridicule, they will seek to overthrow their faith. </a:t>
            </a:r>
            <a:r>
              <a:rPr lang="en-US" sz="2200" b="1" u="sng" dirty="0"/>
              <a:t>By false representations and angry appeals they will stir up the passions of the people. Not having a "Thus saith the Scriptures" to bring against the advocates of the Bible Sabbath, they will resort to oppressive enactments to supply the lack</a:t>
            </a:r>
            <a:r>
              <a:rPr lang="en-US" sz="2200" dirty="0"/>
              <a:t>. To secure popularity and patronage, legislators will yield to the demand for a Sunday law. Those who fear God cannot accept an institution that violates a precept of the Decalogue. On this battlefield comes the last great conflict of the controversy between truth and error. And we are not left in doubt as to the issue. Now, as in the days of Mordecai, the Lord will vindicate His truth and His people. 5T 450</a:t>
            </a:r>
          </a:p>
        </p:txBody>
      </p:sp>
    </p:spTree>
    <p:extLst>
      <p:ext uri="{BB962C8B-B14F-4D97-AF65-F5344CB8AC3E}">
        <p14:creationId xmlns:p14="http://schemas.microsoft.com/office/powerpoint/2010/main" val="3471322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EC3AD0-2F52-07EB-B6FF-E7DE47647193}"/>
              </a:ext>
            </a:extLst>
          </p:cNvPr>
          <p:cNvSpPr txBox="1"/>
          <p:nvPr/>
        </p:nvSpPr>
        <p:spPr>
          <a:xfrm>
            <a:off x="275448" y="6395881"/>
            <a:ext cx="6248400" cy="461665"/>
          </a:xfrm>
          <a:prstGeom prst="rect">
            <a:avLst/>
          </a:prstGeom>
          <a:noFill/>
        </p:spPr>
        <p:txBody>
          <a:bodyPr wrap="square" rtlCol="0">
            <a:spAutoFit/>
          </a:bodyPr>
          <a:lstStyle/>
          <a:p>
            <a:r>
              <a:rPr lang="en-US" sz="2400" b="1" dirty="0"/>
              <a:t>Jack Chick, Alberto Series: Alberto pt 1, p. 22</a:t>
            </a:r>
          </a:p>
        </p:txBody>
      </p:sp>
      <p:pic>
        <p:nvPicPr>
          <p:cNvPr id="3" name="Picture 2">
            <a:extLst>
              <a:ext uri="{FF2B5EF4-FFF2-40B4-BE49-F238E27FC236}">
                <a16:creationId xmlns:a16="http://schemas.microsoft.com/office/drawing/2014/main" id="{2A02E828-DBFA-787A-2D30-5BC2686CF065}"/>
              </a:ext>
            </a:extLst>
          </p:cNvPr>
          <p:cNvPicPr>
            <a:picLocks noChangeAspect="1"/>
          </p:cNvPicPr>
          <p:nvPr/>
        </p:nvPicPr>
        <p:blipFill>
          <a:blip r:embed="rId2"/>
          <a:stretch>
            <a:fillRect/>
          </a:stretch>
        </p:blipFill>
        <p:spPr>
          <a:xfrm>
            <a:off x="0" y="140413"/>
            <a:ext cx="7016620" cy="6177544"/>
          </a:xfrm>
          <a:prstGeom prst="rect">
            <a:avLst/>
          </a:prstGeom>
        </p:spPr>
      </p:pic>
      <p:pic>
        <p:nvPicPr>
          <p:cNvPr id="7" name="Picture 6">
            <a:extLst>
              <a:ext uri="{FF2B5EF4-FFF2-40B4-BE49-F238E27FC236}">
                <a16:creationId xmlns:a16="http://schemas.microsoft.com/office/drawing/2014/main" id="{40696B1E-2565-2A8B-DD9D-01E06BCC3FEC}"/>
              </a:ext>
            </a:extLst>
          </p:cNvPr>
          <p:cNvPicPr>
            <a:picLocks noChangeAspect="1"/>
          </p:cNvPicPr>
          <p:nvPr/>
        </p:nvPicPr>
        <p:blipFill>
          <a:blip r:embed="rId3"/>
          <a:stretch>
            <a:fillRect/>
          </a:stretch>
        </p:blipFill>
        <p:spPr>
          <a:xfrm>
            <a:off x="7306052" y="257243"/>
            <a:ext cx="4610500" cy="6492803"/>
          </a:xfrm>
          <a:prstGeom prst="rect">
            <a:avLst/>
          </a:prstGeom>
        </p:spPr>
      </p:pic>
    </p:spTree>
    <p:extLst>
      <p:ext uri="{BB962C8B-B14F-4D97-AF65-F5344CB8AC3E}">
        <p14:creationId xmlns:p14="http://schemas.microsoft.com/office/powerpoint/2010/main" val="3949081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2B26E3-E294-B81E-E747-B9EAD5F09D24}"/>
              </a:ext>
            </a:extLst>
          </p:cNvPr>
          <p:cNvPicPr>
            <a:picLocks noChangeAspect="1"/>
          </p:cNvPicPr>
          <p:nvPr/>
        </p:nvPicPr>
        <p:blipFill>
          <a:blip r:embed="rId2"/>
          <a:stretch>
            <a:fillRect/>
          </a:stretch>
        </p:blipFill>
        <p:spPr>
          <a:xfrm>
            <a:off x="0" y="495915"/>
            <a:ext cx="12034910" cy="5790585"/>
          </a:xfrm>
          <a:prstGeom prst="rect">
            <a:avLst/>
          </a:prstGeom>
        </p:spPr>
      </p:pic>
      <p:sp>
        <p:nvSpPr>
          <p:cNvPr id="5" name="TextBox 4">
            <a:extLst>
              <a:ext uri="{FF2B5EF4-FFF2-40B4-BE49-F238E27FC236}">
                <a16:creationId xmlns:a16="http://schemas.microsoft.com/office/drawing/2014/main" id="{D3EC3AD0-2F52-07EB-B6FF-E7DE47647193}"/>
              </a:ext>
            </a:extLst>
          </p:cNvPr>
          <p:cNvSpPr txBox="1"/>
          <p:nvPr/>
        </p:nvSpPr>
        <p:spPr>
          <a:xfrm>
            <a:off x="4352925" y="6362085"/>
            <a:ext cx="6248400" cy="461665"/>
          </a:xfrm>
          <a:prstGeom prst="rect">
            <a:avLst/>
          </a:prstGeom>
          <a:noFill/>
        </p:spPr>
        <p:txBody>
          <a:bodyPr wrap="square" rtlCol="0">
            <a:spAutoFit/>
          </a:bodyPr>
          <a:lstStyle/>
          <a:p>
            <a:r>
              <a:rPr lang="en-US" sz="2400" b="1" dirty="0"/>
              <a:t>Jack Chick, Alberto Series: Alberto pt 1, p. 23</a:t>
            </a:r>
          </a:p>
        </p:txBody>
      </p:sp>
    </p:spTree>
    <p:extLst>
      <p:ext uri="{BB962C8B-B14F-4D97-AF65-F5344CB8AC3E}">
        <p14:creationId xmlns:p14="http://schemas.microsoft.com/office/powerpoint/2010/main" val="942286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EC3AD0-2F52-07EB-B6FF-E7DE47647193}"/>
              </a:ext>
            </a:extLst>
          </p:cNvPr>
          <p:cNvSpPr txBox="1"/>
          <p:nvPr/>
        </p:nvSpPr>
        <p:spPr>
          <a:xfrm>
            <a:off x="4352925" y="6362085"/>
            <a:ext cx="6248400" cy="461665"/>
          </a:xfrm>
          <a:prstGeom prst="rect">
            <a:avLst/>
          </a:prstGeom>
          <a:noFill/>
        </p:spPr>
        <p:txBody>
          <a:bodyPr wrap="square" rtlCol="0">
            <a:spAutoFit/>
          </a:bodyPr>
          <a:lstStyle/>
          <a:p>
            <a:r>
              <a:rPr lang="en-US" sz="2400" b="1" dirty="0"/>
              <a:t>Jack Chick, Alberto Series: Alberto pt 1, p. 23</a:t>
            </a:r>
          </a:p>
        </p:txBody>
      </p:sp>
      <p:pic>
        <p:nvPicPr>
          <p:cNvPr id="3" name="Picture 2">
            <a:extLst>
              <a:ext uri="{FF2B5EF4-FFF2-40B4-BE49-F238E27FC236}">
                <a16:creationId xmlns:a16="http://schemas.microsoft.com/office/drawing/2014/main" id="{08F9F157-2BCE-49D4-CCC2-13BBB2679919}"/>
              </a:ext>
            </a:extLst>
          </p:cNvPr>
          <p:cNvPicPr>
            <a:picLocks noChangeAspect="1"/>
          </p:cNvPicPr>
          <p:nvPr/>
        </p:nvPicPr>
        <p:blipFill>
          <a:blip r:embed="rId2"/>
          <a:stretch>
            <a:fillRect/>
          </a:stretch>
        </p:blipFill>
        <p:spPr>
          <a:xfrm>
            <a:off x="163120" y="419878"/>
            <a:ext cx="11742741" cy="5955850"/>
          </a:xfrm>
          <a:prstGeom prst="rect">
            <a:avLst/>
          </a:prstGeom>
        </p:spPr>
      </p:pic>
    </p:spTree>
    <p:extLst>
      <p:ext uri="{BB962C8B-B14F-4D97-AF65-F5344CB8AC3E}">
        <p14:creationId xmlns:p14="http://schemas.microsoft.com/office/powerpoint/2010/main" val="129701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C7AE-21B1-4405-B3C5-61F7271B1F51}"/>
              </a:ext>
            </a:extLst>
          </p:cNvPr>
          <p:cNvSpPr>
            <a:spLocks noGrp="1"/>
          </p:cNvSpPr>
          <p:nvPr>
            <p:ph type="title"/>
          </p:nvPr>
        </p:nvSpPr>
        <p:spPr>
          <a:xfrm>
            <a:off x="1981200" y="274638"/>
            <a:ext cx="8229600" cy="687888"/>
          </a:xfrm>
        </p:spPr>
        <p:txBody>
          <a:bodyPr>
            <a:normAutofit fontScale="90000"/>
          </a:bodyPr>
          <a:lstStyle/>
          <a:p>
            <a:r>
              <a:rPr lang="en-US" dirty="0">
                <a:solidFill>
                  <a:srgbClr val="07AD07"/>
                </a:solidFill>
                <a:latin typeface="Baskerville Old Face" panose="02020602080505020303" pitchFamily="18" charset="0"/>
              </a:rPr>
              <a:t>The Parable of the Comforter? </a:t>
            </a:r>
            <a:br>
              <a:rPr lang="en-US" dirty="0">
                <a:solidFill>
                  <a:srgbClr val="07AD07"/>
                </a:solidFill>
                <a:latin typeface="Baskerville Old Face" panose="02020602080505020303" pitchFamily="18" charset="0"/>
              </a:rPr>
            </a:br>
            <a:endParaRPr lang="en-US" dirty="0">
              <a:solidFill>
                <a:srgbClr val="07AD07"/>
              </a:solidFill>
              <a:latin typeface="Baskerville Old Face" panose="02020602080505020303" pitchFamily="18" charset="0"/>
            </a:endParaRPr>
          </a:p>
        </p:txBody>
      </p:sp>
      <p:sp>
        <p:nvSpPr>
          <p:cNvPr id="3" name="Content Placeholder 2">
            <a:extLst>
              <a:ext uri="{FF2B5EF4-FFF2-40B4-BE49-F238E27FC236}">
                <a16:creationId xmlns:a16="http://schemas.microsoft.com/office/drawing/2014/main" id="{4AE34B4A-9011-49BD-9705-A2FAE0C709BC}"/>
              </a:ext>
            </a:extLst>
          </p:cNvPr>
          <p:cNvSpPr>
            <a:spLocks noGrp="1"/>
          </p:cNvSpPr>
          <p:nvPr>
            <p:ph idx="1"/>
          </p:nvPr>
        </p:nvSpPr>
        <p:spPr>
          <a:xfrm>
            <a:off x="6363703" y="1021639"/>
            <a:ext cx="4304297" cy="5417344"/>
          </a:xfrm>
        </p:spPr>
        <p:txBody>
          <a:bodyPr>
            <a:normAutofit/>
          </a:bodyPr>
          <a:lstStyle/>
          <a:p>
            <a:pPr marL="514350" indent="-514350">
              <a:buAutoNum type="arabicPeriod"/>
            </a:pPr>
            <a:r>
              <a:rPr lang="en-US" dirty="0">
                <a:solidFill>
                  <a:schemeClr val="bg1"/>
                </a:solidFill>
              </a:rPr>
              <a:t>John 16:25-proverbs</a:t>
            </a:r>
          </a:p>
          <a:p>
            <a:pPr marL="514350" indent="-514350">
              <a:buAutoNum type="arabicPeriod"/>
            </a:pPr>
            <a:r>
              <a:rPr lang="en-US" dirty="0">
                <a:solidFill>
                  <a:schemeClr val="bg1"/>
                </a:solidFill>
              </a:rPr>
              <a:t>John 14:16-18-Wanted to reveal the Father, he=Father</a:t>
            </a:r>
          </a:p>
          <a:p>
            <a:pPr marL="514350" indent="-514350">
              <a:buAutoNum type="arabicPeriod"/>
            </a:pPr>
            <a:r>
              <a:rPr lang="en-US" dirty="0">
                <a:solidFill>
                  <a:schemeClr val="bg1"/>
                </a:solidFill>
              </a:rPr>
              <a:t>Rich man and Lazarus Parable-Abraham’s Bosom</a:t>
            </a:r>
          </a:p>
          <a:p>
            <a:pPr marL="514350" indent="-514350">
              <a:buAutoNum type="arabicPeriod"/>
            </a:pPr>
            <a:r>
              <a:rPr lang="en-US" dirty="0">
                <a:solidFill>
                  <a:schemeClr val="bg1"/>
                </a:solidFill>
              </a:rPr>
              <a:t>John 14:22-Disciples say Jesus is coming</a:t>
            </a:r>
          </a:p>
          <a:p>
            <a:pPr marL="514350" indent="-514350">
              <a:buAutoNum type="arabicPeriod"/>
            </a:pPr>
            <a:r>
              <a:rPr lang="en-US" dirty="0">
                <a:solidFill>
                  <a:schemeClr val="bg1"/>
                </a:solidFill>
              </a:rPr>
              <a:t>John 15:26-proceeds from the Father-Who is in the Sanctuary?</a:t>
            </a:r>
          </a:p>
        </p:txBody>
      </p:sp>
      <p:pic>
        <p:nvPicPr>
          <p:cNvPr id="6" name="Picture 5">
            <a:extLst>
              <a:ext uri="{FF2B5EF4-FFF2-40B4-BE49-F238E27FC236}">
                <a16:creationId xmlns:a16="http://schemas.microsoft.com/office/drawing/2014/main" id="{236FCDC5-AB2D-4589-9432-3EE01614909B}"/>
              </a:ext>
            </a:extLst>
          </p:cNvPr>
          <p:cNvPicPr>
            <a:picLocks noChangeAspect="1"/>
          </p:cNvPicPr>
          <p:nvPr/>
        </p:nvPicPr>
        <p:blipFill rotWithShape="1">
          <a:blip r:embed="rId2"/>
          <a:srcRect l="43544"/>
          <a:stretch/>
        </p:blipFill>
        <p:spPr>
          <a:xfrm>
            <a:off x="1524001" y="1311694"/>
            <a:ext cx="4839703" cy="4619625"/>
          </a:xfrm>
          <a:prstGeom prst="rect">
            <a:avLst/>
          </a:prstGeom>
        </p:spPr>
      </p:pic>
    </p:spTree>
    <p:extLst>
      <p:ext uri="{BB962C8B-B14F-4D97-AF65-F5344CB8AC3E}">
        <p14:creationId xmlns:p14="http://schemas.microsoft.com/office/powerpoint/2010/main" val="573707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D391FA-7FB3-4624-A873-054EE06261AE}"/>
              </a:ext>
            </a:extLst>
          </p:cNvPr>
          <p:cNvSpPr>
            <a:spLocks noGrp="1"/>
          </p:cNvSpPr>
          <p:nvPr>
            <p:ph idx="1"/>
          </p:nvPr>
        </p:nvSpPr>
        <p:spPr>
          <a:xfrm>
            <a:off x="1524000" y="72190"/>
            <a:ext cx="9144000" cy="6785810"/>
          </a:xfrm>
        </p:spPr>
        <p:txBody>
          <a:bodyPr>
            <a:normAutofit lnSpcReduction="10000"/>
          </a:bodyPr>
          <a:lstStyle/>
          <a:p>
            <a:pPr marL="0" indent="0">
              <a:buNone/>
            </a:pPr>
            <a:r>
              <a:rPr lang="en-US" sz="2400" dirty="0">
                <a:solidFill>
                  <a:schemeClr val="bg1"/>
                </a:solidFill>
              </a:rPr>
              <a:t>6. Spirit of truth, testify of Christ, therefore is Christ—If 3 are 1, then all symbols can apply to each</a:t>
            </a:r>
          </a:p>
          <a:p>
            <a:pPr marL="0" indent="0">
              <a:buNone/>
            </a:pPr>
            <a:r>
              <a:rPr lang="en-US" sz="2400" dirty="0">
                <a:solidFill>
                  <a:schemeClr val="bg1"/>
                </a:solidFill>
              </a:rPr>
              <a:t>7. John 16:7-”I will send him unto you”—Christ could not send Spirit until he was glorified—Why then was He anointed with the Spirit at His baptism—was Christ’s ministry a farce? Stones into bread, come off the cross, legions </a:t>
            </a:r>
          </a:p>
          <a:p>
            <a:pPr marL="0" indent="0">
              <a:buNone/>
            </a:pPr>
            <a:r>
              <a:rPr lang="en-US" sz="2400" dirty="0">
                <a:solidFill>
                  <a:schemeClr val="bg1"/>
                </a:solidFill>
              </a:rPr>
              <a:t>8. Spirit of a person and the person are the same thing right?</a:t>
            </a:r>
          </a:p>
          <a:p>
            <a:pPr marL="0" indent="0">
              <a:buNone/>
            </a:pPr>
            <a:r>
              <a:rPr lang="en-US" sz="2400" dirty="0">
                <a:solidFill>
                  <a:schemeClr val="bg1"/>
                </a:solidFill>
              </a:rPr>
              <a:t>9. Holy Spirit as a person is a </a:t>
            </a:r>
            <a:r>
              <a:rPr lang="en-US" sz="2400" u="sng" dirty="0">
                <a:solidFill>
                  <a:schemeClr val="bg1"/>
                </a:solidFill>
              </a:rPr>
              <a:t>tradition</a:t>
            </a:r>
            <a:r>
              <a:rPr lang="en-US" sz="2400" dirty="0">
                <a:solidFill>
                  <a:schemeClr val="bg1"/>
                </a:solidFill>
              </a:rPr>
              <a:t>, namely one from Rome—counterfeits of Satan</a:t>
            </a:r>
          </a:p>
          <a:p>
            <a:pPr marL="0" indent="0">
              <a:buNone/>
            </a:pPr>
            <a:r>
              <a:rPr lang="en-US" sz="2400" dirty="0">
                <a:solidFill>
                  <a:schemeClr val="bg1"/>
                </a:solidFill>
              </a:rPr>
              <a:t>10. John 16:12-14-Not a new teacher—Christ is “truth” the “Spirit of truth” is the same Jesus Christ—NO TEACHER besides Christ—Son is glorified by the Father whose Spirit </a:t>
            </a:r>
            <a:r>
              <a:rPr lang="en-US" sz="2400" dirty="0" err="1">
                <a:solidFill>
                  <a:schemeClr val="bg1"/>
                </a:solidFill>
              </a:rPr>
              <a:t>proceedeth</a:t>
            </a:r>
            <a:r>
              <a:rPr lang="en-US" sz="2400" dirty="0">
                <a:solidFill>
                  <a:schemeClr val="bg1"/>
                </a:solidFill>
              </a:rPr>
              <a:t> from Him</a:t>
            </a:r>
          </a:p>
          <a:p>
            <a:pPr marL="0" indent="0">
              <a:buNone/>
            </a:pPr>
            <a:r>
              <a:rPr lang="en-US" sz="2400" dirty="0">
                <a:solidFill>
                  <a:schemeClr val="bg1"/>
                </a:solidFill>
              </a:rPr>
              <a:t>11. John 16:26-27-All about the Father and Son of God-Sanctuary context</a:t>
            </a:r>
          </a:p>
          <a:p>
            <a:pPr marL="0" indent="0">
              <a:buNone/>
            </a:pPr>
            <a:r>
              <a:rPr lang="en-US" sz="2400" dirty="0">
                <a:solidFill>
                  <a:schemeClr val="bg1"/>
                </a:solidFill>
              </a:rPr>
              <a:t>12. John 16:29-disciples said he speaks plain speech that He is the Son of God</a:t>
            </a:r>
          </a:p>
          <a:p>
            <a:pPr marL="0" indent="0">
              <a:buNone/>
            </a:pPr>
            <a:r>
              <a:rPr lang="en-US" sz="2400" dirty="0">
                <a:solidFill>
                  <a:schemeClr val="bg1"/>
                </a:solidFill>
              </a:rPr>
              <a:t>13. This issue is NOT Christianity, not biblical-Become the 3</a:t>
            </a:r>
            <a:r>
              <a:rPr lang="en-US" sz="2400" baseline="30000" dirty="0">
                <a:solidFill>
                  <a:schemeClr val="bg1"/>
                </a:solidFill>
              </a:rPr>
              <a:t>rd</a:t>
            </a:r>
            <a:r>
              <a:rPr lang="en-US" sz="2400" dirty="0">
                <a:solidFill>
                  <a:schemeClr val="bg1"/>
                </a:solidFill>
              </a:rPr>
              <a:t> Angel’s Message- Gal. 4:6—Is Christ omnipresent?</a:t>
            </a:r>
          </a:p>
          <a:p>
            <a:pPr marL="0" indent="0">
              <a:buNone/>
            </a:pPr>
            <a:r>
              <a:rPr lang="en-US" sz="2400" dirty="0">
                <a:solidFill>
                  <a:schemeClr val="bg1"/>
                </a:solidFill>
              </a:rPr>
              <a:t>14. 1 John 2:1 “Comforter”—</a:t>
            </a:r>
            <a:r>
              <a:rPr lang="en-US" sz="2400" dirty="0" err="1">
                <a:solidFill>
                  <a:schemeClr val="bg1"/>
                </a:solidFill>
              </a:rPr>
              <a:t>parakletos</a:t>
            </a:r>
            <a:r>
              <a:rPr lang="en-US" sz="2400" dirty="0">
                <a:solidFill>
                  <a:schemeClr val="bg1"/>
                </a:solidFill>
              </a:rPr>
              <a:t>—is Jesus</a:t>
            </a:r>
          </a:p>
          <a:p>
            <a:pPr marL="0" indent="0">
              <a:buNone/>
            </a:pPr>
            <a:endParaRPr lang="en-US" sz="2400" dirty="0">
              <a:solidFill>
                <a:schemeClr val="bg1"/>
              </a:solidFill>
            </a:endParaRPr>
          </a:p>
        </p:txBody>
      </p:sp>
    </p:spTree>
    <p:extLst>
      <p:ext uri="{BB962C8B-B14F-4D97-AF65-F5344CB8AC3E}">
        <p14:creationId xmlns:p14="http://schemas.microsoft.com/office/powerpoint/2010/main" val="245471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ED7FF-005C-B5CC-8102-2501336D381B}"/>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B638C761-8BB4-2565-BFA0-DA6391CC5723}"/>
              </a:ext>
            </a:extLst>
          </p:cNvPr>
          <p:cNvSpPr txBox="1"/>
          <p:nvPr/>
        </p:nvSpPr>
        <p:spPr>
          <a:xfrm>
            <a:off x="942392" y="2090057"/>
            <a:ext cx="9041363" cy="4524315"/>
          </a:xfrm>
          <a:prstGeom prst="rect">
            <a:avLst/>
          </a:prstGeom>
          <a:noFill/>
        </p:spPr>
        <p:txBody>
          <a:bodyPr wrap="square" rtlCol="0">
            <a:spAutoFit/>
          </a:bodyPr>
          <a:lstStyle/>
          <a:p>
            <a:r>
              <a:rPr lang="en-US" dirty="0"/>
              <a:t>The </a:t>
            </a:r>
            <a:r>
              <a:rPr lang="en-US" dirty="0" err="1"/>
              <a:t>Gaslighters</a:t>
            </a:r>
            <a:r>
              <a:rPr lang="en-US" dirty="0"/>
              <a:t> Outline:</a:t>
            </a:r>
          </a:p>
          <a:p>
            <a:pPr marL="342900" indent="-342900">
              <a:buAutoNum type="arabicPeriod"/>
            </a:pPr>
            <a:r>
              <a:rPr lang="en-US" dirty="0"/>
              <a:t>Lenin accuse others of what you yourself are doing… + Hitler quote on Lenin being trained by Jesuits</a:t>
            </a:r>
          </a:p>
          <a:p>
            <a:pPr marL="342900" indent="-342900">
              <a:buAutoNum type="arabicPeriod"/>
            </a:pPr>
            <a:r>
              <a:rPr lang="en-US" dirty="0"/>
              <a:t>Recap: They quote </a:t>
            </a:r>
            <a:r>
              <a:rPr lang="en-US" dirty="0" err="1"/>
              <a:t>Canright</a:t>
            </a:r>
            <a:r>
              <a:rPr lang="en-US" dirty="0"/>
              <a:t>—he’s a liar, Hislop—he believes in the Trinity, &amp; Kellogg issue—when it proves the opposite, You believe in the Catholic Trinity when they actually do</a:t>
            </a:r>
          </a:p>
          <a:p>
            <a:pPr marL="342900" indent="-342900">
              <a:buAutoNum type="arabicPeriod"/>
            </a:pPr>
            <a:r>
              <a:rPr lang="en-US" dirty="0"/>
              <a:t>Nadar Mansour—the parable of the </a:t>
            </a:r>
            <a:r>
              <a:rPr lang="en-US" dirty="0" err="1"/>
              <a:t>Comfortor</a:t>
            </a:r>
            <a:r>
              <a:rPr lang="en-US" dirty="0"/>
              <a:t> + Jesus did not speak in parables directly to his disciples—they glory in their unbelief (see my own quote to Chris Chung)</a:t>
            </a:r>
          </a:p>
          <a:p>
            <a:pPr marL="342900" indent="-342900">
              <a:buAutoNum type="arabicPeriod"/>
            </a:pPr>
            <a:r>
              <a:rPr lang="en-US" dirty="0"/>
              <a:t>Fanaticism leads to darkness and strong delusion (EGW vision about Satan breathing on people---this is about the Sanctuary)</a:t>
            </a:r>
          </a:p>
          <a:p>
            <a:pPr marL="342900" indent="-342900">
              <a:buAutoNum type="arabicPeriod"/>
            </a:pPr>
            <a:r>
              <a:rPr lang="en-US" dirty="0"/>
              <a:t>The stenographer issue: They reject every quote proving the Trinity from stenographers but then use them when it serves to bolster their arguments</a:t>
            </a:r>
          </a:p>
          <a:p>
            <a:pPr marL="342900" indent="-342900">
              <a:buAutoNum type="arabicPeriod"/>
            </a:pPr>
            <a:r>
              <a:rPr lang="en-US" dirty="0"/>
              <a:t>1 John 5:7 doesn’t belong in the Bible—it was added to create the Trinity doctrine (NIV, RSV, ESV comparison) + Ellen White doesn’t quote it directly (there are other Bible passages she does not touch—does that make them false also?) + Gail </a:t>
            </a:r>
            <a:r>
              <a:rPr lang="en-US" dirty="0" err="1"/>
              <a:t>Riplinger</a:t>
            </a:r>
            <a:r>
              <a:rPr lang="en-US" dirty="0"/>
              <a:t> quotes</a:t>
            </a:r>
          </a:p>
          <a:p>
            <a:pPr marL="342900" indent="-342900">
              <a:buAutoNum type="arabicPeriod"/>
            </a:pPr>
            <a:r>
              <a:rPr lang="en-US" dirty="0"/>
              <a:t>3</a:t>
            </a:r>
            <a:r>
              <a:rPr lang="en-US" baseline="30000" dirty="0"/>
              <a:t>rd</a:t>
            </a:r>
            <a:r>
              <a:rPr lang="en-US" dirty="0"/>
              <a:t> Angel’s Message is to engross our whole work compared to stats of false ministries that dedicate themselves to this false message</a:t>
            </a:r>
          </a:p>
        </p:txBody>
      </p:sp>
    </p:spTree>
    <p:extLst>
      <p:ext uri="{BB962C8B-B14F-4D97-AF65-F5344CB8AC3E}">
        <p14:creationId xmlns:p14="http://schemas.microsoft.com/office/powerpoint/2010/main" val="2531504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FCDD-E027-AF1C-3351-CE9616FF103A}"/>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EF69FE6A-3267-EEA9-4ECC-40AB08B30672}"/>
              </a:ext>
            </a:extLst>
          </p:cNvPr>
          <p:cNvSpPr txBox="1"/>
          <p:nvPr/>
        </p:nvSpPr>
        <p:spPr>
          <a:xfrm>
            <a:off x="942392" y="2090057"/>
            <a:ext cx="9041363" cy="2862322"/>
          </a:xfrm>
          <a:prstGeom prst="rect">
            <a:avLst/>
          </a:prstGeom>
          <a:noFill/>
        </p:spPr>
        <p:txBody>
          <a:bodyPr wrap="square" rtlCol="0">
            <a:spAutoFit/>
          </a:bodyPr>
          <a:lstStyle/>
          <a:p>
            <a:r>
              <a:rPr lang="en-US" dirty="0"/>
              <a:t>Holy Spirit Vindicated Outline:</a:t>
            </a:r>
          </a:p>
          <a:p>
            <a:pPr marL="342900" indent="-342900">
              <a:buAutoNum type="arabicPeriod"/>
            </a:pPr>
            <a:r>
              <a:rPr lang="en-US" dirty="0"/>
              <a:t>The Bible Evidence Recap</a:t>
            </a:r>
          </a:p>
          <a:p>
            <a:pPr marL="342900" indent="-342900">
              <a:buAutoNum type="arabicPeriod"/>
            </a:pPr>
            <a:r>
              <a:rPr lang="en-US" dirty="0"/>
              <a:t>The SOP Evidence Recap</a:t>
            </a:r>
          </a:p>
          <a:p>
            <a:pPr marL="342900" indent="-342900">
              <a:buAutoNum type="arabicPeriod"/>
            </a:pPr>
            <a:r>
              <a:rPr lang="en-US" dirty="0"/>
              <a:t>The Pioneer Evidence Recap</a:t>
            </a:r>
          </a:p>
          <a:p>
            <a:pPr marL="342900" indent="-342900">
              <a:buAutoNum type="arabicPeriod"/>
            </a:pPr>
            <a:r>
              <a:rPr lang="en-US" dirty="0"/>
              <a:t>Their Best Arguments Defeated Recap (Parable of the Comforter, You’re Catholic Argument, The Father and Jesus are the Holy Spirit—Catholic spiritualism, Pioneers—fail… which ones?, Hislop liars, Kellogg liars, stenographer liars, Froom liars, Ellen White did not write that—with her own hand ML </a:t>
            </a:r>
            <a:r>
              <a:rPr lang="en-US" dirty="0" err="1"/>
              <a:t>Andreason</a:t>
            </a:r>
            <a:r>
              <a:rPr lang="en-US" dirty="0"/>
              <a:t>, the One True God is a false god doctrine)</a:t>
            </a:r>
          </a:p>
          <a:p>
            <a:pPr marL="342900" indent="-342900">
              <a:buAutoNum type="arabicPeriod"/>
            </a:pPr>
            <a:r>
              <a:rPr lang="en-US" dirty="0"/>
              <a:t>The Parrots: Jesuit quote on how they would control minds—apes and parrots</a:t>
            </a:r>
          </a:p>
          <a:p>
            <a:pPr marL="342900" indent="-342900">
              <a:buAutoNum type="arabicPeriod"/>
            </a:pPr>
            <a:r>
              <a:rPr lang="en-US" dirty="0"/>
              <a:t>Naming Names + Get back to the 3</a:t>
            </a:r>
            <a:r>
              <a:rPr lang="en-US" baseline="30000" dirty="0"/>
              <a:t>rd</a:t>
            </a:r>
            <a:r>
              <a:rPr lang="en-US" dirty="0"/>
              <a:t> Angel’s Message—it’s salvational!</a:t>
            </a:r>
          </a:p>
        </p:txBody>
      </p:sp>
    </p:spTree>
    <p:extLst>
      <p:ext uri="{BB962C8B-B14F-4D97-AF65-F5344CB8AC3E}">
        <p14:creationId xmlns:p14="http://schemas.microsoft.com/office/powerpoint/2010/main" val="2847934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5D66F-2F68-BE12-4123-1552AAE15695}"/>
              </a:ext>
            </a:extLst>
          </p:cNvPr>
          <p:cNvSpPr>
            <a:spLocks noGrp="1"/>
          </p:cNvSpPr>
          <p:nvPr>
            <p:ph type="title"/>
          </p:nvPr>
        </p:nvSpPr>
        <p:spPr>
          <a:xfrm>
            <a:off x="0" y="-233717"/>
            <a:ext cx="12192000" cy="1325563"/>
          </a:xfrm>
        </p:spPr>
        <p:txBody>
          <a:bodyPr>
            <a:normAutofit/>
          </a:bodyPr>
          <a:lstStyle/>
          <a:p>
            <a:pPr algn="ctr"/>
            <a:r>
              <a:rPr lang="en-US" sz="3600" b="1" u="sng" dirty="0">
                <a:effectLst>
                  <a:outerShdw blurRad="38100" dist="38100" dir="2700000" algn="tl">
                    <a:srgbClr val="000000">
                      <a:alpha val="43137"/>
                    </a:srgbClr>
                  </a:outerShdw>
                </a:effectLst>
              </a:rPr>
              <a:t>The Kellogg Argument: Kellogg Brought in the Doctrine of the Trinity in his Book the Living Temple</a:t>
            </a:r>
          </a:p>
        </p:txBody>
      </p:sp>
      <p:sp>
        <p:nvSpPr>
          <p:cNvPr id="4" name="TextBox 3">
            <a:extLst>
              <a:ext uri="{FF2B5EF4-FFF2-40B4-BE49-F238E27FC236}">
                <a16:creationId xmlns:a16="http://schemas.microsoft.com/office/drawing/2014/main" id="{F14F3748-8848-3BE0-060B-A3D09592092F}"/>
              </a:ext>
            </a:extLst>
          </p:cNvPr>
          <p:cNvSpPr txBox="1"/>
          <p:nvPr/>
        </p:nvSpPr>
        <p:spPr>
          <a:xfrm>
            <a:off x="81642" y="984659"/>
            <a:ext cx="7130921" cy="5693866"/>
          </a:xfrm>
          <a:prstGeom prst="rect">
            <a:avLst/>
          </a:prstGeom>
          <a:noFill/>
        </p:spPr>
        <p:txBody>
          <a:bodyPr wrap="square">
            <a:spAutoFit/>
          </a:bodyPr>
          <a:lstStyle/>
          <a:p>
            <a:r>
              <a:rPr lang="en-US" sz="2800" dirty="0"/>
              <a:t>“</a:t>
            </a:r>
            <a:r>
              <a:rPr lang="en-US" sz="2800" b="1" dirty="0"/>
              <a:t>He [Kellogg] then stated that his former views regarding the trinity had stood in his way of making a clear and absolutely correct statement but that within a short time he had come to believe in the trinity and could now see pretty clearly where all the difficulty was and believed that he could clear up the matter satisfactorily. He told me that he now believed in God the Father, God the Son and God the Holy Ghost and his view was that it was God the Holy Ghost and not God the Father that filled all space and every living thing</a:t>
            </a:r>
            <a:r>
              <a:rPr lang="en-US" sz="2800" dirty="0"/>
              <a:t>.”  Letter, A. G. </a:t>
            </a:r>
            <a:r>
              <a:rPr lang="en-US" sz="2800" dirty="0" err="1"/>
              <a:t>Daniells</a:t>
            </a:r>
            <a:r>
              <a:rPr lang="en-US" sz="2800" dirty="0"/>
              <a:t> to W. C. White Oct 29th 1903</a:t>
            </a:r>
          </a:p>
        </p:txBody>
      </p:sp>
      <p:pic>
        <p:nvPicPr>
          <p:cNvPr id="5" name="Picture 4">
            <a:extLst>
              <a:ext uri="{FF2B5EF4-FFF2-40B4-BE49-F238E27FC236}">
                <a16:creationId xmlns:a16="http://schemas.microsoft.com/office/drawing/2014/main" id="{54887DC1-8DFC-6A80-BAC2-DE74F35F68D7}"/>
              </a:ext>
            </a:extLst>
          </p:cNvPr>
          <p:cNvPicPr>
            <a:picLocks noChangeAspect="1"/>
          </p:cNvPicPr>
          <p:nvPr/>
        </p:nvPicPr>
        <p:blipFill>
          <a:blip r:embed="rId2"/>
          <a:stretch>
            <a:fillRect/>
          </a:stretch>
        </p:blipFill>
        <p:spPr>
          <a:xfrm>
            <a:off x="7539135" y="954352"/>
            <a:ext cx="4338346" cy="5784461"/>
          </a:xfrm>
          <a:prstGeom prst="rect">
            <a:avLst/>
          </a:prstGeom>
        </p:spPr>
      </p:pic>
    </p:spTree>
    <p:extLst>
      <p:ext uri="{BB962C8B-B14F-4D97-AF65-F5344CB8AC3E}">
        <p14:creationId xmlns:p14="http://schemas.microsoft.com/office/powerpoint/2010/main" val="2490097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89852-0315-BFCA-35A7-1CD1469C2D0E}"/>
              </a:ext>
            </a:extLst>
          </p:cNvPr>
          <p:cNvSpPr>
            <a:spLocks noGrp="1"/>
          </p:cNvSpPr>
          <p:nvPr>
            <p:ph type="title"/>
          </p:nvPr>
        </p:nvSpPr>
        <p:spPr>
          <a:xfrm>
            <a:off x="716901" y="-317241"/>
            <a:ext cx="10946363" cy="1325563"/>
          </a:xfrm>
        </p:spPr>
        <p:txBody>
          <a:bodyPr>
            <a:normAutofit/>
          </a:bodyPr>
          <a:lstStyle/>
          <a:p>
            <a:r>
              <a:rPr lang="en-US" sz="3600" dirty="0">
                <a:solidFill>
                  <a:srgbClr val="0070C0"/>
                </a:solidFill>
              </a:rPr>
              <a:t>Ellen White: You Are Wrong About the Personality of God</a:t>
            </a:r>
          </a:p>
        </p:txBody>
      </p:sp>
      <p:sp>
        <p:nvSpPr>
          <p:cNvPr id="4" name="TextBox 3">
            <a:extLst>
              <a:ext uri="{FF2B5EF4-FFF2-40B4-BE49-F238E27FC236}">
                <a16:creationId xmlns:a16="http://schemas.microsoft.com/office/drawing/2014/main" id="{0785F16F-A917-F694-58CE-A27BCED2F944}"/>
              </a:ext>
            </a:extLst>
          </p:cNvPr>
          <p:cNvSpPr txBox="1"/>
          <p:nvPr/>
        </p:nvSpPr>
        <p:spPr>
          <a:xfrm>
            <a:off x="5358881" y="623587"/>
            <a:ext cx="6733591" cy="5816977"/>
          </a:xfrm>
          <a:prstGeom prst="rect">
            <a:avLst/>
          </a:prstGeom>
          <a:noFill/>
        </p:spPr>
        <p:txBody>
          <a:bodyPr wrap="square">
            <a:spAutoFit/>
          </a:bodyPr>
          <a:lstStyle/>
          <a:p>
            <a:r>
              <a:rPr lang="en-US" sz="2400" dirty="0"/>
              <a:t>“</a:t>
            </a:r>
            <a:r>
              <a:rPr lang="en-US" sz="2400" b="1" u="sng" dirty="0"/>
              <a:t>You are not definitely clear on the personality of God, which is everything to us as a people. You have virtually destroyed the Lord God Himself.</a:t>
            </a:r>
            <a:r>
              <a:rPr lang="en-US" sz="2400" dirty="0"/>
              <a:t>” Ellen G. White to John Harvey Kellogg,  Letter 300, March 16th 1903</a:t>
            </a:r>
          </a:p>
          <a:p>
            <a:endParaRPr lang="en-US" sz="2400" dirty="0"/>
          </a:p>
          <a:p>
            <a:endParaRPr lang="en-US" sz="2400" dirty="0"/>
          </a:p>
          <a:p>
            <a:r>
              <a:rPr lang="en-US" sz="2400" dirty="0"/>
              <a:t>Why is Ellen White Endorsing Trinitarians?</a:t>
            </a:r>
          </a:p>
          <a:p>
            <a:r>
              <a:rPr lang="en-US" sz="1800" b="1" i="0" u="none" strike="noStrike" baseline="0" dirty="0">
                <a:solidFill>
                  <a:srgbClr val="004B80"/>
                </a:solidFill>
                <a:latin typeface="AAAAAB+HelveticaNeue-Bold"/>
              </a:rPr>
              <a:t>"Elder Haskell is a man of influence and has had an experience that goes back to the early days of the message. His interests were closely connected with those of the pioneers in this cause in their early labors and conflicts... Elder Haskell has had a knowledge of present truth from the beginning. He knows how to keep minds fresh, regarding the events of our history as a people, and to teach those points of faith that have been present truth to us from the rise of the message to this time... and (he) will work in harmony with the testimonies that God sends through His chosen agencies." Letter 56, 1908</a:t>
            </a:r>
            <a:endParaRPr lang="en-US" sz="2400" dirty="0"/>
          </a:p>
        </p:txBody>
      </p:sp>
      <p:pic>
        <p:nvPicPr>
          <p:cNvPr id="5" name="Picture 4">
            <a:extLst>
              <a:ext uri="{FF2B5EF4-FFF2-40B4-BE49-F238E27FC236}">
                <a16:creationId xmlns:a16="http://schemas.microsoft.com/office/drawing/2014/main" id="{29BE9DF0-8B15-B154-C3B7-EB8A29E861E9}"/>
              </a:ext>
            </a:extLst>
          </p:cNvPr>
          <p:cNvPicPr>
            <a:picLocks noChangeAspect="1"/>
          </p:cNvPicPr>
          <p:nvPr/>
        </p:nvPicPr>
        <p:blipFill>
          <a:blip r:embed="rId2"/>
          <a:stretch>
            <a:fillRect/>
          </a:stretch>
        </p:blipFill>
        <p:spPr>
          <a:xfrm>
            <a:off x="825759" y="1008322"/>
            <a:ext cx="3924300" cy="5276850"/>
          </a:xfrm>
          <a:prstGeom prst="rect">
            <a:avLst/>
          </a:prstGeom>
        </p:spPr>
      </p:pic>
    </p:spTree>
    <p:extLst>
      <p:ext uri="{BB962C8B-B14F-4D97-AF65-F5344CB8AC3E}">
        <p14:creationId xmlns:p14="http://schemas.microsoft.com/office/powerpoint/2010/main" val="295885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3B8C-4446-0194-BDC0-24B0B24737AF}"/>
              </a:ext>
            </a:extLst>
          </p:cNvPr>
          <p:cNvSpPr>
            <a:spLocks noGrp="1"/>
          </p:cNvSpPr>
          <p:nvPr>
            <p:ph type="title"/>
          </p:nvPr>
        </p:nvSpPr>
        <p:spPr>
          <a:xfrm>
            <a:off x="912844" y="-316010"/>
            <a:ext cx="10515600" cy="1325563"/>
          </a:xfrm>
        </p:spPr>
        <p:txBody>
          <a:bodyPr/>
          <a:lstStyle/>
          <a:p>
            <a:r>
              <a:rPr lang="en-US" b="1" u="sng" dirty="0">
                <a:solidFill>
                  <a:srgbClr val="7030A0"/>
                </a:solidFill>
                <a:effectLst>
                  <a:outerShdw blurRad="38100" dist="38100" dir="2700000" algn="tl">
                    <a:srgbClr val="000000">
                      <a:alpha val="43137"/>
                    </a:srgbClr>
                  </a:outerShdw>
                </a:effectLst>
              </a:rPr>
              <a:t>Haskell On the Trinity…. Again.</a:t>
            </a:r>
          </a:p>
        </p:txBody>
      </p:sp>
      <p:sp>
        <p:nvSpPr>
          <p:cNvPr id="4" name="TextBox 3">
            <a:extLst>
              <a:ext uri="{FF2B5EF4-FFF2-40B4-BE49-F238E27FC236}">
                <a16:creationId xmlns:a16="http://schemas.microsoft.com/office/drawing/2014/main" id="{956BFAB2-9995-14D3-8E95-C1E7977E88C1}"/>
              </a:ext>
            </a:extLst>
          </p:cNvPr>
          <p:cNvSpPr txBox="1"/>
          <p:nvPr/>
        </p:nvSpPr>
        <p:spPr>
          <a:xfrm>
            <a:off x="648974" y="898941"/>
            <a:ext cx="6095222" cy="5693866"/>
          </a:xfrm>
          <a:prstGeom prst="rect">
            <a:avLst/>
          </a:prstGeom>
          <a:noFill/>
        </p:spPr>
        <p:txBody>
          <a:bodyPr wrap="square">
            <a:spAutoFit/>
          </a:bodyPr>
          <a:lstStyle/>
          <a:p>
            <a:r>
              <a:rPr lang="en-US" sz="2800" dirty="0"/>
              <a:t>"</a:t>
            </a:r>
            <a:r>
              <a:rPr lang="en-US" sz="2800" b="1" u="sng" dirty="0"/>
              <a:t>The Father, the Son and the Holy Spirit are one and receive worship. Each one represents all the other members of the Trinity</a:t>
            </a:r>
            <a:r>
              <a:rPr lang="en-US" sz="2800" dirty="0"/>
              <a:t> ... [but] Gabriel was only an angel bearing a message from the </a:t>
            </a:r>
            <a:r>
              <a:rPr lang="en-US" sz="2800" b="1" u="sng" dirty="0"/>
              <a:t>great Trinity of heaven</a:t>
            </a:r>
            <a:r>
              <a:rPr lang="en-US" sz="2800" dirty="0"/>
              <a:t>, and could not receive worship [Rev. 19:10; Rev. 22:8-9]“ SN Haskell, The Bible Training School, Nov. 1907, No. 6, p. 94</a:t>
            </a:r>
          </a:p>
          <a:p>
            <a:endParaRPr lang="en-US" sz="2800" dirty="0"/>
          </a:p>
          <a:p>
            <a:r>
              <a:rPr lang="en-US" sz="2800" dirty="0"/>
              <a:t>“</a:t>
            </a:r>
            <a:r>
              <a:rPr lang="en-US" sz="2800" b="1" dirty="0"/>
              <a:t>The doctrine of the Trinity is true when rightly understood</a:t>
            </a:r>
            <a:r>
              <a:rPr lang="en-US" sz="2800" dirty="0"/>
              <a:t>” SN Haskell, Bible Training School, Feb. 1, 1906</a:t>
            </a:r>
          </a:p>
        </p:txBody>
      </p:sp>
      <p:pic>
        <p:nvPicPr>
          <p:cNvPr id="5" name="Picture 4">
            <a:extLst>
              <a:ext uri="{FF2B5EF4-FFF2-40B4-BE49-F238E27FC236}">
                <a16:creationId xmlns:a16="http://schemas.microsoft.com/office/drawing/2014/main" id="{441A4308-83BA-A51D-3343-7179833A6FE6}"/>
              </a:ext>
            </a:extLst>
          </p:cNvPr>
          <p:cNvPicPr>
            <a:picLocks noChangeAspect="1"/>
          </p:cNvPicPr>
          <p:nvPr/>
        </p:nvPicPr>
        <p:blipFill>
          <a:blip r:embed="rId2"/>
          <a:stretch>
            <a:fillRect/>
          </a:stretch>
        </p:blipFill>
        <p:spPr>
          <a:xfrm>
            <a:off x="7367547" y="1043897"/>
            <a:ext cx="3575616" cy="5403954"/>
          </a:xfrm>
          <a:prstGeom prst="rect">
            <a:avLst/>
          </a:prstGeom>
        </p:spPr>
      </p:pic>
    </p:spTree>
    <p:extLst>
      <p:ext uri="{BB962C8B-B14F-4D97-AF65-F5344CB8AC3E}">
        <p14:creationId xmlns:p14="http://schemas.microsoft.com/office/powerpoint/2010/main" val="3911101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BC9EE-5579-7454-4DED-289798E81A0A}"/>
              </a:ext>
            </a:extLst>
          </p:cNvPr>
          <p:cNvSpPr>
            <a:spLocks noGrp="1"/>
          </p:cNvSpPr>
          <p:nvPr>
            <p:ph type="title"/>
          </p:nvPr>
        </p:nvSpPr>
        <p:spPr>
          <a:xfrm>
            <a:off x="1015482" y="-250696"/>
            <a:ext cx="10515600" cy="1325563"/>
          </a:xfrm>
        </p:spPr>
        <p:txBody>
          <a:bodyPr/>
          <a:lstStyle/>
          <a:p>
            <a:r>
              <a:rPr lang="en-US" b="1" u="sng" dirty="0">
                <a:solidFill>
                  <a:srgbClr val="00B0F0"/>
                </a:solidFill>
                <a:effectLst>
                  <a:outerShdw blurRad="38100" dist="38100" dir="2700000" algn="tl">
                    <a:srgbClr val="000000">
                      <a:alpha val="43137"/>
                    </a:srgbClr>
                  </a:outerShdw>
                </a:effectLst>
              </a:rPr>
              <a:t>Bad Bereans Didn’t Read the Full Quote!</a:t>
            </a:r>
          </a:p>
        </p:txBody>
      </p:sp>
      <p:sp>
        <p:nvSpPr>
          <p:cNvPr id="10" name="TextBox 9">
            <a:extLst>
              <a:ext uri="{FF2B5EF4-FFF2-40B4-BE49-F238E27FC236}">
                <a16:creationId xmlns:a16="http://schemas.microsoft.com/office/drawing/2014/main" id="{BFCA5ED5-AE27-2B24-3C06-5B9CF274BD9A}"/>
              </a:ext>
            </a:extLst>
          </p:cNvPr>
          <p:cNvSpPr txBox="1"/>
          <p:nvPr/>
        </p:nvSpPr>
        <p:spPr>
          <a:xfrm>
            <a:off x="0" y="886065"/>
            <a:ext cx="12192000" cy="5632311"/>
          </a:xfrm>
          <a:prstGeom prst="rect">
            <a:avLst/>
          </a:prstGeom>
          <a:noFill/>
        </p:spPr>
        <p:txBody>
          <a:bodyPr wrap="square">
            <a:spAutoFit/>
          </a:bodyPr>
          <a:lstStyle/>
          <a:p>
            <a:r>
              <a:rPr lang="en-US" sz="2400" dirty="0"/>
              <a:t>“Dear Brother White: Ever since the council closed I have felt that I should write you confidentially regarding Dr. </a:t>
            </a:r>
            <a:r>
              <a:rPr lang="en-US" sz="2400" dirty="0" err="1"/>
              <a:t>Kellog’s</a:t>
            </a:r>
            <a:r>
              <a:rPr lang="en-US" sz="2400" dirty="0"/>
              <a:t> plans for revising and republishing “The Living Temple.” But I have allowed the pressure of work to prevent me from doing so. Last evening we received a letter from the Doctor which makes me feel that I must not delay any longer to write to you about this matter. In one of the Doctor’s statements made to the brethren while in council, </a:t>
            </a:r>
            <a:r>
              <a:rPr lang="en-US" sz="2400" b="1" u="sng" dirty="0"/>
              <a:t>he referred to “The Living Temple,” and gave us to understand that it would be entirely withdrawn from the market, and its career brought to an end; at least this was the idea I received from what he said. But the say the council closed, I had a long conversation with him about the book. He then told me that he did not think that after all there was a very great difference of opinion between us regarding the subject dealt with</a:t>
            </a:r>
            <a:r>
              <a:rPr lang="en-US" sz="2400" dirty="0"/>
              <a:t>. He said that some days before coming to the council, he had been thinking the matter over, and began to see that he had made a slight mistake in expressing his views. He said that all the way along he had been troubled to know how to state the character of God and his relation to his created works. He felt sure that he believed just what the Testimonies teach, and what Dr. Waggoner and Elder Jones have taught for years” AG </a:t>
            </a:r>
            <a:r>
              <a:rPr lang="en-US" sz="2400" dirty="0" err="1"/>
              <a:t>Daniells</a:t>
            </a:r>
            <a:r>
              <a:rPr lang="en-US" sz="2400" dirty="0"/>
              <a:t> to WC White, Letter Oct. 29, 1903</a:t>
            </a:r>
          </a:p>
        </p:txBody>
      </p:sp>
    </p:spTree>
    <p:extLst>
      <p:ext uri="{BB962C8B-B14F-4D97-AF65-F5344CB8AC3E}">
        <p14:creationId xmlns:p14="http://schemas.microsoft.com/office/powerpoint/2010/main" val="3780692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E0A2B4-D145-2C72-0E62-49E6B3C34859}"/>
              </a:ext>
            </a:extLst>
          </p:cNvPr>
          <p:cNvSpPr txBox="1"/>
          <p:nvPr/>
        </p:nvSpPr>
        <p:spPr>
          <a:xfrm>
            <a:off x="2621901" y="117693"/>
            <a:ext cx="9495453" cy="6740307"/>
          </a:xfrm>
          <a:prstGeom prst="rect">
            <a:avLst/>
          </a:prstGeom>
          <a:noFill/>
        </p:spPr>
        <p:txBody>
          <a:bodyPr wrap="square">
            <a:spAutoFit/>
          </a:bodyPr>
          <a:lstStyle/>
          <a:p>
            <a:r>
              <a:rPr lang="en-US" sz="2400" dirty="0"/>
              <a:t>“but he had come to believe that none of them had expressed the matter in correct form. </a:t>
            </a:r>
            <a:r>
              <a:rPr lang="en-US" sz="2400" b="1" u="sng" dirty="0"/>
              <a:t>He then stated that his former views regarding the trinity had stood in his way of making a clear and absolutely correct statement; but that within a short time he had come to believe in the trinity, and could now see pretty clearly where all the difficulty was, and believed that he could clear the matter up satisfactorily. He told me that he now believed in God the Father, God the Son and God the Holy Ghost; that filled all space, and every living thing</a:t>
            </a:r>
            <a:r>
              <a:rPr lang="en-US" sz="2400" dirty="0"/>
              <a:t>. He said that if he had believed this before writing the book, he could have expressed his views without giving the wrong impression the book now gives. I placed before him the objections I found in the teaching, and tried to show him that the teaching was so utterly contrary to the gospel that I did not see how it could be revised by changing a few expressions. We argued the matter ay some length in a friendly way; but I felt sure that when we parted, the Doctor did not understand himself, nor the character of his teaching. And I could not see how it would be possible for him to flop over, and in the course of a few days fix the book up so that it would be all right” AG </a:t>
            </a:r>
            <a:r>
              <a:rPr lang="en-US" sz="2400" dirty="0" err="1"/>
              <a:t>Daniells</a:t>
            </a:r>
            <a:r>
              <a:rPr lang="en-US" sz="2400" dirty="0"/>
              <a:t> to WC White, Oct. 29, 1903</a:t>
            </a:r>
          </a:p>
        </p:txBody>
      </p:sp>
      <p:pic>
        <p:nvPicPr>
          <p:cNvPr id="5" name="Picture 4">
            <a:extLst>
              <a:ext uri="{FF2B5EF4-FFF2-40B4-BE49-F238E27FC236}">
                <a16:creationId xmlns:a16="http://schemas.microsoft.com/office/drawing/2014/main" id="{E2089E87-0B82-21E8-062D-914D1B5F265B}"/>
              </a:ext>
            </a:extLst>
          </p:cNvPr>
          <p:cNvPicPr>
            <a:picLocks noChangeAspect="1"/>
          </p:cNvPicPr>
          <p:nvPr/>
        </p:nvPicPr>
        <p:blipFill>
          <a:blip r:embed="rId2"/>
          <a:stretch>
            <a:fillRect/>
          </a:stretch>
        </p:blipFill>
        <p:spPr>
          <a:xfrm>
            <a:off x="322730" y="256859"/>
            <a:ext cx="2112560" cy="3172141"/>
          </a:xfrm>
          <a:prstGeom prst="rect">
            <a:avLst/>
          </a:prstGeom>
        </p:spPr>
      </p:pic>
      <p:pic>
        <p:nvPicPr>
          <p:cNvPr id="6" name="Picture 5">
            <a:extLst>
              <a:ext uri="{FF2B5EF4-FFF2-40B4-BE49-F238E27FC236}">
                <a16:creationId xmlns:a16="http://schemas.microsoft.com/office/drawing/2014/main" id="{3AF47FDC-D71A-55A1-9A58-097E3B772F81}"/>
              </a:ext>
            </a:extLst>
          </p:cNvPr>
          <p:cNvPicPr>
            <a:picLocks noChangeAspect="1"/>
          </p:cNvPicPr>
          <p:nvPr/>
        </p:nvPicPr>
        <p:blipFill>
          <a:blip r:embed="rId3"/>
          <a:stretch>
            <a:fillRect/>
          </a:stretch>
        </p:blipFill>
        <p:spPr>
          <a:xfrm>
            <a:off x="322730" y="3618204"/>
            <a:ext cx="2112560" cy="2982935"/>
          </a:xfrm>
          <a:prstGeom prst="rect">
            <a:avLst/>
          </a:prstGeom>
        </p:spPr>
      </p:pic>
    </p:spTree>
    <p:extLst>
      <p:ext uri="{BB962C8B-B14F-4D97-AF65-F5344CB8AC3E}">
        <p14:creationId xmlns:p14="http://schemas.microsoft.com/office/powerpoint/2010/main" val="2205273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683216-D98C-DB52-9F16-E3A73091452F}"/>
              </a:ext>
            </a:extLst>
          </p:cNvPr>
          <p:cNvSpPr txBox="1"/>
          <p:nvPr/>
        </p:nvSpPr>
        <p:spPr>
          <a:xfrm>
            <a:off x="0" y="0"/>
            <a:ext cx="9024079" cy="6986528"/>
          </a:xfrm>
          <a:prstGeom prst="rect">
            <a:avLst/>
          </a:prstGeom>
          <a:noFill/>
        </p:spPr>
        <p:txBody>
          <a:bodyPr wrap="square">
            <a:spAutoFit/>
          </a:bodyPr>
          <a:lstStyle/>
          <a:p>
            <a:r>
              <a:rPr lang="en-US" sz="2800" dirty="0"/>
              <a:t>“After talking with me, he had a long interview with Prof. Prescott, in which he tried to get Brother Prescott to help him correct the statements that were misleading. But Brother Prescott would not consent to undertake the revision of that book in that manner. Then the doctor decided to leave a copy in his hands, with the request that he go through it, and cut out all that he believed misleading and erroneous. He stated that he would take a copy to Elder Haskell at South Lancaster, and ask him to do the same. </a:t>
            </a:r>
            <a:r>
              <a:rPr lang="en-US" sz="2800" b="1" u="sng" dirty="0"/>
              <a:t>Brother Prescott consented to give the book a careful examination, and write the Doctor his decision. After spending a whole day going through the book from the first part to the last, Brother Prescott became thoroughly convinced that it would be impossible to revise that part of the book dealing with theology, and he wrote to the Doctor to that effect</a:t>
            </a:r>
            <a:r>
              <a:rPr lang="en-US" sz="2800" dirty="0"/>
              <a:t>.” AG </a:t>
            </a:r>
            <a:r>
              <a:rPr lang="en-US" sz="2800" dirty="0" err="1"/>
              <a:t>Daniells</a:t>
            </a:r>
            <a:r>
              <a:rPr lang="en-US" sz="2800" dirty="0"/>
              <a:t> to WC White Letter Oct. 29, 1903</a:t>
            </a:r>
          </a:p>
        </p:txBody>
      </p:sp>
      <p:pic>
        <p:nvPicPr>
          <p:cNvPr id="5" name="Picture 4">
            <a:extLst>
              <a:ext uri="{FF2B5EF4-FFF2-40B4-BE49-F238E27FC236}">
                <a16:creationId xmlns:a16="http://schemas.microsoft.com/office/drawing/2014/main" id="{322AF40B-C73D-54A7-2717-F2C74F571F1E}"/>
              </a:ext>
            </a:extLst>
          </p:cNvPr>
          <p:cNvPicPr>
            <a:picLocks noChangeAspect="1"/>
          </p:cNvPicPr>
          <p:nvPr/>
        </p:nvPicPr>
        <p:blipFill>
          <a:blip r:embed="rId2"/>
          <a:stretch>
            <a:fillRect/>
          </a:stretch>
        </p:blipFill>
        <p:spPr>
          <a:xfrm>
            <a:off x="9459340" y="82688"/>
            <a:ext cx="2427860" cy="3226392"/>
          </a:xfrm>
          <a:prstGeom prst="rect">
            <a:avLst/>
          </a:prstGeom>
        </p:spPr>
      </p:pic>
      <p:pic>
        <p:nvPicPr>
          <p:cNvPr id="6" name="Picture 5">
            <a:extLst>
              <a:ext uri="{FF2B5EF4-FFF2-40B4-BE49-F238E27FC236}">
                <a16:creationId xmlns:a16="http://schemas.microsoft.com/office/drawing/2014/main" id="{DBBC91A9-B365-4E25-70B8-3CC9F64C6707}"/>
              </a:ext>
            </a:extLst>
          </p:cNvPr>
          <p:cNvPicPr>
            <a:picLocks noChangeAspect="1"/>
          </p:cNvPicPr>
          <p:nvPr/>
        </p:nvPicPr>
        <p:blipFill>
          <a:blip r:embed="rId3"/>
          <a:stretch>
            <a:fillRect/>
          </a:stretch>
        </p:blipFill>
        <p:spPr>
          <a:xfrm>
            <a:off x="9331674" y="3346313"/>
            <a:ext cx="2683192" cy="3428999"/>
          </a:xfrm>
          <a:prstGeom prst="rect">
            <a:avLst/>
          </a:prstGeom>
        </p:spPr>
      </p:pic>
    </p:spTree>
    <p:extLst>
      <p:ext uri="{BB962C8B-B14F-4D97-AF65-F5344CB8AC3E}">
        <p14:creationId xmlns:p14="http://schemas.microsoft.com/office/powerpoint/2010/main" val="2879089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FB078-B1B4-749A-8FBE-586E4B922CA4}"/>
              </a:ext>
            </a:extLst>
          </p:cNvPr>
          <p:cNvSpPr>
            <a:spLocks noGrp="1"/>
          </p:cNvSpPr>
          <p:nvPr>
            <p:ph type="title"/>
          </p:nvPr>
        </p:nvSpPr>
        <p:spPr>
          <a:xfrm>
            <a:off x="838200" y="-189511"/>
            <a:ext cx="10515600" cy="1325563"/>
          </a:xfrm>
        </p:spPr>
        <p:txBody>
          <a:bodyPr/>
          <a:lstStyle/>
          <a:p>
            <a:r>
              <a:rPr lang="en-US" b="1" u="sng" dirty="0">
                <a:solidFill>
                  <a:srgbClr val="002060"/>
                </a:solidFill>
                <a:effectLst>
                  <a:outerShdw blurRad="38100" dist="38100" dir="2700000" algn="tl">
                    <a:srgbClr val="000000">
                      <a:alpha val="43137"/>
                    </a:srgbClr>
                  </a:outerShdw>
                </a:effectLst>
              </a:rPr>
              <a:t>A Second Witness: Butler</a:t>
            </a:r>
          </a:p>
        </p:txBody>
      </p:sp>
      <p:sp>
        <p:nvSpPr>
          <p:cNvPr id="4" name="TextBox 3">
            <a:extLst>
              <a:ext uri="{FF2B5EF4-FFF2-40B4-BE49-F238E27FC236}">
                <a16:creationId xmlns:a16="http://schemas.microsoft.com/office/drawing/2014/main" id="{D3422DE1-D0E3-7D27-5861-008385B196AC}"/>
              </a:ext>
            </a:extLst>
          </p:cNvPr>
          <p:cNvSpPr txBox="1"/>
          <p:nvPr/>
        </p:nvSpPr>
        <p:spPr>
          <a:xfrm>
            <a:off x="4586990" y="733246"/>
            <a:ext cx="7495082" cy="6124754"/>
          </a:xfrm>
          <a:prstGeom prst="rect">
            <a:avLst/>
          </a:prstGeom>
          <a:noFill/>
        </p:spPr>
        <p:txBody>
          <a:bodyPr wrap="square">
            <a:spAutoFit/>
          </a:bodyPr>
          <a:lstStyle/>
          <a:p>
            <a:r>
              <a:rPr lang="en-US" sz="2800" dirty="0"/>
              <a:t>"I have not by any means reached your conclusion, that the Holy Ghost and the Father are one", and probably never shall. The Scriptures say that God is a Sun; God is a light, etc. There is certainly a sense in which these statements are true. </a:t>
            </a:r>
            <a:r>
              <a:rPr lang="en-US" sz="2800" b="1" u="sng" dirty="0"/>
              <a:t>God and the Son of God MUST BE TWO DIFFERENT PERSONS</a:t>
            </a:r>
            <a:r>
              <a:rPr lang="en-US" sz="2800" dirty="0"/>
              <a:t>. Christ says, "My Father is greater than I", and yet He says we should be one, even as the Father and He are one. It would be pretty hard to make fifteen or twenty of us, all children of God into ONE PERSON. BUT IT IS JUST AS DIFFICULT TO MAKE THE HOLY GHOST AND THE FATHER ONE PERSON.“ GI Butler to JH Kellogg Letter, Oct. 18, 1903</a:t>
            </a:r>
          </a:p>
        </p:txBody>
      </p:sp>
      <p:pic>
        <p:nvPicPr>
          <p:cNvPr id="5" name="Picture 4">
            <a:extLst>
              <a:ext uri="{FF2B5EF4-FFF2-40B4-BE49-F238E27FC236}">
                <a16:creationId xmlns:a16="http://schemas.microsoft.com/office/drawing/2014/main" id="{DD2D73AC-B1C9-4F89-4DD2-503D0B74FFBC}"/>
              </a:ext>
            </a:extLst>
          </p:cNvPr>
          <p:cNvPicPr>
            <a:picLocks noChangeAspect="1"/>
          </p:cNvPicPr>
          <p:nvPr/>
        </p:nvPicPr>
        <p:blipFill>
          <a:blip r:embed="rId2"/>
          <a:stretch>
            <a:fillRect/>
          </a:stretch>
        </p:blipFill>
        <p:spPr>
          <a:xfrm>
            <a:off x="264826" y="1086772"/>
            <a:ext cx="4155286" cy="5194107"/>
          </a:xfrm>
          <a:prstGeom prst="rect">
            <a:avLst/>
          </a:prstGeom>
        </p:spPr>
      </p:pic>
    </p:spTree>
    <p:extLst>
      <p:ext uri="{BB962C8B-B14F-4D97-AF65-F5344CB8AC3E}">
        <p14:creationId xmlns:p14="http://schemas.microsoft.com/office/powerpoint/2010/main" val="58758018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79bd5b7-a245-48b2-b9b0-ff81109cf25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BDFA1F8F55C4428FE8FF98394823C8" ma:contentTypeVersion="17" ma:contentTypeDescription="Create a new document." ma:contentTypeScope="" ma:versionID="42ac0716422023939e6552b3967c5b12">
  <xsd:schema xmlns:xsd="http://www.w3.org/2001/XMLSchema" xmlns:xs="http://www.w3.org/2001/XMLSchema" xmlns:p="http://schemas.microsoft.com/office/2006/metadata/properties" xmlns:ns3="d79bd5b7-a245-48b2-b9b0-ff81109cf259" xmlns:ns4="590165b7-e177-4b34-af7e-dea02c1df5f6" targetNamespace="http://schemas.microsoft.com/office/2006/metadata/properties" ma:root="true" ma:fieldsID="1e3ccb1e05593b45f28f44004ac47699" ns3:_="" ns4:_="">
    <xsd:import namespace="d79bd5b7-a245-48b2-b9b0-ff81109cf259"/>
    <xsd:import namespace="590165b7-e177-4b34-af7e-dea02c1df5f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element ref="ns3:_activity" minOccurs="0"/>
                <xsd:element ref="ns3:MediaServiceDateTaken" minOccurs="0"/>
                <xsd:element ref="ns3:MediaServiceSystemTags"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bd5b7-a245-48b2-b9b0-ff81109cf2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_activity" ma:index="18" nillable="true" ma:displayName="_activity" ma:hidden="true" ma:internalName="_activity">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90165b7-e177-4b34-af7e-dea02c1df5f6"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SharingHintHash" ma:index="2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491BE7-F5AB-46EE-9712-4B1353A8A6C0}">
  <ds:schemaRefs>
    <ds:schemaRef ds:uri="http://purl.org/dc/elements/1.1/"/>
    <ds:schemaRef ds:uri="http://schemas.microsoft.com/office/2006/documentManagement/types"/>
    <ds:schemaRef ds:uri="d79bd5b7-a245-48b2-b9b0-ff81109cf259"/>
    <ds:schemaRef ds:uri="http://www.w3.org/XML/1998/namespace"/>
    <ds:schemaRef ds:uri="http://purl.org/dc/terms/"/>
    <ds:schemaRef ds:uri="http://schemas.microsoft.com/office/infopath/2007/PartnerControls"/>
    <ds:schemaRef ds:uri="http://schemas.microsoft.com/office/2006/metadata/properties"/>
    <ds:schemaRef ds:uri="http://schemas.openxmlformats.org/package/2006/metadata/core-properties"/>
    <ds:schemaRef ds:uri="590165b7-e177-4b34-af7e-dea02c1df5f6"/>
    <ds:schemaRef ds:uri="http://purl.org/dc/dcmitype/"/>
  </ds:schemaRefs>
</ds:datastoreItem>
</file>

<file path=customXml/itemProps2.xml><?xml version="1.0" encoding="utf-8"?>
<ds:datastoreItem xmlns:ds="http://schemas.openxmlformats.org/officeDocument/2006/customXml" ds:itemID="{6E6256BD-B3B2-4EE6-BC86-225E6D7AA30A}">
  <ds:schemaRefs>
    <ds:schemaRef ds:uri="http://schemas.microsoft.com/sharepoint/v3/contenttype/forms"/>
  </ds:schemaRefs>
</ds:datastoreItem>
</file>

<file path=customXml/itemProps3.xml><?xml version="1.0" encoding="utf-8"?>
<ds:datastoreItem xmlns:ds="http://schemas.openxmlformats.org/officeDocument/2006/customXml" ds:itemID="{1454B81E-0D3C-4052-8498-85F0FB6E10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bd5b7-a245-48b2-b9b0-ff81109cf259"/>
    <ds:schemaRef ds:uri="590165b7-e177-4b34-af7e-dea02c1df5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592</TotalTime>
  <Words>4108</Words>
  <Application>Microsoft Office PowerPoint</Application>
  <PresentationFormat>Widescreen</PresentationFormat>
  <Paragraphs>145</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AAAAAB+HelveticaNeue-Bold</vt:lpstr>
      <vt:lpstr>Aharoni</vt:lpstr>
      <vt:lpstr>Arial</vt:lpstr>
      <vt:lpstr>Arial Black</vt:lpstr>
      <vt:lpstr>Baskerville Old Face</vt:lpstr>
      <vt:lpstr>Calibri</vt:lpstr>
      <vt:lpstr>Calibri Light</vt:lpstr>
      <vt:lpstr>1_Office Theme</vt:lpstr>
      <vt:lpstr>The History of the Holy Spirit in Adventism pt 9: Bad Bereans to Pitiful Parrots</vt:lpstr>
      <vt:lpstr>PowerPoint Presentation</vt:lpstr>
      <vt:lpstr>The Kellogg Argument: Kellogg Brought in the Doctrine of the Trinity in his Book the Living Temple</vt:lpstr>
      <vt:lpstr>Ellen White: You Are Wrong About the Personality of God</vt:lpstr>
      <vt:lpstr>Haskell On the Trinity…. Again.</vt:lpstr>
      <vt:lpstr>Bad Bereans Didn’t Read the Full Quote!</vt:lpstr>
      <vt:lpstr>PowerPoint Presentation</vt:lpstr>
      <vt:lpstr>PowerPoint Presentation</vt:lpstr>
      <vt:lpstr>A Second Witness: Butler</vt:lpstr>
      <vt:lpstr>Next: The Washburn Quote “Against” the Trinity</vt:lpstr>
      <vt:lpstr>Antitrinitarian Teachers Agree Washburn Believes in the Biblical 3-Person Godhead:</vt:lpstr>
      <vt:lpstr>The Parable of the Comforter?</vt:lpstr>
      <vt:lpstr>Thus Saith the Lord</vt:lpstr>
      <vt:lpstr>Recap: Good or Bad Bereans???</vt:lpstr>
      <vt:lpstr>An Interesting Historical Warning</vt:lpstr>
      <vt:lpstr>Accuse Others of What You Yourself Are Doing</vt:lpstr>
      <vt:lpstr>PowerPoint Presentation</vt:lpstr>
      <vt:lpstr>Don’t Forget Your ONLY Mission!</vt:lpstr>
      <vt:lpstr>Other Arguments Coming</vt:lpstr>
      <vt:lpstr>Persecution: Over the Trinity or Sabbath?</vt:lpstr>
      <vt:lpstr>PowerPoint Presentation</vt:lpstr>
      <vt:lpstr>PowerPoint Presentation</vt:lpstr>
      <vt:lpstr>PowerPoint Presentation</vt:lpstr>
      <vt:lpstr>The Parable of the Comforter?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197</cp:revision>
  <dcterms:created xsi:type="dcterms:W3CDTF">2020-09-12T20:19:03Z</dcterms:created>
  <dcterms:modified xsi:type="dcterms:W3CDTF">2024-07-04T16:57:06Z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0x010100C5BDFA1F8F55C4428FE8FF98394823C8</vt:lpwstr>
  </property>
</Properties>
</file>