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4" r:id="rId7"/>
    <p:sldId id="259" r:id="rId8"/>
    <p:sldId id="263" r:id="rId9"/>
    <p:sldId id="265" r:id="rId10"/>
    <p:sldId id="266" r:id="rId11"/>
    <p:sldId id="267" r:id="rId12"/>
    <p:sldId id="268" r:id="rId13"/>
    <p:sldId id="274" r:id="rId14"/>
    <p:sldId id="269" r:id="rId15"/>
    <p:sldId id="271" r:id="rId16"/>
    <p:sldId id="270" r:id="rId17"/>
    <p:sldId id="273"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54"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2390E0-0FF5-41A0-9B0C-97E6F9B22576}"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10D89-1EBA-43C6-A279-298069AE7516}" type="slidenum">
              <a:rPr lang="en-US" smtClean="0"/>
              <a:t>‹#›</a:t>
            </a:fld>
            <a:endParaRPr lang="en-US"/>
          </a:p>
        </p:txBody>
      </p:sp>
    </p:spTree>
    <p:extLst>
      <p:ext uri="{BB962C8B-B14F-4D97-AF65-F5344CB8AC3E}">
        <p14:creationId xmlns:p14="http://schemas.microsoft.com/office/powerpoint/2010/main" val="706708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390E0-0FF5-41A0-9B0C-97E6F9B22576}"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10D89-1EBA-43C6-A279-298069AE7516}" type="slidenum">
              <a:rPr lang="en-US" smtClean="0"/>
              <a:t>‹#›</a:t>
            </a:fld>
            <a:endParaRPr lang="en-US"/>
          </a:p>
        </p:txBody>
      </p:sp>
    </p:spTree>
    <p:extLst>
      <p:ext uri="{BB962C8B-B14F-4D97-AF65-F5344CB8AC3E}">
        <p14:creationId xmlns:p14="http://schemas.microsoft.com/office/powerpoint/2010/main" val="238924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390E0-0FF5-41A0-9B0C-97E6F9B22576}"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10D89-1EBA-43C6-A279-298069AE7516}" type="slidenum">
              <a:rPr lang="en-US" smtClean="0"/>
              <a:t>‹#›</a:t>
            </a:fld>
            <a:endParaRPr lang="en-US"/>
          </a:p>
        </p:txBody>
      </p:sp>
    </p:spTree>
    <p:extLst>
      <p:ext uri="{BB962C8B-B14F-4D97-AF65-F5344CB8AC3E}">
        <p14:creationId xmlns:p14="http://schemas.microsoft.com/office/powerpoint/2010/main" val="232334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390E0-0FF5-41A0-9B0C-97E6F9B22576}"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10D89-1EBA-43C6-A279-298069AE7516}" type="slidenum">
              <a:rPr lang="en-US" smtClean="0"/>
              <a:t>‹#›</a:t>
            </a:fld>
            <a:endParaRPr lang="en-US"/>
          </a:p>
        </p:txBody>
      </p:sp>
    </p:spTree>
    <p:extLst>
      <p:ext uri="{BB962C8B-B14F-4D97-AF65-F5344CB8AC3E}">
        <p14:creationId xmlns:p14="http://schemas.microsoft.com/office/powerpoint/2010/main" val="4138210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2390E0-0FF5-41A0-9B0C-97E6F9B22576}"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10D89-1EBA-43C6-A279-298069AE7516}" type="slidenum">
              <a:rPr lang="en-US" smtClean="0"/>
              <a:t>‹#›</a:t>
            </a:fld>
            <a:endParaRPr lang="en-US"/>
          </a:p>
        </p:txBody>
      </p:sp>
    </p:spTree>
    <p:extLst>
      <p:ext uri="{BB962C8B-B14F-4D97-AF65-F5344CB8AC3E}">
        <p14:creationId xmlns:p14="http://schemas.microsoft.com/office/powerpoint/2010/main" val="197938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2390E0-0FF5-41A0-9B0C-97E6F9B22576}"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10D89-1EBA-43C6-A279-298069AE7516}" type="slidenum">
              <a:rPr lang="en-US" smtClean="0"/>
              <a:t>‹#›</a:t>
            </a:fld>
            <a:endParaRPr lang="en-US"/>
          </a:p>
        </p:txBody>
      </p:sp>
    </p:spTree>
    <p:extLst>
      <p:ext uri="{BB962C8B-B14F-4D97-AF65-F5344CB8AC3E}">
        <p14:creationId xmlns:p14="http://schemas.microsoft.com/office/powerpoint/2010/main" val="276357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2390E0-0FF5-41A0-9B0C-97E6F9B22576}" type="datetimeFigureOut">
              <a:rPr lang="en-US" smtClean="0"/>
              <a:t>11/30/2018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810D89-1EBA-43C6-A279-298069AE7516}" type="slidenum">
              <a:rPr lang="en-US" smtClean="0"/>
              <a:t>‹#›</a:t>
            </a:fld>
            <a:endParaRPr lang="en-US"/>
          </a:p>
        </p:txBody>
      </p:sp>
    </p:spTree>
    <p:extLst>
      <p:ext uri="{BB962C8B-B14F-4D97-AF65-F5344CB8AC3E}">
        <p14:creationId xmlns:p14="http://schemas.microsoft.com/office/powerpoint/2010/main" val="889240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2390E0-0FF5-41A0-9B0C-97E6F9B22576}" type="datetimeFigureOut">
              <a:rPr lang="en-US" smtClean="0"/>
              <a:t>11/30/2018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810D89-1EBA-43C6-A279-298069AE7516}" type="slidenum">
              <a:rPr lang="en-US" smtClean="0"/>
              <a:t>‹#›</a:t>
            </a:fld>
            <a:endParaRPr lang="en-US"/>
          </a:p>
        </p:txBody>
      </p:sp>
    </p:spTree>
    <p:extLst>
      <p:ext uri="{BB962C8B-B14F-4D97-AF65-F5344CB8AC3E}">
        <p14:creationId xmlns:p14="http://schemas.microsoft.com/office/powerpoint/2010/main" val="429387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390E0-0FF5-41A0-9B0C-97E6F9B22576}" type="datetimeFigureOut">
              <a:rPr lang="en-US" smtClean="0"/>
              <a:t>11/30/2018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810D89-1EBA-43C6-A279-298069AE7516}" type="slidenum">
              <a:rPr lang="en-US" smtClean="0"/>
              <a:t>‹#›</a:t>
            </a:fld>
            <a:endParaRPr lang="en-US"/>
          </a:p>
        </p:txBody>
      </p:sp>
    </p:spTree>
    <p:extLst>
      <p:ext uri="{BB962C8B-B14F-4D97-AF65-F5344CB8AC3E}">
        <p14:creationId xmlns:p14="http://schemas.microsoft.com/office/powerpoint/2010/main" val="1948030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2390E0-0FF5-41A0-9B0C-97E6F9B22576}"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10D89-1EBA-43C6-A279-298069AE7516}" type="slidenum">
              <a:rPr lang="en-US" smtClean="0"/>
              <a:t>‹#›</a:t>
            </a:fld>
            <a:endParaRPr lang="en-US"/>
          </a:p>
        </p:txBody>
      </p:sp>
    </p:spTree>
    <p:extLst>
      <p:ext uri="{BB962C8B-B14F-4D97-AF65-F5344CB8AC3E}">
        <p14:creationId xmlns:p14="http://schemas.microsoft.com/office/powerpoint/2010/main" val="253490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2390E0-0FF5-41A0-9B0C-97E6F9B22576}"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10D89-1EBA-43C6-A279-298069AE7516}" type="slidenum">
              <a:rPr lang="en-US" smtClean="0"/>
              <a:t>‹#›</a:t>
            </a:fld>
            <a:endParaRPr lang="en-US"/>
          </a:p>
        </p:txBody>
      </p:sp>
    </p:spTree>
    <p:extLst>
      <p:ext uri="{BB962C8B-B14F-4D97-AF65-F5344CB8AC3E}">
        <p14:creationId xmlns:p14="http://schemas.microsoft.com/office/powerpoint/2010/main" val="4294750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390E0-0FF5-41A0-9B0C-97E6F9B22576}" type="datetimeFigureOut">
              <a:rPr lang="en-US" smtClean="0"/>
              <a:t>11/30/2018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10D89-1EBA-43C6-A279-298069AE7516}" type="slidenum">
              <a:rPr lang="en-US" smtClean="0"/>
              <a:t>‹#›</a:t>
            </a:fld>
            <a:endParaRPr lang="en-US"/>
          </a:p>
        </p:txBody>
      </p:sp>
    </p:spTree>
    <p:extLst>
      <p:ext uri="{BB962C8B-B14F-4D97-AF65-F5344CB8AC3E}">
        <p14:creationId xmlns:p14="http://schemas.microsoft.com/office/powerpoint/2010/main" val="66705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u="sng" dirty="0" smtClean="0">
                <a:solidFill>
                  <a:srgbClr val="00B050"/>
                </a:solidFill>
                <a:latin typeface="Algerian" panose="04020705040A02060702" pitchFamily="82" charset="0"/>
              </a:rPr>
              <a:t>The Right Arm, pt. 9</a:t>
            </a:r>
            <a:endParaRPr lang="en-US" b="1" i="1" u="sng" dirty="0">
              <a:solidFill>
                <a:srgbClr val="00B050"/>
              </a:solidFill>
              <a:latin typeface="Algerian" panose="04020705040A02060702" pitchFamily="82" charset="0"/>
            </a:endParaRPr>
          </a:p>
        </p:txBody>
      </p:sp>
      <p:sp>
        <p:nvSpPr>
          <p:cNvPr id="3" name="Subtitle 2"/>
          <p:cNvSpPr>
            <a:spLocks noGrp="1"/>
          </p:cNvSpPr>
          <p:nvPr>
            <p:ph type="subTitle" idx="1"/>
          </p:nvPr>
        </p:nvSpPr>
        <p:spPr/>
        <p:txBody>
          <a:bodyPr>
            <a:normAutofit/>
          </a:bodyPr>
          <a:lstStyle/>
          <a:p>
            <a:r>
              <a:rPr lang="en-US" sz="5400" b="1" i="1" u="sng" dirty="0" smtClean="0">
                <a:solidFill>
                  <a:srgbClr val="FF0000"/>
                </a:solidFill>
              </a:rPr>
              <a:t>Trust in Divine Power</a:t>
            </a:r>
            <a:endParaRPr lang="en-US" sz="5400" b="1" i="1" u="sng" dirty="0">
              <a:solidFill>
                <a:srgbClr val="FF0000"/>
              </a:solidFill>
            </a:endParaRPr>
          </a:p>
        </p:txBody>
      </p:sp>
    </p:spTree>
    <p:extLst>
      <p:ext uri="{BB962C8B-B14F-4D97-AF65-F5344CB8AC3E}">
        <p14:creationId xmlns:p14="http://schemas.microsoft.com/office/powerpoint/2010/main" val="3305366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438900" cy="800099"/>
          </a:xfrm>
        </p:spPr>
        <p:txBody>
          <a:bodyPr>
            <a:normAutofit fontScale="90000"/>
          </a:bodyPr>
          <a:lstStyle/>
          <a:p>
            <a:r>
              <a:rPr lang="en-US" b="1" i="1" u="sng" dirty="0" smtClean="0">
                <a:solidFill>
                  <a:srgbClr val="00B050"/>
                </a:solidFill>
              </a:rPr>
              <a:t>   Christ Restores Broken Mind!</a:t>
            </a:r>
            <a:endParaRPr lang="en-US" b="1" i="1" u="sng" dirty="0">
              <a:solidFill>
                <a:srgbClr val="00B050"/>
              </a:solidFill>
            </a:endParaRPr>
          </a:p>
        </p:txBody>
      </p:sp>
      <p:pic>
        <p:nvPicPr>
          <p:cNvPr id="5" name="Content Placeholder 4"/>
          <p:cNvPicPr>
            <a:picLocks noGrp="1" noChangeAspect="1"/>
          </p:cNvPicPr>
          <p:nvPr>
            <p:ph sz="half" idx="1"/>
          </p:nvPr>
        </p:nvPicPr>
        <p:blipFill>
          <a:blip r:embed="rId2"/>
          <a:stretch>
            <a:fillRect/>
          </a:stretch>
        </p:blipFill>
        <p:spPr>
          <a:xfrm>
            <a:off x="0" y="660400"/>
            <a:ext cx="6438900" cy="6197600"/>
          </a:xfrm>
          <a:prstGeom prst="rect">
            <a:avLst/>
          </a:prstGeom>
        </p:spPr>
      </p:pic>
      <p:sp>
        <p:nvSpPr>
          <p:cNvPr id="4" name="Content Placeholder 3"/>
          <p:cNvSpPr>
            <a:spLocks noGrp="1"/>
          </p:cNvSpPr>
          <p:nvPr>
            <p:ph sz="half" idx="2"/>
          </p:nvPr>
        </p:nvSpPr>
        <p:spPr>
          <a:xfrm>
            <a:off x="6172200" y="0"/>
            <a:ext cx="6019800" cy="6858000"/>
          </a:xfrm>
        </p:spPr>
        <p:txBody>
          <a:bodyPr>
            <a:normAutofit lnSpcReduction="10000"/>
          </a:bodyPr>
          <a:lstStyle/>
          <a:p>
            <a:r>
              <a:rPr lang="en-US" dirty="0" smtClean="0"/>
              <a:t>“God’s </a:t>
            </a:r>
            <a:r>
              <a:rPr lang="en-US" dirty="0"/>
              <a:t>healing power runs all through </a:t>
            </a:r>
            <a:r>
              <a:rPr lang="en-US" dirty="0" smtClean="0"/>
              <a:t>nature. If </a:t>
            </a:r>
            <a:r>
              <a:rPr lang="en-US" dirty="0"/>
              <a:t>a tree is cut, if a human being is wounded or breaks a bone, nature begins at once to repair </a:t>
            </a:r>
            <a:r>
              <a:rPr lang="en-US" dirty="0" smtClean="0"/>
              <a:t>the injury</a:t>
            </a:r>
            <a:r>
              <a:rPr lang="en-US" dirty="0"/>
              <a:t>. Even before the need exists, the healing agencies are in readiness; and as soon as a part </a:t>
            </a:r>
            <a:r>
              <a:rPr lang="en-US" dirty="0" smtClean="0"/>
              <a:t>is wounded</a:t>
            </a:r>
            <a:r>
              <a:rPr lang="en-US" dirty="0"/>
              <a:t>, every energy is bent to the work of restoration. So it is in the spiritual realm. Before </a:t>
            </a:r>
            <a:r>
              <a:rPr lang="en-US" dirty="0" smtClean="0"/>
              <a:t>sin created </a:t>
            </a:r>
            <a:r>
              <a:rPr lang="en-US" dirty="0"/>
              <a:t>the need, God had provided the remedy. Every soul that yields to temptation is </a:t>
            </a:r>
            <a:r>
              <a:rPr lang="en-US" dirty="0" smtClean="0"/>
              <a:t>wounded, bruised</a:t>
            </a:r>
            <a:r>
              <a:rPr lang="en-US" dirty="0"/>
              <a:t>, by the adversary; but wherever there is sin, there is the</a:t>
            </a:r>
          </a:p>
          <a:p>
            <a:r>
              <a:rPr lang="en-US" dirty="0" smtClean="0"/>
              <a:t>Savior. </a:t>
            </a:r>
            <a:r>
              <a:rPr lang="en-US" dirty="0"/>
              <a:t>It is Christ’s work “to heal the brokenhearted, to preach deliverance to the captives, ... </a:t>
            </a:r>
            <a:r>
              <a:rPr lang="en-US" dirty="0" smtClean="0"/>
              <a:t>To set </a:t>
            </a:r>
            <a:r>
              <a:rPr lang="en-US" dirty="0"/>
              <a:t>at liberty them that are bruised” (Luke 4:18).—Education, 113 </a:t>
            </a:r>
          </a:p>
        </p:txBody>
      </p:sp>
    </p:spTree>
    <p:extLst>
      <p:ext uri="{BB962C8B-B14F-4D97-AF65-F5344CB8AC3E}">
        <p14:creationId xmlns:p14="http://schemas.microsoft.com/office/powerpoint/2010/main" val="3887066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5800" y="1"/>
            <a:ext cx="6426200" cy="1181100"/>
          </a:xfrm>
        </p:spPr>
        <p:txBody>
          <a:bodyPr/>
          <a:lstStyle/>
          <a:p>
            <a:r>
              <a:rPr lang="en-US" dirty="0" smtClean="0"/>
              <a:t>    </a:t>
            </a:r>
            <a:r>
              <a:rPr lang="en-US" b="1" i="1" u="sng" dirty="0" smtClean="0">
                <a:solidFill>
                  <a:srgbClr val="00B050"/>
                </a:solidFill>
              </a:rPr>
              <a:t>Evil Destroys the Mind</a:t>
            </a:r>
            <a:endParaRPr lang="en-US" b="1" i="1" u="sng" dirty="0">
              <a:solidFill>
                <a:srgbClr val="00B050"/>
              </a:solidFill>
            </a:endParaRPr>
          </a:p>
        </p:txBody>
      </p:sp>
      <p:sp>
        <p:nvSpPr>
          <p:cNvPr id="3" name="Content Placeholder 2"/>
          <p:cNvSpPr>
            <a:spLocks noGrp="1"/>
          </p:cNvSpPr>
          <p:nvPr>
            <p:ph sz="half" idx="1"/>
          </p:nvPr>
        </p:nvSpPr>
        <p:spPr>
          <a:xfrm>
            <a:off x="0" y="0"/>
            <a:ext cx="6019800" cy="6857999"/>
          </a:xfrm>
        </p:spPr>
        <p:txBody>
          <a:bodyPr>
            <a:normAutofit/>
          </a:bodyPr>
          <a:lstStyle/>
          <a:p>
            <a:r>
              <a:rPr lang="en-US" sz="3200" dirty="0" smtClean="0"/>
              <a:t>“Evil </a:t>
            </a:r>
            <a:r>
              <a:rPr lang="en-US" sz="3200" dirty="0"/>
              <a:t>thoughts destroy the soul. The converting power of God changes the heart, refining </a:t>
            </a:r>
            <a:r>
              <a:rPr lang="en-US" sz="3200" dirty="0" smtClean="0"/>
              <a:t>and purifying </a:t>
            </a:r>
            <a:r>
              <a:rPr lang="en-US" sz="3200" dirty="0"/>
              <a:t>the thoughts. Unless a determined effort is made to keep the thoughts centered on </a:t>
            </a:r>
            <a:r>
              <a:rPr lang="en-US" sz="3200" dirty="0" smtClean="0"/>
              <a:t>Christ, grace </a:t>
            </a:r>
            <a:r>
              <a:rPr lang="en-US" sz="3200" dirty="0"/>
              <a:t>cannot reveal itself in the life. The mind must engage in the spiritual warfare. Every </a:t>
            </a:r>
            <a:r>
              <a:rPr lang="en-US" sz="3200" dirty="0" smtClean="0"/>
              <a:t>thought must </a:t>
            </a:r>
            <a:r>
              <a:rPr lang="en-US" sz="3200" dirty="0"/>
              <a:t>be brought into captivity to the obedience of Christ. All the habits must be brought </a:t>
            </a:r>
            <a:r>
              <a:rPr lang="en-US" sz="3200" dirty="0" smtClean="0"/>
              <a:t>under God’s </a:t>
            </a:r>
            <a:r>
              <a:rPr lang="en-US" sz="3200" dirty="0"/>
              <a:t>control.—</a:t>
            </a:r>
            <a:r>
              <a:rPr lang="en-US" sz="3200" dirty="0" smtClean="0"/>
              <a:t>Letter 123, </a:t>
            </a:r>
            <a:r>
              <a:rPr lang="en-US" sz="3200" dirty="0"/>
              <a:t>1904.</a:t>
            </a:r>
          </a:p>
        </p:txBody>
      </p:sp>
      <p:pic>
        <p:nvPicPr>
          <p:cNvPr id="5" name="Content Placeholder 4"/>
          <p:cNvPicPr>
            <a:picLocks noGrp="1" noChangeAspect="1"/>
          </p:cNvPicPr>
          <p:nvPr>
            <p:ph sz="half" idx="2"/>
          </p:nvPr>
        </p:nvPicPr>
        <p:blipFill>
          <a:blip r:embed="rId2"/>
          <a:stretch>
            <a:fillRect/>
          </a:stretch>
        </p:blipFill>
        <p:spPr>
          <a:xfrm>
            <a:off x="6019800" y="863600"/>
            <a:ext cx="6172200" cy="5994399"/>
          </a:xfrm>
          <a:prstGeom prst="rect">
            <a:avLst/>
          </a:prstGeom>
        </p:spPr>
      </p:pic>
    </p:spTree>
    <p:extLst>
      <p:ext uri="{BB962C8B-B14F-4D97-AF65-F5344CB8AC3E}">
        <p14:creationId xmlns:p14="http://schemas.microsoft.com/office/powerpoint/2010/main" val="1851074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73099"/>
          </a:xfrm>
        </p:spPr>
        <p:txBody>
          <a:bodyPr>
            <a:normAutofit fontScale="90000"/>
          </a:bodyPr>
          <a:lstStyle/>
          <a:p>
            <a:r>
              <a:rPr lang="en-US" dirty="0" smtClean="0"/>
              <a:t>            </a:t>
            </a:r>
            <a:r>
              <a:rPr lang="en-US" b="1" i="1" u="sng" dirty="0" smtClean="0">
                <a:solidFill>
                  <a:srgbClr val="7030A0"/>
                </a:solidFill>
              </a:rPr>
              <a:t>Being Grateful and Serving Others keys to Health</a:t>
            </a:r>
            <a:endParaRPr lang="en-US" b="1" i="1" u="sng" dirty="0">
              <a:solidFill>
                <a:srgbClr val="7030A0"/>
              </a:solidFill>
            </a:endParaRPr>
          </a:p>
        </p:txBody>
      </p:sp>
      <p:pic>
        <p:nvPicPr>
          <p:cNvPr id="5" name="Content Placeholder 4"/>
          <p:cNvPicPr>
            <a:picLocks noGrp="1" noChangeAspect="1"/>
          </p:cNvPicPr>
          <p:nvPr>
            <p:ph sz="half" idx="1"/>
          </p:nvPr>
        </p:nvPicPr>
        <p:blipFill>
          <a:blip r:embed="rId2"/>
          <a:stretch>
            <a:fillRect/>
          </a:stretch>
        </p:blipFill>
        <p:spPr>
          <a:xfrm>
            <a:off x="0" y="584200"/>
            <a:ext cx="6172200" cy="6273800"/>
          </a:xfrm>
          <a:prstGeom prst="rect">
            <a:avLst/>
          </a:prstGeom>
        </p:spPr>
      </p:pic>
      <p:pic>
        <p:nvPicPr>
          <p:cNvPr id="6" name="Content Placeholder 5"/>
          <p:cNvPicPr>
            <a:picLocks noGrp="1" noChangeAspect="1"/>
          </p:cNvPicPr>
          <p:nvPr>
            <p:ph sz="half" idx="2"/>
          </p:nvPr>
        </p:nvPicPr>
        <p:blipFill>
          <a:blip r:embed="rId3"/>
          <a:stretch>
            <a:fillRect/>
          </a:stretch>
        </p:blipFill>
        <p:spPr>
          <a:xfrm>
            <a:off x="6172201" y="584200"/>
            <a:ext cx="6019800" cy="6273800"/>
          </a:xfrm>
          <a:prstGeom prst="rect">
            <a:avLst/>
          </a:prstGeom>
        </p:spPr>
      </p:pic>
    </p:spTree>
    <p:extLst>
      <p:ext uri="{BB962C8B-B14F-4D97-AF65-F5344CB8AC3E}">
        <p14:creationId xmlns:p14="http://schemas.microsoft.com/office/powerpoint/2010/main" val="3570769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016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When you are feeling crushed</a:t>
            </a:r>
            <a:endParaRPr lang="en-US" b="1" i="1" u="sng" dirty="0">
              <a:solidFill>
                <a:srgbClr val="0070C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723900"/>
            <a:ext cx="6388099" cy="6134100"/>
          </a:xfrm>
          <a:prstGeom prst="rect">
            <a:avLst/>
          </a:prstGeom>
        </p:spPr>
      </p:pic>
      <p:sp>
        <p:nvSpPr>
          <p:cNvPr id="4" name="Content Placeholder 3"/>
          <p:cNvSpPr>
            <a:spLocks noGrp="1"/>
          </p:cNvSpPr>
          <p:nvPr>
            <p:ph sz="half" idx="2"/>
          </p:nvPr>
        </p:nvSpPr>
        <p:spPr>
          <a:xfrm>
            <a:off x="6172200" y="723900"/>
            <a:ext cx="6019800" cy="6134100"/>
          </a:xfrm>
        </p:spPr>
        <p:txBody>
          <a:bodyPr>
            <a:normAutofit/>
          </a:bodyPr>
          <a:lstStyle/>
          <a:p>
            <a:r>
              <a:rPr lang="en-US" sz="3200" dirty="0" smtClean="0"/>
              <a:t>Sometimes, everything seems against us and the temptation to believe God doesn’t love us anymore is almost overwhelming.  Then is the time to go to a quiet place and begin to thank God for all His blessings.  They may be very small things, but as we thank Him for blessings received, the discouragement and despondency will disappear and you will be at peace again!</a:t>
            </a:r>
            <a:endParaRPr lang="en-US" sz="3200" dirty="0"/>
          </a:p>
        </p:txBody>
      </p:sp>
    </p:spTree>
    <p:extLst>
      <p:ext uri="{BB962C8B-B14F-4D97-AF65-F5344CB8AC3E}">
        <p14:creationId xmlns:p14="http://schemas.microsoft.com/office/powerpoint/2010/main" val="1489362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6600" y="1"/>
            <a:ext cx="6375400" cy="800099"/>
          </a:xfrm>
        </p:spPr>
        <p:txBody>
          <a:bodyPr>
            <a:normAutofit/>
          </a:bodyPr>
          <a:lstStyle/>
          <a:p>
            <a:r>
              <a:rPr lang="en-US" sz="3200" b="1" i="1" u="sng" dirty="0" smtClean="0"/>
              <a:t>Serve Those Who Can’t Serve you</a:t>
            </a:r>
            <a:endParaRPr lang="en-US" sz="3200" b="1" i="1" u="sng" dirty="0"/>
          </a:p>
        </p:txBody>
      </p:sp>
      <p:sp>
        <p:nvSpPr>
          <p:cNvPr id="3" name="Content Placeholder 2"/>
          <p:cNvSpPr>
            <a:spLocks noGrp="1"/>
          </p:cNvSpPr>
          <p:nvPr>
            <p:ph sz="half" idx="1"/>
          </p:nvPr>
        </p:nvSpPr>
        <p:spPr>
          <a:xfrm>
            <a:off x="0" y="0"/>
            <a:ext cx="6172200" cy="6858000"/>
          </a:xfrm>
        </p:spPr>
        <p:txBody>
          <a:bodyPr>
            <a:normAutofit/>
          </a:bodyPr>
          <a:lstStyle/>
          <a:p>
            <a:r>
              <a:rPr lang="en-US" sz="3600" dirty="0" smtClean="0"/>
              <a:t>Service to others in itself is a good thing!  The greatest kind of service is serving those who can </a:t>
            </a:r>
            <a:r>
              <a:rPr lang="en-US" sz="3600" b="1" i="1" u="sng" dirty="0" smtClean="0">
                <a:solidFill>
                  <a:srgbClr val="FF0000"/>
                </a:solidFill>
              </a:rPr>
              <a:t>NEVER</a:t>
            </a:r>
            <a:r>
              <a:rPr lang="en-US" sz="3600" dirty="0" smtClean="0"/>
              <a:t> return the favor.  Serving those who can not possibly repay your kindness to them gives a special sense of joy for you have the sense of giving to one who can never give back to you.  This leads one to depend upon the Lord for his needs and to health of mind and body!</a:t>
            </a:r>
            <a:endParaRPr lang="en-US" sz="3600" dirty="0"/>
          </a:p>
        </p:txBody>
      </p:sp>
      <p:pic>
        <p:nvPicPr>
          <p:cNvPr id="5" name="Content Placeholder 4"/>
          <p:cNvPicPr>
            <a:picLocks noGrp="1" noChangeAspect="1"/>
          </p:cNvPicPr>
          <p:nvPr>
            <p:ph sz="half" idx="2"/>
          </p:nvPr>
        </p:nvPicPr>
        <p:blipFill>
          <a:blip r:embed="rId2"/>
          <a:stretch>
            <a:fillRect/>
          </a:stretch>
        </p:blipFill>
        <p:spPr>
          <a:xfrm>
            <a:off x="6083300" y="635000"/>
            <a:ext cx="6108700" cy="6223000"/>
          </a:xfrm>
          <a:prstGeom prst="rect">
            <a:avLst/>
          </a:prstGeom>
        </p:spPr>
      </p:pic>
    </p:spTree>
    <p:extLst>
      <p:ext uri="{BB962C8B-B14F-4D97-AF65-F5344CB8AC3E}">
        <p14:creationId xmlns:p14="http://schemas.microsoft.com/office/powerpoint/2010/main" val="1878776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0" y="0"/>
            <a:ext cx="5829301" cy="6857999"/>
          </a:xfrm>
          <a:prstGeom prst="rect">
            <a:avLst/>
          </a:prstGeom>
        </p:spPr>
      </p:pic>
      <p:pic>
        <p:nvPicPr>
          <p:cNvPr id="6" name="Content Placeholder 5"/>
          <p:cNvPicPr>
            <a:picLocks noGrp="1" noChangeAspect="1"/>
          </p:cNvPicPr>
          <p:nvPr>
            <p:ph sz="half" idx="2"/>
          </p:nvPr>
        </p:nvPicPr>
        <p:blipFill>
          <a:blip r:embed="rId3"/>
          <a:stretch>
            <a:fillRect/>
          </a:stretch>
        </p:blipFill>
        <p:spPr>
          <a:xfrm>
            <a:off x="5829301" y="0"/>
            <a:ext cx="6362700" cy="6857999"/>
          </a:xfrm>
          <a:prstGeom prst="rect">
            <a:avLst/>
          </a:prstGeom>
        </p:spPr>
      </p:pic>
    </p:spTree>
    <p:extLst>
      <p:ext uri="{BB962C8B-B14F-4D97-AF65-F5344CB8AC3E}">
        <p14:creationId xmlns:p14="http://schemas.microsoft.com/office/powerpoint/2010/main" val="1477608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45718"/>
            <a:ext cx="10515600" cy="45719"/>
          </a:xfrm>
        </p:spPr>
        <p:txBody>
          <a:bodyPr>
            <a:normAutofit fontScale="90000"/>
          </a:bodyPr>
          <a:lstStyle/>
          <a:p>
            <a:endParaRPr lang="en-US" dirty="0"/>
          </a:p>
        </p:txBody>
      </p:sp>
      <p:sp>
        <p:nvSpPr>
          <p:cNvPr id="3" name="Content Placeholder 2"/>
          <p:cNvSpPr>
            <a:spLocks noGrp="1"/>
          </p:cNvSpPr>
          <p:nvPr>
            <p:ph idx="1"/>
          </p:nvPr>
        </p:nvSpPr>
        <p:spPr>
          <a:xfrm>
            <a:off x="0" y="2"/>
            <a:ext cx="12192000" cy="6857998"/>
          </a:xfrm>
        </p:spPr>
        <p:txBody>
          <a:bodyPr>
            <a:normAutofit/>
          </a:bodyPr>
          <a:lstStyle/>
          <a:p>
            <a:r>
              <a:rPr lang="en-US" sz="3600" dirty="0" smtClean="0"/>
              <a:t>“</a:t>
            </a:r>
            <a:r>
              <a:rPr lang="en-US" sz="3600" dirty="0" smtClean="0"/>
              <a:t>Many </a:t>
            </a:r>
            <a:r>
              <a:rPr lang="en-US" sz="3600" dirty="0"/>
              <a:t>are in obscurity. They have lost their bearings. They know not what course to pursue. Let the perplexed ones search out others who are in perplexity and speak to them words of hope </a:t>
            </a:r>
            <a:r>
              <a:rPr lang="en-US" sz="3600" dirty="0" smtClean="0"/>
              <a:t>and </a:t>
            </a:r>
            <a:r>
              <a:rPr lang="en-US" sz="3600" dirty="0"/>
              <a:t>encouragement. When they begin to do this work, the light of heaven will reveal to them the path that they should follow. By their words of consolation to the afflicted they themselves will be consoled. </a:t>
            </a:r>
            <a:r>
              <a:rPr lang="en-US" sz="3600" b="1" i="1" u="sng" dirty="0"/>
              <a:t>By helping others, they themselves will be helped out of their difficulties. Joy takes the place of sadness and gloom. </a:t>
            </a:r>
            <a:r>
              <a:rPr lang="en-US" sz="3600" dirty="0"/>
              <a:t>The heart, filled with the Spirit of God, glows with warmth toward every fellow being. Every such a one is no longer in darkness; for his "darkness" is "as the noon day."--MS 116, 1902. (4BC 1151.)</a:t>
            </a:r>
          </a:p>
        </p:txBody>
      </p:sp>
    </p:spTree>
    <p:extLst>
      <p:ext uri="{BB962C8B-B14F-4D97-AF65-F5344CB8AC3E}">
        <p14:creationId xmlns:p14="http://schemas.microsoft.com/office/powerpoint/2010/main" val="687121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p>
            <a:r>
              <a:rPr lang="en-US" dirty="0" smtClean="0"/>
              <a:t>                               </a:t>
            </a:r>
            <a:r>
              <a:rPr lang="en-US" b="1" i="1" u="sng" dirty="0" smtClean="0">
                <a:solidFill>
                  <a:srgbClr val="0070C0"/>
                </a:solidFill>
              </a:rPr>
              <a:t>Unselfish Work!</a:t>
            </a:r>
            <a:endParaRPr lang="en-US" b="1" i="1" u="sng" dirty="0">
              <a:solidFill>
                <a:srgbClr val="0070C0"/>
              </a:solidFill>
            </a:endParaRPr>
          </a:p>
        </p:txBody>
      </p:sp>
      <p:sp>
        <p:nvSpPr>
          <p:cNvPr id="3" name="Content Placeholder 2"/>
          <p:cNvSpPr>
            <a:spLocks noGrp="1"/>
          </p:cNvSpPr>
          <p:nvPr>
            <p:ph idx="1"/>
          </p:nvPr>
        </p:nvSpPr>
        <p:spPr>
          <a:xfrm>
            <a:off x="0" y="800100"/>
            <a:ext cx="12192000" cy="6057899"/>
          </a:xfrm>
        </p:spPr>
        <p:txBody>
          <a:bodyPr>
            <a:normAutofit lnSpcReduction="10000"/>
          </a:bodyPr>
          <a:lstStyle/>
          <a:p>
            <a:r>
              <a:rPr lang="en-US" dirty="0" smtClean="0"/>
              <a:t>“Unselfish </a:t>
            </a:r>
            <a:r>
              <a:rPr lang="en-US" dirty="0"/>
              <a:t>work for others helps make our characters like Christ’s. It brings peace and happiness. It gives us a strong desire to be more helpful. There will be no room in our lives for laziness and selfishness. If we exercise our faith and other Christian graces, we will become strong in our work for God. We shall see the truth clearly. Our faith will keep growing, and we will pray with greater power. God’s Spirit will move upon our hearts, helping us develop characters that will honor Him. If we give ourselves in unselfish service for others, we are most surely working out our own salvation. </a:t>
            </a:r>
            <a:r>
              <a:rPr lang="en-US" dirty="0" smtClean="0"/>
              <a:t>The </a:t>
            </a:r>
            <a:r>
              <a:rPr lang="en-US" dirty="0"/>
              <a:t>only way to grow in grace is to do the work Christ has asked us to do. </a:t>
            </a:r>
            <a:r>
              <a:rPr lang="en-US" b="1" i="1" u="sng" dirty="0">
                <a:solidFill>
                  <a:srgbClr val="FF0000"/>
                </a:solidFill>
              </a:rPr>
              <a:t>We need to help others as much as we can, for helping others is spiritual exercise. </a:t>
            </a:r>
            <a:r>
              <a:rPr lang="en-US" dirty="0"/>
              <a:t>Exercising the body makes a person strong. If we want to keep our Christian life strong, we must work. If we receive God’s blessings and do nothing, our Christian lives will not be healthy and strong. </a:t>
            </a:r>
            <a:r>
              <a:rPr lang="en-US" dirty="0" smtClean="0"/>
              <a:t> Receiving </a:t>
            </a:r>
            <a:r>
              <a:rPr lang="en-US" dirty="0"/>
              <a:t>without giving is like trying to live by eating and not working. A person who does not use his arms and legs soon loses his power to move them. The Christian who will not use the powers that God gives him no longer grows in Christ. He even loses the power he already has. </a:t>
            </a:r>
          </a:p>
        </p:txBody>
      </p:sp>
    </p:spTree>
    <p:extLst>
      <p:ext uri="{BB962C8B-B14F-4D97-AF65-F5344CB8AC3E}">
        <p14:creationId xmlns:p14="http://schemas.microsoft.com/office/powerpoint/2010/main" val="4036943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6599"/>
          </a:xfrm>
        </p:spPr>
        <p:txBody>
          <a:bodyPr>
            <a:normAutofit/>
          </a:bodyPr>
          <a:lstStyle/>
          <a:p>
            <a:r>
              <a:rPr lang="en-US" dirty="0" smtClean="0"/>
              <a:t>              </a:t>
            </a:r>
            <a:r>
              <a:rPr lang="en-US" b="1" i="1" u="sng" dirty="0" smtClean="0">
                <a:solidFill>
                  <a:srgbClr val="0070C0"/>
                </a:solidFill>
                <a:latin typeface="Algerian" panose="04020705040A02060702" pitchFamily="82" charset="0"/>
              </a:rPr>
              <a:t>Trusting in </a:t>
            </a:r>
            <a:r>
              <a:rPr lang="en-US" b="1" i="1" u="sng" dirty="0" smtClean="0">
                <a:solidFill>
                  <a:srgbClr val="0070C0"/>
                </a:solidFill>
                <a:latin typeface="Algerian" panose="04020705040A02060702" pitchFamily="82" charset="0"/>
              </a:rPr>
              <a:t>Divine Power</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647700"/>
            <a:ext cx="6019800" cy="6210300"/>
          </a:xfrm>
        </p:spPr>
        <p:txBody>
          <a:bodyPr>
            <a:normAutofit/>
          </a:bodyPr>
          <a:lstStyle/>
          <a:p>
            <a:r>
              <a:rPr lang="en-US" sz="3200" dirty="0"/>
              <a:t>“How excellent is thy lovingkindness, O God! therefore the children of men put their trust under the shadow of thy wings</a:t>
            </a:r>
            <a:r>
              <a:rPr lang="en-US" sz="3200" dirty="0" smtClean="0"/>
              <a:t>.”  Ps. 36: 8 Trusting in the goodness of God, knowing He loves us and wants our best good will lead us to a merry heart of thanksgiving/gratitude and praise.  This attitude of gratitude will find its highest joy in serving those who could never repay us for our efforts toward them!</a:t>
            </a:r>
            <a:endParaRPr lang="en-US" sz="3200" dirty="0"/>
          </a:p>
        </p:txBody>
      </p:sp>
      <p:pic>
        <p:nvPicPr>
          <p:cNvPr id="5" name="Content Placeholder 4"/>
          <p:cNvPicPr>
            <a:picLocks noGrp="1" noChangeAspect="1"/>
          </p:cNvPicPr>
          <p:nvPr>
            <p:ph sz="half" idx="2"/>
          </p:nvPr>
        </p:nvPicPr>
        <p:blipFill>
          <a:blip r:embed="rId2"/>
          <a:stretch>
            <a:fillRect/>
          </a:stretch>
        </p:blipFill>
        <p:spPr>
          <a:xfrm>
            <a:off x="6019800" y="647700"/>
            <a:ext cx="6172200" cy="6210300"/>
          </a:xfrm>
          <a:prstGeom prst="rect">
            <a:avLst/>
          </a:prstGeom>
        </p:spPr>
      </p:pic>
    </p:spTree>
    <p:extLst>
      <p:ext uri="{BB962C8B-B14F-4D97-AF65-F5344CB8AC3E}">
        <p14:creationId xmlns:p14="http://schemas.microsoft.com/office/powerpoint/2010/main" val="279946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65125"/>
            <a:ext cx="5181600" cy="1325563"/>
          </a:xfrm>
        </p:spPr>
        <p:txBody>
          <a:bodyPr/>
          <a:lstStyle/>
          <a:p>
            <a:endParaRPr lang="en-US" dirty="0"/>
          </a:p>
        </p:txBody>
      </p:sp>
      <p:sp>
        <p:nvSpPr>
          <p:cNvPr id="3" name="Content Placeholder 2"/>
          <p:cNvSpPr>
            <a:spLocks noGrp="1"/>
          </p:cNvSpPr>
          <p:nvPr>
            <p:ph sz="half" idx="1"/>
          </p:nvPr>
        </p:nvSpPr>
        <p:spPr>
          <a:xfrm>
            <a:off x="0" y="0"/>
            <a:ext cx="6019800" cy="6857999"/>
          </a:xfrm>
        </p:spPr>
        <p:txBody>
          <a:bodyPr>
            <a:normAutofit/>
          </a:bodyPr>
          <a:lstStyle/>
          <a:p>
            <a:r>
              <a:rPr lang="en-US" b="1" i="1" u="sng" dirty="0" smtClean="0">
                <a:solidFill>
                  <a:srgbClr val="FF0000"/>
                </a:solidFill>
              </a:rPr>
              <a:t>“Sickness of the mind prevails everywhere. Nine tenths of the diseases from which men suffer have their foundation here. </a:t>
            </a:r>
            <a:r>
              <a:rPr lang="en-US" dirty="0" smtClean="0"/>
              <a:t>Perhaps some living home trouble is, like a canker, eating to the very soul and weakening the life-forces. Remorse for sin sometimes undermines the constitution and unbalances the mind. There are erroneous doctrines also, as that of an eternally burning hell and the endless torment of the wicked that, by giving exaggerated and distorted views of the character of God, have produced the same result upon sensitive minds.—Testimonies for the Church 5, pg.444</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0"/>
            <a:ext cx="6172200" cy="6857999"/>
          </a:xfrm>
          <a:prstGeom prst="rect">
            <a:avLst/>
          </a:prstGeom>
        </p:spPr>
      </p:pic>
    </p:spTree>
    <p:extLst>
      <p:ext uri="{BB962C8B-B14F-4D97-AF65-F5344CB8AC3E}">
        <p14:creationId xmlns:p14="http://schemas.microsoft.com/office/powerpoint/2010/main" val="1538751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774699"/>
          </a:xfrm>
        </p:spPr>
        <p:txBody>
          <a:bodyPr/>
          <a:lstStyle/>
          <a:p>
            <a:r>
              <a:rPr lang="en-US" dirty="0" smtClean="0"/>
              <a:t>          </a:t>
            </a:r>
            <a:r>
              <a:rPr lang="en-US" b="1" i="1" u="sng" dirty="0" smtClean="0">
                <a:solidFill>
                  <a:srgbClr val="7030A0"/>
                </a:solidFill>
                <a:latin typeface="Andalus" panose="02020603050405020304" pitchFamily="18" charset="-78"/>
                <a:cs typeface="Andalus" panose="02020603050405020304" pitchFamily="18" charset="-78"/>
              </a:rPr>
              <a:t>Final Law of Health-Trust in Divine Power</a:t>
            </a:r>
            <a:endParaRPr lang="en-US" b="1" i="1" u="sng" dirty="0">
              <a:solidFill>
                <a:srgbClr val="7030A0"/>
              </a:solidFill>
              <a:latin typeface="Andalus" panose="02020603050405020304" pitchFamily="18" charset="-78"/>
              <a:cs typeface="Andalus" panose="02020603050405020304" pitchFamily="18" charset="-78"/>
            </a:endParaRPr>
          </a:p>
        </p:txBody>
      </p:sp>
      <p:pic>
        <p:nvPicPr>
          <p:cNvPr id="5" name="Content Placeholder 4"/>
          <p:cNvPicPr>
            <a:picLocks noGrp="1" noChangeAspect="1"/>
          </p:cNvPicPr>
          <p:nvPr>
            <p:ph sz="half" idx="1"/>
          </p:nvPr>
        </p:nvPicPr>
        <p:blipFill>
          <a:blip r:embed="rId2"/>
          <a:stretch>
            <a:fillRect/>
          </a:stretch>
        </p:blipFill>
        <p:spPr>
          <a:xfrm>
            <a:off x="0" y="774700"/>
            <a:ext cx="6413500" cy="6083300"/>
          </a:xfrm>
          <a:prstGeom prst="rect">
            <a:avLst/>
          </a:prstGeom>
        </p:spPr>
      </p:pic>
      <p:sp>
        <p:nvSpPr>
          <p:cNvPr id="4" name="Content Placeholder 3"/>
          <p:cNvSpPr>
            <a:spLocks noGrp="1"/>
          </p:cNvSpPr>
          <p:nvPr>
            <p:ph sz="half" idx="2"/>
          </p:nvPr>
        </p:nvSpPr>
        <p:spPr>
          <a:xfrm>
            <a:off x="6172200" y="774700"/>
            <a:ext cx="6019800" cy="6083300"/>
          </a:xfrm>
        </p:spPr>
        <p:txBody>
          <a:bodyPr>
            <a:normAutofit/>
          </a:bodyPr>
          <a:lstStyle/>
          <a:p>
            <a:r>
              <a:rPr lang="en-US" sz="3200" dirty="0" smtClean="0"/>
              <a:t>The last law of health that we will look at is Trusting in Divine Power.  This is the most important law of health, far surpassing the other 7.  Since 90% of all disease begins in the mind; obviously, keeping our thoughts on heavenly things, living in submission to God’s authority, and keeping an attitude of gratitude will help to keep us free from disease.</a:t>
            </a:r>
            <a:endParaRPr lang="en-US" sz="3200" dirty="0"/>
          </a:p>
        </p:txBody>
      </p:sp>
    </p:spTree>
    <p:extLst>
      <p:ext uri="{BB962C8B-B14F-4D97-AF65-F5344CB8AC3E}">
        <p14:creationId xmlns:p14="http://schemas.microsoft.com/office/powerpoint/2010/main" val="748281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65125"/>
            <a:ext cx="5181600" cy="1325563"/>
          </a:xfrm>
        </p:spPr>
        <p:txBody>
          <a:bodyPr/>
          <a:lstStyle/>
          <a:p>
            <a:endParaRPr lang="en-US" dirty="0"/>
          </a:p>
        </p:txBody>
      </p:sp>
      <p:sp>
        <p:nvSpPr>
          <p:cNvPr id="3" name="Content Placeholder 2"/>
          <p:cNvSpPr>
            <a:spLocks noGrp="1"/>
          </p:cNvSpPr>
          <p:nvPr>
            <p:ph sz="half" idx="1"/>
          </p:nvPr>
        </p:nvSpPr>
        <p:spPr>
          <a:xfrm>
            <a:off x="0" y="0"/>
            <a:ext cx="6172200" cy="6857999"/>
          </a:xfrm>
        </p:spPr>
        <p:txBody>
          <a:bodyPr>
            <a:normAutofit/>
          </a:bodyPr>
          <a:lstStyle/>
          <a:p>
            <a:r>
              <a:rPr lang="en-US" sz="4800" dirty="0" smtClean="0"/>
              <a:t>“Pure air, sunlight, abstemiousness, rest, exercise, proper diet, the use of water, </a:t>
            </a:r>
            <a:r>
              <a:rPr lang="en-US" sz="4800" b="1" i="1" u="sng" dirty="0" smtClean="0"/>
              <a:t>trust in Divine power—these are the true remedies.”</a:t>
            </a:r>
            <a:r>
              <a:rPr lang="en-US" sz="4800" dirty="0" smtClean="0"/>
              <a:t>—Ellen G. White, Ministry of Healing, p. 127</a:t>
            </a:r>
            <a:endParaRPr lang="en-US" sz="4800" dirty="0"/>
          </a:p>
        </p:txBody>
      </p:sp>
      <p:pic>
        <p:nvPicPr>
          <p:cNvPr id="5" name="Content Placeholder 4"/>
          <p:cNvPicPr>
            <a:picLocks noGrp="1" noChangeAspect="1"/>
          </p:cNvPicPr>
          <p:nvPr>
            <p:ph sz="half" idx="2"/>
          </p:nvPr>
        </p:nvPicPr>
        <p:blipFill>
          <a:blip r:embed="rId2"/>
          <a:stretch>
            <a:fillRect/>
          </a:stretch>
        </p:blipFill>
        <p:spPr>
          <a:xfrm>
            <a:off x="5956301" y="0"/>
            <a:ext cx="6235700" cy="6858000"/>
          </a:xfrm>
          <a:prstGeom prst="rect">
            <a:avLst/>
          </a:prstGeom>
        </p:spPr>
      </p:pic>
    </p:spTree>
    <p:extLst>
      <p:ext uri="{BB962C8B-B14F-4D97-AF65-F5344CB8AC3E}">
        <p14:creationId xmlns:p14="http://schemas.microsoft.com/office/powerpoint/2010/main" val="2075644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6019800" cy="800099"/>
          </a:xfrm>
        </p:spPr>
        <p:txBody>
          <a:bodyPr>
            <a:normAutofit/>
          </a:bodyPr>
          <a:lstStyle/>
          <a:p>
            <a:r>
              <a:rPr lang="en-US" dirty="0" smtClean="0"/>
              <a:t>       </a:t>
            </a:r>
            <a:r>
              <a:rPr lang="en-US" b="1" i="1" u="sng" dirty="0" smtClean="0">
                <a:solidFill>
                  <a:srgbClr val="FF0000"/>
                </a:solidFill>
                <a:latin typeface="Algerian" panose="04020705040A02060702" pitchFamily="82" charset="0"/>
              </a:rPr>
              <a:t>Serving Others!</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0" y="0"/>
            <a:ext cx="6172200" cy="6857999"/>
          </a:xfrm>
        </p:spPr>
        <p:txBody>
          <a:bodyPr>
            <a:normAutofit fontScale="92500" lnSpcReduction="10000"/>
          </a:bodyPr>
          <a:lstStyle/>
          <a:p>
            <a:r>
              <a:rPr lang="en-US" dirty="0" smtClean="0"/>
              <a:t>Research has shown that spirituality helps to control stress, strengthen the immune system, and protect against heart disease and cancer. Beyond these benefits, God promises eternal life to those who trust Him—a life of perfect health and freedom from pain, fear, and death. Persevere in learning of Him and talking to Him; you will come to experience His great unfailing love, His power and wisdom, the kindness, beauty, and compassion of His character, and the joy of doing His will. You will learn to trust Him and know that He loves you and will never harm you. </a:t>
            </a:r>
          </a:p>
          <a:p>
            <a:endParaRPr lang="en-US" dirty="0" smtClean="0"/>
          </a:p>
          <a:p>
            <a:r>
              <a:rPr lang="en-US" dirty="0" smtClean="0"/>
              <a:t>There are two more principles of health beyond the eight laws mentioned thus far that deserve special mention. </a:t>
            </a:r>
            <a:r>
              <a:rPr lang="en-US" b="1" i="1" u="sng" dirty="0" smtClean="0">
                <a:solidFill>
                  <a:srgbClr val="FF0000"/>
                </a:solidFill>
              </a:rPr>
              <a:t>They are gratitude and serving others. </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032500" y="673100"/>
            <a:ext cx="6159499" cy="6184899"/>
          </a:xfrm>
          <a:prstGeom prst="rect">
            <a:avLst/>
          </a:prstGeom>
        </p:spPr>
      </p:pic>
    </p:spTree>
    <p:extLst>
      <p:ext uri="{BB962C8B-B14F-4D97-AF65-F5344CB8AC3E}">
        <p14:creationId xmlns:p14="http://schemas.microsoft.com/office/powerpoint/2010/main" val="1387019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6019800" cy="977900"/>
          </a:xfrm>
        </p:spPr>
        <p:txBody>
          <a:bodyPr>
            <a:normAutofit fontScale="90000"/>
          </a:bodyPr>
          <a:lstStyle/>
          <a:p>
            <a:r>
              <a:rPr lang="en-US" dirty="0" smtClean="0"/>
              <a:t> </a:t>
            </a:r>
            <a:r>
              <a:rPr lang="en-US" b="1" i="1" u="sng" dirty="0" smtClean="0">
                <a:solidFill>
                  <a:srgbClr val="FF0000"/>
                </a:solidFill>
                <a:latin typeface="Algerian" panose="04020705040A02060702" pitchFamily="82" charset="0"/>
              </a:rPr>
              <a:t>Rejoicing in the Lord</a:t>
            </a:r>
            <a:endParaRPr lang="en-US" b="1" i="1" u="sng" dirty="0">
              <a:solidFill>
                <a:srgbClr val="FF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1"/>
            <a:ext cx="6172200" cy="6857999"/>
          </a:xfrm>
          <a:prstGeom prst="rect">
            <a:avLst/>
          </a:prstGeom>
        </p:spPr>
      </p:pic>
      <p:sp>
        <p:nvSpPr>
          <p:cNvPr id="4" name="Content Placeholder 3"/>
          <p:cNvSpPr>
            <a:spLocks noGrp="1"/>
          </p:cNvSpPr>
          <p:nvPr>
            <p:ph sz="half" idx="2"/>
          </p:nvPr>
        </p:nvSpPr>
        <p:spPr>
          <a:xfrm>
            <a:off x="6172200" y="711200"/>
            <a:ext cx="6019800" cy="6146799"/>
          </a:xfrm>
        </p:spPr>
        <p:txBody>
          <a:bodyPr>
            <a:normAutofit/>
          </a:bodyPr>
          <a:lstStyle/>
          <a:p>
            <a:r>
              <a:rPr lang="en-US" sz="3600" dirty="0" smtClean="0"/>
              <a:t>"Gratitude, rejoicing, benevolence, trust in God 's love and care -- these are health's greatest safeguards." My Life Today, pg. 151.</a:t>
            </a:r>
          </a:p>
          <a:p>
            <a:r>
              <a:rPr lang="en-US" sz="3600" dirty="0" smtClean="0"/>
              <a:t>Science has proven now, that people who trust in God , and have faith, come through illnesses and surgeries better than those who do not trust in God.</a:t>
            </a:r>
            <a:endParaRPr lang="en-US" sz="3600" dirty="0"/>
          </a:p>
        </p:txBody>
      </p:sp>
    </p:spTree>
    <p:extLst>
      <p:ext uri="{BB962C8B-B14F-4D97-AF65-F5344CB8AC3E}">
        <p14:creationId xmlns:p14="http://schemas.microsoft.com/office/powerpoint/2010/main" val="3316749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6599"/>
          </a:xfrm>
        </p:spPr>
        <p:txBody>
          <a:bodyPr/>
          <a:lstStyle/>
          <a:p>
            <a:r>
              <a:rPr lang="en-US" dirty="0" smtClean="0"/>
              <a:t>                   </a:t>
            </a:r>
            <a:r>
              <a:rPr lang="en-US" b="1" i="1" u="sng" dirty="0" smtClean="0">
                <a:solidFill>
                  <a:srgbClr val="7030A0"/>
                </a:solidFill>
                <a:latin typeface="Algerian" panose="04020705040A02060702" pitchFamily="82" charset="0"/>
              </a:rPr>
              <a:t>Leaning on Jesus!</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idx="1"/>
          </p:nvPr>
        </p:nvSpPr>
        <p:spPr>
          <a:xfrm>
            <a:off x="0" y="622300"/>
            <a:ext cx="12192000" cy="6235699"/>
          </a:xfrm>
        </p:spPr>
        <p:txBody>
          <a:bodyPr>
            <a:normAutofit/>
          </a:bodyPr>
          <a:lstStyle/>
          <a:p>
            <a:r>
              <a:rPr lang="en-US" dirty="0" smtClean="0"/>
              <a:t>Remember, worry, stress, and depression bring decay, disease, and death. </a:t>
            </a:r>
            <a:r>
              <a:rPr lang="en-US" b="1" i="1" u="sng" dirty="0" smtClean="0">
                <a:solidFill>
                  <a:srgbClr val="7030A0"/>
                </a:solidFill>
              </a:rPr>
              <a:t>The immune system is strengthened by trusting God. The foundation of all health is in the acceptance of the blessings which the Creator has provided for us.</a:t>
            </a:r>
            <a:r>
              <a:rPr lang="en-US" dirty="0" smtClean="0"/>
              <a:t> Foremost of these is the privilege we have of choosing our Saviour to be our Guide as well as our Great Physician. In fact, the divine purpose of our physical healing is to make us more inclined to accept the spiritual healing Christ longs to perform upon our hearts. There is an inexpressible peace that comes to one who has learned to trust in God and to lay all things in His hands. In Matthew 11:28 Jesus says, “Come unto Me…and I will give your rest.” Rest from sorrow, rest from fear, and rest from insecurity. But first we must come to Him as our Great Physician. We must trust Him before we can understand and practice His profession or reveal His wisdom and love. The let us resign ourselves to do His will, and endeavor faithfully to follow every instruction He gives for when we come to God, we must be willing to acknowledge and accept His ways as best for us, and follow them, regardless of our own personal preference and prejudices. </a:t>
            </a:r>
            <a:endParaRPr lang="en-US" dirty="0"/>
          </a:p>
        </p:txBody>
      </p:sp>
    </p:spTree>
    <p:extLst>
      <p:ext uri="{BB962C8B-B14F-4D97-AF65-F5344CB8AC3E}">
        <p14:creationId xmlns:p14="http://schemas.microsoft.com/office/powerpoint/2010/main" val="1488516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63599"/>
          </a:xfrm>
        </p:spPr>
        <p:txBody>
          <a:bodyPr>
            <a:normAutofit/>
          </a:bodyPr>
          <a:lstStyle/>
          <a:p>
            <a:r>
              <a:rPr lang="en-US" dirty="0" smtClean="0"/>
              <a:t>                   </a:t>
            </a:r>
            <a:r>
              <a:rPr lang="en-US" b="1" i="1" u="sng" dirty="0" smtClean="0">
                <a:solidFill>
                  <a:srgbClr val="7030A0"/>
                </a:solidFill>
                <a:latin typeface="Algerian" panose="04020705040A02060702" pitchFamily="82" charset="0"/>
              </a:rPr>
              <a:t>Reducing Anxiety!</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idx="1"/>
          </p:nvPr>
        </p:nvSpPr>
        <p:spPr>
          <a:xfrm>
            <a:off x="0" y="685800"/>
            <a:ext cx="12192000" cy="6172199"/>
          </a:xfrm>
        </p:spPr>
        <p:txBody>
          <a:bodyPr>
            <a:normAutofit/>
          </a:bodyPr>
          <a:lstStyle/>
          <a:p>
            <a:r>
              <a:rPr lang="en-US" sz="4400" dirty="0" smtClean="0"/>
              <a:t>Dr. Andrew Newberg wrote a book entitled How God Changes Your Brain’ Through extensive research and brain scans, he shows that spiritual practices are inherently good for our bodies—especially our brains. According to Newberg, both meditation and prayer play significant roles in strengthening important circuits in our brains, which make us more socially aware and alert, while reducing anxiety, depression, and neurological stress.</a:t>
            </a:r>
            <a:endParaRPr lang="en-US" sz="4400" dirty="0"/>
          </a:p>
        </p:txBody>
      </p:sp>
    </p:spTree>
    <p:extLst>
      <p:ext uri="{BB962C8B-B14F-4D97-AF65-F5344CB8AC3E}">
        <p14:creationId xmlns:p14="http://schemas.microsoft.com/office/powerpoint/2010/main" val="2372178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6019800" cy="825499"/>
          </a:xfrm>
        </p:spPr>
        <p:txBody>
          <a:bodyPr/>
          <a:lstStyle/>
          <a:p>
            <a:r>
              <a:rPr lang="en-US" dirty="0" smtClean="0"/>
              <a:t>   </a:t>
            </a:r>
            <a:r>
              <a:rPr lang="en-US" b="1" i="1" u="sng" dirty="0" smtClean="0">
                <a:solidFill>
                  <a:srgbClr val="FF0000"/>
                </a:solidFill>
              </a:rPr>
              <a:t>Crushing the Life Force</a:t>
            </a:r>
            <a:endParaRPr lang="en-US" b="1" i="1" u="sng" dirty="0">
              <a:solidFill>
                <a:srgbClr val="FF0000"/>
              </a:solidFill>
            </a:endParaRPr>
          </a:p>
        </p:txBody>
      </p:sp>
      <p:sp>
        <p:nvSpPr>
          <p:cNvPr id="3" name="Content Placeholder 2"/>
          <p:cNvSpPr>
            <a:spLocks noGrp="1"/>
          </p:cNvSpPr>
          <p:nvPr>
            <p:ph sz="half" idx="1"/>
          </p:nvPr>
        </p:nvSpPr>
        <p:spPr>
          <a:xfrm>
            <a:off x="0" y="0"/>
            <a:ext cx="6172200" cy="6857999"/>
          </a:xfrm>
        </p:spPr>
        <p:txBody>
          <a:bodyPr>
            <a:noAutofit/>
          </a:bodyPr>
          <a:lstStyle/>
          <a:p>
            <a:r>
              <a:rPr lang="en-US" sz="3200" dirty="0" smtClean="0"/>
              <a:t>“The </a:t>
            </a:r>
            <a:r>
              <a:rPr lang="en-US" sz="3200" dirty="0"/>
              <a:t>love which Christ diffuses through </a:t>
            </a:r>
            <a:r>
              <a:rPr lang="en-US" sz="3200" dirty="0" smtClean="0"/>
              <a:t>the whole </a:t>
            </a:r>
            <a:r>
              <a:rPr lang="en-US" sz="3200" dirty="0"/>
              <a:t>being is a vitalizing power. Every vital part—the brain, the heart, the nerves—it touches </a:t>
            </a:r>
            <a:r>
              <a:rPr lang="en-US" sz="3200" dirty="0" smtClean="0"/>
              <a:t>with healing</a:t>
            </a:r>
            <a:r>
              <a:rPr lang="en-US" sz="3200" dirty="0"/>
              <a:t>. By it the highest energies of the being are aroused to activity. </a:t>
            </a:r>
            <a:r>
              <a:rPr lang="en-US" sz="3200" b="1" i="1" u="sng" dirty="0">
                <a:solidFill>
                  <a:srgbClr val="7030A0"/>
                </a:solidFill>
              </a:rPr>
              <a:t>It frees the soul from the </a:t>
            </a:r>
            <a:r>
              <a:rPr lang="en-US" sz="3200" b="1" i="1" u="sng" dirty="0" smtClean="0">
                <a:solidFill>
                  <a:srgbClr val="7030A0"/>
                </a:solidFill>
              </a:rPr>
              <a:t>guilt and </a:t>
            </a:r>
            <a:r>
              <a:rPr lang="en-US" sz="3200" b="1" i="1" u="sng" dirty="0">
                <a:solidFill>
                  <a:srgbClr val="7030A0"/>
                </a:solidFill>
              </a:rPr>
              <a:t>sorrow, the anxiety and care, that crush the life-forces. </a:t>
            </a:r>
            <a:r>
              <a:rPr lang="en-US" sz="3200" dirty="0"/>
              <a:t>With it come serenity and </a:t>
            </a:r>
            <a:r>
              <a:rPr lang="en-US" sz="3200" dirty="0" smtClean="0"/>
              <a:t>composure. It </a:t>
            </a:r>
            <a:r>
              <a:rPr lang="en-US" sz="3200" dirty="0"/>
              <a:t>implants in the soul, joy that nothing earthly can destroy—joy in the Holy </a:t>
            </a:r>
            <a:r>
              <a:rPr lang="en-US" sz="3200" dirty="0" smtClean="0"/>
              <a:t>Spirit—health-giving, life-giving </a:t>
            </a:r>
            <a:r>
              <a:rPr lang="en-US" sz="3200" dirty="0"/>
              <a:t>joy.—The Ministry of Healing, 115 (1905).</a:t>
            </a:r>
          </a:p>
          <a:p>
            <a:endParaRPr lang="en-US" sz="3200" dirty="0"/>
          </a:p>
        </p:txBody>
      </p:sp>
      <p:pic>
        <p:nvPicPr>
          <p:cNvPr id="5" name="Content Placeholder 4"/>
          <p:cNvPicPr>
            <a:picLocks noGrp="1" noChangeAspect="1"/>
          </p:cNvPicPr>
          <p:nvPr>
            <p:ph sz="half" idx="2"/>
          </p:nvPr>
        </p:nvPicPr>
        <p:blipFill>
          <a:blip r:embed="rId2"/>
          <a:stretch>
            <a:fillRect/>
          </a:stretch>
        </p:blipFill>
        <p:spPr>
          <a:xfrm>
            <a:off x="6172201" y="723901"/>
            <a:ext cx="6019800" cy="6134098"/>
          </a:xfrm>
          <a:prstGeom prst="rect">
            <a:avLst/>
          </a:prstGeom>
        </p:spPr>
      </p:pic>
    </p:spTree>
    <p:extLst>
      <p:ext uri="{BB962C8B-B14F-4D97-AF65-F5344CB8AC3E}">
        <p14:creationId xmlns:p14="http://schemas.microsoft.com/office/powerpoint/2010/main" val="1171758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1771</Words>
  <Application>Microsoft Office PowerPoint</Application>
  <PresentationFormat>Widescreen</PresentationFormat>
  <Paragraphs>34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Algerian</vt:lpstr>
      <vt:lpstr>Andalus</vt:lpstr>
      <vt:lpstr>Arial</vt:lpstr>
      <vt:lpstr>Calibri</vt:lpstr>
      <vt:lpstr>Calibri Light</vt:lpstr>
      <vt:lpstr>Office Theme</vt:lpstr>
      <vt:lpstr>The Right Arm, pt. 9</vt:lpstr>
      <vt:lpstr>PowerPoint Presentation</vt:lpstr>
      <vt:lpstr>          Final Law of Health-Trust in Divine Power</vt:lpstr>
      <vt:lpstr>PowerPoint Presentation</vt:lpstr>
      <vt:lpstr>       Serving Others!</vt:lpstr>
      <vt:lpstr> Rejoicing in the Lord</vt:lpstr>
      <vt:lpstr>                   Leaning on Jesus!</vt:lpstr>
      <vt:lpstr>                   Reducing Anxiety!</vt:lpstr>
      <vt:lpstr>   Crushing the Life Force</vt:lpstr>
      <vt:lpstr>   Christ Restores Broken Mind!</vt:lpstr>
      <vt:lpstr>    Evil Destroys the Mind</vt:lpstr>
      <vt:lpstr>            Being Grateful and Serving Others keys to Health</vt:lpstr>
      <vt:lpstr>             When you are feeling crushed</vt:lpstr>
      <vt:lpstr>Serve Those Who Can’t Serve you</vt:lpstr>
      <vt:lpstr>PowerPoint Presentation</vt:lpstr>
      <vt:lpstr>PowerPoint Presentation</vt:lpstr>
      <vt:lpstr>                               Unselfish Work!</vt:lpstr>
      <vt:lpstr>              Trusting in Divine Power</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Right Arm, pt. 9</dc:title>
  <dc:creator>All Public</dc:creator>
  <cp:lastModifiedBy>All Public</cp:lastModifiedBy>
  <cp:revision>14</cp:revision>
  <dcterms:created xsi:type="dcterms:W3CDTF">2018-11-28T19:59:54Z</dcterms:created>
  <dcterms:modified xsi:type="dcterms:W3CDTF">2018-11-30T20:35:36Z</dcterms:modified>
</cp:coreProperties>
</file>