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5" r:id="rId5"/>
    <p:sldId id="313" r:id="rId6"/>
    <p:sldId id="347" r:id="rId7"/>
    <p:sldId id="257" r:id="rId8"/>
    <p:sldId id="334" r:id="rId9"/>
    <p:sldId id="332" r:id="rId10"/>
    <p:sldId id="346" r:id="rId11"/>
    <p:sldId id="336" r:id="rId12"/>
    <p:sldId id="335" r:id="rId13"/>
    <p:sldId id="342" r:id="rId14"/>
    <p:sldId id="341" r:id="rId15"/>
    <p:sldId id="339" r:id="rId16"/>
    <p:sldId id="343" r:id="rId17"/>
    <p:sldId id="258" r:id="rId18"/>
    <p:sldId id="337" r:id="rId19"/>
    <p:sldId id="345" r:id="rId20"/>
    <p:sldId id="259" r:id="rId21"/>
    <p:sldId id="260" r:id="rId22"/>
    <p:sldId id="321" r:id="rId23"/>
    <p:sldId id="274" r:id="rId24"/>
    <p:sldId id="344" r:id="rId25"/>
    <p:sldId id="338" r:id="rId26"/>
    <p:sldId id="275" r:id="rId27"/>
    <p:sldId id="317" r:id="rId28"/>
    <p:sldId id="318" r:id="rId29"/>
    <p:sldId id="262" r:id="rId30"/>
    <p:sldId id="269" r:id="rId31"/>
    <p:sldId id="271" r:id="rId32"/>
    <p:sldId id="270" r:id="rId33"/>
    <p:sldId id="326" r:id="rId34"/>
    <p:sldId id="327" r:id="rId35"/>
    <p:sldId id="328" r:id="rId36"/>
    <p:sldId id="329" r:id="rId37"/>
    <p:sldId id="33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5/31/2024</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5/31/2024</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4EC697-1F30-98CC-3A02-EDFFFA86301A}"/>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837422" y="0"/>
            <a:ext cx="10517155" cy="2518034"/>
          </a:xfrm>
        </p:spPr>
        <p:txBody>
          <a:bodyPr>
            <a:normAutofit/>
          </a:bodyPr>
          <a:lstStyle/>
          <a:p>
            <a:pPr algn="ctr"/>
            <a:r>
              <a:rPr lang="en-US" sz="4800" b="1" u="sng" dirty="0">
                <a:solidFill>
                  <a:schemeClr val="bg1"/>
                </a:solidFill>
                <a:effectLst>
                  <a:outerShdw blurRad="38100" dist="38100" dir="2700000" algn="tl">
                    <a:srgbClr val="000000">
                      <a:alpha val="43137"/>
                    </a:srgbClr>
                  </a:outerShdw>
                </a:effectLst>
              </a:rPr>
              <a:t>The History of the Holy Spirit in Adventism pt 4: The Godhead Vs the Pagan-Catholic Trinity</a:t>
            </a:r>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8F26-70EC-562A-753F-C0953A740CFC}"/>
              </a:ext>
            </a:extLst>
          </p:cNvPr>
          <p:cNvSpPr>
            <a:spLocks noGrp="1"/>
          </p:cNvSpPr>
          <p:nvPr>
            <p:ph type="title"/>
          </p:nvPr>
        </p:nvSpPr>
        <p:spPr>
          <a:xfrm>
            <a:off x="838200" y="-325157"/>
            <a:ext cx="10515600" cy="1325563"/>
          </a:xfrm>
        </p:spPr>
        <p:txBody>
          <a:bodyPr/>
          <a:lstStyle/>
          <a:p>
            <a:r>
              <a:rPr lang="en-US" b="1" u="sng" dirty="0">
                <a:solidFill>
                  <a:srgbClr val="FFC000"/>
                </a:solidFill>
                <a:effectLst>
                  <a:outerShdw blurRad="38100" dist="38100" dir="2700000" algn="tl">
                    <a:srgbClr val="000000">
                      <a:alpha val="43137"/>
                    </a:srgbClr>
                  </a:outerShdw>
                </a:effectLst>
              </a:rPr>
              <a:t>Catholic </a:t>
            </a:r>
            <a:r>
              <a:rPr lang="en-US" b="1" u="sng" dirty="0" err="1">
                <a:solidFill>
                  <a:srgbClr val="FFC000"/>
                </a:solidFill>
                <a:effectLst>
                  <a:outerShdw blurRad="38100" dist="38100" dir="2700000" algn="tl">
                    <a:srgbClr val="000000">
                      <a:alpha val="43137"/>
                    </a:srgbClr>
                  </a:outerShdw>
                </a:effectLst>
              </a:rPr>
              <a:t>Nicean</a:t>
            </a:r>
            <a:r>
              <a:rPr lang="en-US" b="1" u="sng" dirty="0">
                <a:solidFill>
                  <a:srgbClr val="FFC000"/>
                </a:solidFill>
                <a:effectLst>
                  <a:outerShdw blurRad="38100" dist="38100" dir="2700000" algn="tl">
                    <a:srgbClr val="000000">
                      <a:alpha val="43137"/>
                    </a:srgbClr>
                  </a:outerShdw>
                </a:effectLst>
              </a:rPr>
              <a:t> Creed</a:t>
            </a:r>
          </a:p>
        </p:txBody>
      </p:sp>
      <p:sp>
        <p:nvSpPr>
          <p:cNvPr id="3" name="Content Placeholder 2">
            <a:extLst>
              <a:ext uri="{FF2B5EF4-FFF2-40B4-BE49-F238E27FC236}">
                <a16:creationId xmlns:a16="http://schemas.microsoft.com/office/drawing/2014/main" id="{3807D5E9-2E34-B02D-D490-CA7909D3E978}"/>
              </a:ext>
            </a:extLst>
          </p:cNvPr>
          <p:cNvSpPr>
            <a:spLocks noGrp="1"/>
          </p:cNvSpPr>
          <p:nvPr>
            <p:ph idx="1"/>
          </p:nvPr>
        </p:nvSpPr>
        <p:spPr>
          <a:xfrm>
            <a:off x="94128" y="714001"/>
            <a:ext cx="9049872" cy="4351338"/>
          </a:xfrm>
        </p:spPr>
        <p:txBody>
          <a:bodyPr>
            <a:noAutofit/>
          </a:bodyPr>
          <a:lstStyle/>
          <a:p>
            <a:pPr marL="0" indent="0">
              <a:buNone/>
            </a:pPr>
            <a:r>
              <a:rPr lang="en-US" sz="2400" dirty="0"/>
              <a:t>“</a:t>
            </a:r>
            <a:r>
              <a:rPr lang="en-US" sz="2400" b="1" dirty="0"/>
              <a:t>I believe in one God, </a:t>
            </a:r>
            <a:r>
              <a:rPr lang="en-US" sz="2400" dirty="0"/>
              <a:t>the Father almighty, </a:t>
            </a:r>
            <a:r>
              <a:rPr lang="en-US" sz="2400" b="1" dirty="0"/>
              <a:t>maker of heaven and earth, of all things visible and invisible.</a:t>
            </a:r>
            <a:r>
              <a:rPr lang="en-US" sz="2400" dirty="0"/>
              <a:t> </a:t>
            </a:r>
            <a:r>
              <a:rPr lang="en-US" sz="2400" b="1" dirty="0"/>
              <a:t>I believe in one Lord Jesus Christ, the Only Begotten Son of God, born of the Father before all ages. God from God, Light from Light, true God from true God, begotten, not made, consubstantial with the Father; through him all things were made. For us men and for our salvation he came down from heaven, and by the Holy Spirit was incarnate of the Virgin Mary, and became man. For our sake he was crucified under Pontius Pilate, he suffered death and was buried, and rose again on the third day in accordance with the Scriptures. He ascended into heaven and is seated at the right hand of the Father. He will come again in glory to judge the living and the dead and his kingdom will have no end.</a:t>
            </a:r>
            <a:r>
              <a:rPr lang="en-US" sz="2400" dirty="0"/>
              <a:t> </a:t>
            </a:r>
            <a:r>
              <a:rPr lang="en-US" sz="2400" b="1" dirty="0"/>
              <a:t>I believe in the Holy Spirit, the Lord, the giver of life, who proceeds from the Father and the Son, who with the Father and the Son is adored and glorified, who has spoken through the prophets.</a:t>
            </a:r>
            <a:r>
              <a:rPr lang="en-US" sz="2400" dirty="0"/>
              <a:t> </a:t>
            </a:r>
            <a:r>
              <a:rPr lang="en-US" sz="2400" b="1" dirty="0"/>
              <a:t>I believe in one, holy, catholic and apostolic Church. I confess one Baptism for the forgiveness of sins and I look forward to the resurrection of the dead and the life of the world to come. Amen.” Council of </a:t>
            </a:r>
            <a:r>
              <a:rPr lang="en-US" sz="2400" b="1" dirty="0" err="1"/>
              <a:t>Nicea</a:t>
            </a:r>
            <a:r>
              <a:rPr lang="en-US" sz="2400" b="1" dirty="0"/>
              <a:t> 325AD</a:t>
            </a:r>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30115030-4106-5EA9-1AD3-24B1C1A0EBA6}"/>
              </a:ext>
            </a:extLst>
          </p:cNvPr>
          <p:cNvPicPr>
            <a:picLocks noChangeAspect="1"/>
          </p:cNvPicPr>
          <p:nvPr/>
        </p:nvPicPr>
        <p:blipFill>
          <a:blip r:embed="rId2"/>
          <a:stretch>
            <a:fillRect/>
          </a:stretch>
        </p:blipFill>
        <p:spPr>
          <a:xfrm>
            <a:off x="9144000" y="1208532"/>
            <a:ext cx="3048000" cy="2033451"/>
          </a:xfrm>
          <a:prstGeom prst="rect">
            <a:avLst/>
          </a:prstGeom>
        </p:spPr>
      </p:pic>
      <p:pic>
        <p:nvPicPr>
          <p:cNvPr id="5" name="Picture 4">
            <a:extLst>
              <a:ext uri="{FF2B5EF4-FFF2-40B4-BE49-F238E27FC236}">
                <a16:creationId xmlns:a16="http://schemas.microsoft.com/office/drawing/2014/main" id="{F0E645B3-2CE4-6792-0629-882B01DFD73B}"/>
              </a:ext>
            </a:extLst>
          </p:cNvPr>
          <p:cNvPicPr>
            <a:picLocks noChangeAspect="1"/>
          </p:cNvPicPr>
          <p:nvPr/>
        </p:nvPicPr>
        <p:blipFill>
          <a:blip r:embed="rId3"/>
          <a:stretch>
            <a:fillRect/>
          </a:stretch>
        </p:blipFill>
        <p:spPr>
          <a:xfrm>
            <a:off x="9210675" y="3460567"/>
            <a:ext cx="2895409" cy="2895409"/>
          </a:xfrm>
          <a:prstGeom prst="rect">
            <a:avLst/>
          </a:prstGeom>
        </p:spPr>
      </p:pic>
    </p:spTree>
    <p:extLst>
      <p:ext uri="{BB962C8B-B14F-4D97-AF65-F5344CB8AC3E}">
        <p14:creationId xmlns:p14="http://schemas.microsoft.com/office/powerpoint/2010/main" val="284982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27E-0DFC-CEC8-55C5-39F7206879C6}"/>
              </a:ext>
            </a:extLst>
          </p:cNvPr>
          <p:cNvSpPr>
            <a:spLocks noGrp="1"/>
          </p:cNvSpPr>
          <p:nvPr>
            <p:ph type="title"/>
          </p:nvPr>
        </p:nvSpPr>
        <p:spPr>
          <a:xfrm>
            <a:off x="766482" y="-378946"/>
            <a:ext cx="10515600" cy="1325563"/>
          </a:xfrm>
        </p:spPr>
        <p:txBody>
          <a:bodyPr/>
          <a:lstStyle/>
          <a:p>
            <a:r>
              <a:rPr lang="en-US" dirty="0">
                <a:solidFill>
                  <a:srgbClr val="C00000"/>
                </a:solidFill>
              </a:rPr>
              <a:t>Truth Triumphant On the Council of </a:t>
            </a:r>
            <a:r>
              <a:rPr lang="en-US" dirty="0" err="1">
                <a:solidFill>
                  <a:srgbClr val="C00000"/>
                </a:solidFill>
              </a:rPr>
              <a:t>Nicea</a:t>
            </a:r>
            <a:endParaRPr lang="en-US" dirty="0">
              <a:solidFill>
                <a:srgbClr val="C00000"/>
              </a:solidFill>
            </a:endParaRPr>
          </a:p>
        </p:txBody>
      </p:sp>
      <p:sp>
        <p:nvSpPr>
          <p:cNvPr id="3" name="Content Placeholder 2">
            <a:extLst>
              <a:ext uri="{FF2B5EF4-FFF2-40B4-BE49-F238E27FC236}">
                <a16:creationId xmlns:a16="http://schemas.microsoft.com/office/drawing/2014/main" id="{B35F55EB-2C3F-E895-6DFD-A985BF866358}"/>
              </a:ext>
            </a:extLst>
          </p:cNvPr>
          <p:cNvSpPr>
            <a:spLocks noGrp="1"/>
          </p:cNvSpPr>
          <p:nvPr>
            <p:ph idx="1"/>
          </p:nvPr>
        </p:nvSpPr>
        <p:spPr>
          <a:xfrm>
            <a:off x="4939553" y="776755"/>
            <a:ext cx="7122458" cy="4351338"/>
          </a:xfrm>
        </p:spPr>
        <p:txBody>
          <a:bodyPr>
            <a:noAutofit/>
          </a:bodyPr>
          <a:lstStyle/>
          <a:p>
            <a:pPr marL="0" indent="0">
              <a:buNone/>
            </a:pPr>
            <a:r>
              <a:rPr lang="en-US" sz="2400" dirty="0"/>
              <a:t>“The burning question of the decades succeeding the Council of Nicaea was how to state the relations of the Three Persons of the Godhead: Father, Son, and Holy Ghost. The council had decided, and the Papacy had appropriated the decision as its own. The personalities of the Trinity were not confounded, and the substance was not divided. The Roman clergy claimed that Christianity had found in the Greek word </a:t>
            </a:r>
            <a:r>
              <a:rPr lang="en-US" sz="2400" dirty="0" err="1"/>
              <a:t>homoousios</a:t>
            </a:r>
            <a:r>
              <a:rPr lang="en-US" sz="2400" dirty="0"/>
              <a:t> (in English, “consubstantiality”) an appropriate term to express this relationship.⁴⁰ </a:t>
            </a:r>
            <a:r>
              <a:rPr lang="en-US" sz="2400" b="1" u="sng" dirty="0"/>
              <a:t>Then the papal party proceeded to call those who would not subscribe to this teaching, Arians, while they took to themselves the title of Trinitarians</a:t>
            </a:r>
            <a:r>
              <a:rPr lang="en-US" sz="2400" dirty="0"/>
              <a:t>. An erroneous charge was circulated that all who were called Arians believed that Christ was a created being.⁴¹ This stirred up the indignation of those who were not guilty of the charge.” B.G. Wilkinson, Truth Triumphant, Ch. 7: Patrick, p. 85</a:t>
            </a:r>
          </a:p>
        </p:txBody>
      </p:sp>
      <p:pic>
        <p:nvPicPr>
          <p:cNvPr id="4" name="Picture 3">
            <a:extLst>
              <a:ext uri="{FF2B5EF4-FFF2-40B4-BE49-F238E27FC236}">
                <a16:creationId xmlns:a16="http://schemas.microsoft.com/office/drawing/2014/main" id="{5B3FA8C2-D336-6E3F-40AC-1D6987D33C3A}"/>
              </a:ext>
            </a:extLst>
          </p:cNvPr>
          <p:cNvPicPr>
            <a:picLocks noChangeAspect="1"/>
          </p:cNvPicPr>
          <p:nvPr/>
        </p:nvPicPr>
        <p:blipFill>
          <a:blip r:embed="rId2"/>
          <a:stretch>
            <a:fillRect/>
          </a:stretch>
        </p:blipFill>
        <p:spPr>
          <a:xfrm>
            <a:off x="641671" y="776755"/>
            <a:ext cx="3840682" cy="5706808"/>
          </a:xfrm>
          <a:prstGeom prst="rect">
            <a:avLst/>
          </a:prstGeom>
        </p:spPr>
      </p:pic>
    </p:spTree>
    <p:extLst>
      <p:ext uri="{BB962C8B-B14F-4D97-AF65-F5344CB8AC3E}">
        <p14:creationId xmlns:p14="http://schemas.microsoft.com/office/powerpoint/2010/main" val="41607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85F-609A-CACA-CF14-979497E1F122}"/>
              </a:ext>
            </a:extLst>
          </p:cNvPr>
          <p:cNvSpPr>
            <a:spLocks noGrp="1"/>
          </p:cNvSpPr>
          <p:nvPr>
            <p:ph type="title"/>
          </p:nvPr>
        </p:nvSpPr>
        <p:spPr>
          <a:xfrm>
            <a:off x="524435" y="-139935"/>
            <a:ext cx="10515600" cy="1325563"/>
          </a:xfrm>
        </p:spPr>
        <p:txBody>
          <a:bodyPr/>
          <a:lstStyle/>
          <a:p>
            <a:r>
              <a:rPr lang="en-US" b="1" u="sng" dirty="0">
                <a:solidFill>
                  <a:srgbClr val="00B050"/>
                </a:solidFill>
                <a:effectLst>
                  <a:outerShdw blurRad="38100" dist="38100" dir="2700000" algn="tl">
                    <a:srgbClr val="000000">
                      <a:alpha val="43137"/>
                    </a:srgbClr>
                  </a:outerShdw>
                </a:effectLst>
              </a:rPr>
              <a:t>B.G. Wilkinson Trinity is Apostolic Christianity?</a:t>
            </a:r>
          </a:p>
        </p:txBody>
      </p:sp>
      <p:pic>
        <p:nvPicPr>
          <p:cNvPr id="5" name="Picture 4">
            <a:extLst>
              <a:ext uri="{FF2B5EF4-FFF2-40B4-BE49-F238E27FC236}">
                <a16:creationId xmlns:a16="http://schemas.microsoft.com/office/drawing/2014/main" id="{2DAC7B4E-1E41-82AC-1BAD-76D8A44CD664}"/>
              </a:ext>
            </a:extLst>
          </p:cNvPr>
          <p:cNvPicPr>
            <a:picLocks noChangeAspect="1"/>
          </p:cNvPicPr>
          <p:nvPr/>
        </p:nvPicPr>
        <p:blipFill>
          <a:blip r:embed="rId2"/>
          <a:stretch>
            <a:fillRect/>
          </a:stretch>
        </p:blipFill>
        <p:spPr>
          <a:xfrm>
            <a:off x="132861" y="988405"/>
            <a:ext cx="8216183" cy="5528936"/>
          </a:xfrm>
          <a:prstGeom prst="rect">
            <a:avLst/>
          </a:prstGeom>
        </p:spPr>
      </p:pic>
      <p:sp>
        <p:nvSpPr>
          <p:cNvPr id="6" name="TextBox 5">
            <a:extLst>
              <a:ext uri="{FF2B5EF4-FFF2-40B4-BE49-F238E27FC236}">
                <a16:creationId xmlns:a16="http://schemas.microsoft.com/office/drawing/2014/main" id="{9627502F-68C5-64DA-69DC-9B5FFC1CAE5C}"/>
              </a:ext>
            </a:extLst>
          </p:cNvPr>
          <p:cNvSpPr txBox="1"/>
          <p:nvPr/>
        </p:nvSpPr>
        <p:spPr>
          <a:xfrm>
            <a:off x="2097741" y="6000109"/>
            <a:ext cx="5997388" cy="830997"/>
          </a:xfrm>
          <a:prstGeom prst="rect">
            <a:avLst/>
          </a:prstGeom>
          <a:noFill/>
        </p:spPr>
        <p:txBody>
          <a:bodyPr wrap="square" rtlCol="0">
            <a:spAutoFit/>
          </a:bodyPr>
          <a:lstStyle/>
          <a:p>
            <a:r>
              <a:rPr lang="en-US" sz="2400" b="1" dirty="0"/>
              <a:t>B.G. Wilkinson, Truth Triumphant, Ch. 4: Silent Cities in Syria, p. 35</a:t>
            </a:r>
          </a:p>
        </p:txBody>
      </p:sp>
      <p:pic>
        <p:nvPicPr>
          <p:cNvPr id="7" name="Picture 6">
            <a:extLst>
              <a:ext uri="{FF2B5EF4-FFF2-40B4-BE49-F238E27FC236}">
                <a16:creationId xmlns:a16="http://schemas.microsoft.com/office/drawing/2014/main" id="{DB59DDE5-A719-4E72-A091-B6641D6F5077}"/>
              </a:ext>
            </a:extLst>
          </p:cNvPr>
          <p:cNvPicPr>
            <a:picLocks noChangeAspect="1"/>
          </p:cNvPicPr>
          <p:nvPr/>
        </p:nvPicPr>
        <p:blipFill>
          <a:blip r:embed="rId3"/>
          <a:stretch>
            <a:fillRect/>
          </a:stretch>
        </p:blipFill>
        <p:spPr>
          <a:xfrm>
            <a:off x="8349044" y="1266265"/>
            <a:ext cx="3274359" cy="4815234"/>
          </a:xfrm>
          <a:prstGeom prst="rect">
            <a:avLst/>
          </a:prstGeom>
        </p:spPr>
      </p:pic>
    </p:spTree>
    <p:extLst>
      <p:ext uri="{BB962C8B-B14F-4D97-AF65-F5344CB8AC3E}">
        <p14:creationId xmlns:p14="http://schemas.microsoft.com/office/powerpoint/2010/main" val="379635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9A46-2B55-BE6E-131A-E93D9FCF144A}"/>
              </a:ext>
            </a:extLst>
          </p:cNvPr>
          <p:cNvSpPr>
            <a:spLocks noGrp="1"/>
          </p:cNvSpPr>
          <p:nvPr>
            <p:ph type="title"/>
          </p:nvPr>
        </p:nvSpPr>
        <p:spPr>
          <a:xfrm>
            <a:off x="838200" y="-271369"/>
            <a:ext cx="10515600" cy="1325563"/>
          </a:xfrm>
        </p:spPr>
        <p:txBody>
          <a:bodyPr/>
          <a:lstStyle/>
          <a:p>
            <a:pPr algn="ctr"/>
            <a:r>
              <a:rPr lang="en-US" b="1" u="sng" dirty="0">
                <a:solidFill>
                  <a:srgbClr val="FFC000"/>
                </a:solidFill>
              </a:rPr>
              <a:t>The OT Taught the Trinity?</a:t>
            </a:r>
          </a:p>
        </p:txBody>
      </p:sp>
      <p:sp>
        <p:nvSpPr>
          <p:cNvPr id="3" name="Content Placeholder 2">
            <a:extLst>
              <a:ext uri="{FF2B5EF4-FFF2-40B4-BE49-F238E27FC236}">
                <a16:creationId xmlns:a16="http://schemas.microsoft.com/office/drawing/2014/main" id="{16B175E7-9937-85F9-4456-014801E011E1}"/>
              </a:ext>
            </a:extLst>
          </p:cNvPr>
          <p:cNvSpPr>
            <a:spLocks noGrp="1"/>
          </p:cNvSpPr>
          <p:nvPr>
            <p:ph idx="1"/>
          </p:nvPr>
        </p:nvSpPr>
        <p:spPr>
          <a:xfrm>
            <a:off x="183777" y="875366"/>
            <a:ext cx="6952130" cy="4351338"/>
          </a:xfrm>
        </p:spPr>
        <p:txBody>
          <a:bodyPr>
            <a:noAutofit/>
          </a:bodyPr>
          <a:lstStyle/>
          <a:p>
            <a:pPr marL="0" indent="0">
              <a:buNone/>
            </a:pPr>
            <a:r>
              <a:rPr lang="en-US" sz="2400" dirty="0"/>
              <a:t>“On these occasions libations were poured on the ground, sacred hymns were sung, and portions of the sacred writings of Zoroaster were read. For financial support they received offerings, and also possessed considerable endowments.³³ </a:t>
            </a:r>
            <a:r>
              <a:rPr lang="en-US" sz="2400" b="1" u="sng" dirty="0"/>
              <a:t>The revelations of the Old Testament had disclosed the Trinity. “In a disfigured and uncouth semblance” Zoroaster proclaimed his species of a trinity</a:t>
            </a:r>
            <a:r>
              <a:rPr lang="en-US" sz="2400" dirty="0"/>
              <a:t>.³⁴ He placed at the head of his celestial hierarchy Ormazd (or Ahura-Mazda), the great wise spirit, and Ahriman, the supreme evil spirit, who was the coeval and rival god of darkness dwelling in the bottomless pit of night. With them he associated in a marked way, Mithra, the god of light, who was the sun and an embodiment of sun worship” B.G. Wilkinson, Truth Triumphant, Ch. 9: Papas, p. 121</a:t>
            </a:r>
          </a:p>
        </p:txBody>
      </p:sp>
      <p:pic>
        <p:nvPicPr>
          <p:cNvPr id="4" name="Picture 3">
            <a:extLst>
              <a:ext uri="{FF2B5EF4-FFF2-40B4-BE49-F238E27FC236}">
                <a16:creationId xmlns:a16="http://schemas.microsoft.com/office/drawing/2014/main" id="{74F6253E-4CA8-32A6-F1B3-0C692A5FD7DD}"/>
              </a:ext>
            </a:extLst>
          </p:cNvPr>
          <p:cNvPicPr>
            <a:picLocks noChangeAspect="1"/>
          </p:cNvPicPr>
          <p:nvPr/>
        </p:nvPicPr>
        <p:blipFill>
          <a:blip r:embed="rId2"/>
          <a:stretch>
            <a:fillRect/>
          </a:stretch>
        </p:blipFill>
        <p:spPr>
          <a:xfrm>
            <a:off x="7359743" y="1123950"/>
            <a:ext cx="4384022" cy="5076236"/>
          </a:xfrm>
          <a:prstGeom prst="rect">
            <a:avLst/>
          </a:prstGeom>
        </p:spPr>
      </p:pic>
    </p:spTree>
    <p:extLst>
      <p:ext uri="{BB962C8B-B14F-4D97-AF65-F5344CB8AC3E}">
        <p14:creationId xmlns:p14="http://schemas.microsoft.com/office/powerpoint/2010/main" val="93698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150B-6B3F-4ACD-9FF8-1E3DBE7DF9A6}"/>
              </a:ext>
            </a:extLst>
          </p:cNvPr>
          <p:cNvSpPr>
            <a:spLocks noGrp="1"/>
          </p:cNvSpPr>
          <p:nvPr>
            <p:ph type="title"/>
          </p:nvPr>
        </p:nvSpPr>
        <p:spPr>
          <a:xfrm>
            <a:off x="1981200" y="-296862"/>
            <a:ext cx="8229600" cy="1143000"/>
          </a:xfrm>
        </p:spPr>
        <p:txBody>
          <a:bodyPr/>
          <a:lstStyle/>
          <a:p>
            <a:r>
              <a:rPr lang="en-US" b="1" i="1" dirty="0">
                <a:solidFill>
                  <a:schemeClr val="tx2">
                    <a:lumMod val="75000"/>
                  </a:schemeClr>
                </a:solidFill>
              </a:rPr>
              <a:t>A Co-Intercessor</a:t>
            </a:r>
          </a:p>
        </p:txBody>
      </p:sp>
      <p:sp>
        <p:nvSpPr>
          <p:cNvPr id="3" name="Content Placeholder 2">
            <a:extLst>
              <a:ext uri="{FF2B5EF4-FFF2-40B4-BE49-F238E27FC236}">
                <a16:creationId xmlns:a16="http://schemas.microsoft.com/office/drawing/2014/main" id="{8D8C68C1-F2D8-4975-AB4B-FE28EA9C0E7F}"/>
              </a:ext>
            </a:extLst>
          </p:cNvPr>
          <p:cNvSpPr>
            <a:spLocks noGrp="1"/>
          </p:cNvSpPr>
          <p:nvPr>
            <p:ph idx="1"/>
          </p:nvPr>
        </p:nvSpPr>
        <p:spPr>
          <a:xfrm>
            <a:off x="654424" y="1044389"/>
            <a:ext cx="5549154" cy="6261847"/>
          </a:xfrm>
        </p:spPr>
        <p:txBody>
          <a:bodyPr>
            <a:normAutofit/>
          </a:bodyPr>
          <a:lstStyle/>
          <a:p>
            <a:pPr marL="0" indent="0">
              <a:buNone/>
            </a:pPr>
            <a:r>
              <a:rPr lang="en-US" dirty="0"/>
              <a:t>Romans 8:16, 26-27 “</a:t>
            </a:r>
            <a:r>
              <a:rPr lang="en-US" baseline="30000" dirty="0"/>
              <a:t> </a:t>
            </a:r>
            <a:r>
              <a:rPr lang="en-US" b="1" dirty="0"/>
              <a:t>The Spirit </a:t>
            </a:r>
            <a:r>
              <a:rPr lang="en-US" b="1" u="sng" dirty="0"/>
              <a:t>itself</a:t>
            </a:r>
            <a:r>
              <a:rPr lang="en-US" b="1" dirty="0"/>
              <a:t> </a:t>
            </a:r>
            <a:r>
              <a:rPr lang="en-US" b="1" dirty="0" err="1"/>
              <a:t>beareth</a:t>
            </a:r>
            <a:r>
              <a:rPr lang="en-US" b="1" dirty="0"/>
              <a:t> witness</a:t>
            </a:r>
            <a:r>
              <a:rPr lang="en-US" dirty="0"/>
              <a:t> with our spirit, that we are the children of God . . . </a:t>
            </a:r>
            <a:r>
              <a:rPr lang="en-US" b="1" dirty="0"/>
              <a:t>Likewise the Spirit also </a:t>
            </a:r>
            <a:r>
              <a:rPr lang="en-US" b="1" dirty="0" err="1"/>
              <a:t>helpeth</a:t>
            </a:r>
            <a:r>
              <a:rPr lang="en-US" b="1" dirty="0"/>
              <a:t> our infirmities</a:t>
            </a:r>
            <a:r>
              <a:rPr lang="en-US" dirty="0"/>
              <a:t>: for we know not what we should pray for as we ought: </a:t>
            </a:r>
            <a:r>
              <a:rPr lang="en-US" b="1" dirty="0"/>
              <a:t>but the Spirit </a:t>
            </a:r>
            <a:r>
              <a:rPr lang="en-US" b="1" u="sng" dirty="0"/>
              <a:t>itself</a:t>
            </a:r>
            <a:r>
              <a:rPr lang="en-US" b="1" dirty="0"/>
              <a:t> </a:t>
            </a:r>
            <a:r>
              <a:rPr lang="en-US" b="1" dirty="0" err="1"/>
              <a:t>maketh</a:t>
            </a:r>
            <a:r>
              <a:rPr lang="en-US" b="1" dirty="0"/>
              <a:t> intercession</a:t>
            </a:r>
            <a:r>
              <a:rPr lang="en-US" dirty="0"/>
              <a:t> for us </a:t>
            </a:r>
            <a:r>
              <a:rPr lang="en-US" b="1" dirty="0"/>
              <a:t>with groanings which cannot be uttered</a:t>
            </a:r>
            <a:r>
              <a:rPr lang="en-US" dirty="0"/>
              <a:t>. And he that </a:t>
            </a:r>
            <a:r>
              <a:rPr lang="en-US" dirty="0" err="1"/>
              <a:t>searcheth</a:t>
            </a:r>
            <a:r>
              <a:rPr lang="en-US" dirty="0"/>
              <a:t> the hearts </a:t>
            </a:r>
            <a:r>
              <a:rPr lang="en-US" dirty="0" err="1"/>
              <a:t>knoweth</a:t>
            </a:r>
            <a:r>
              <a:rPr lang="en-US" dirty="0"/>
              <a:t> what is the mind of the Spirit, </a:t>
            </a:r>
            <a:r>
              <a:rPr lang="en-US" b="1" dirty="0"/>
              <a:t>because he </a:t>
            </a:r>
            <a:r>
              <a:rPr lang="en-US" b="1" dirty="0" err="1"/>
              <a:t>maketh</a:t>
            </a:r>
            <a:r>
              <a:rPr lang="en-US" b="1" dirty="0"/>
              <a:t> intercession for the saints </a:t>
            </a:r>
            <a:r>
              <a:rPr lang="en-US" dirty="0"/>
              <a:t>according to the will of God.</a:t>
            </a:r>
          </a:p>
          <a:p>
            <a:pPr marL="0" indent="0">
              <a:buNone/>
            </a:pPr>
            <a:endParaRPr lang="en-US" dirty="0"/>
          </a:p>
        </p:txBody>
      </p:sp>
      <p:pic>
        <p:nvPicPr>
          <p:cNvPr id="4" name="Picture 3">
            <a:extLst>
              <a:ext uri="{FF2B5EF4-FFF2-40B4-BE49-F238E27FC236}">
                <a16:creationId xmlns:a16="http://schemas.microsoft.com/office/drawing/2014/main" id="{8D7A8B0C-E1C4-47A6-B730-7F5E917DFD43}"/>
              </a:ext>
            </a:extLst>
          </p:cNvPr>
          <p:cNvPicPr>
            <a:picLocks noChangeAspect="1"/>
          </p:cNvPicPr>
          <p:nvPr/>
        </p:nvPicPr>
        <p:blipFill rotWithShape="1">
          <a:blip r:embed="rId2"/>
          <a:srcRect l="4753" r="6824"/>
          <a:stretch/>
        </p:blipFill>
        <p:spPr>
          <a:xfrm>
            <a:off x="6469157" y="31445"/>
            <a:ext cx="3992655" cy="3612302"/>
          </a:xfrm>
          <a:prstGeom prst="rect">
            <a:avLst/>
          </a:prstGeom>
        </p:spPr>
      </p:pic>
      <p:pic>
        <p:nvPicPr>
          <p:cNvPr id="5" name="Picture 4">
            <a:extLst>
              <a:ext uri="{FF2B5EF4-FFF2-40B4-BE49-F238E27FC236}">
                <a16:creationId xmlns:a16="http://schemas.microsoft.com/office/drawing/2014/main" id="{26068ED8-3A14-46A2-A940-8E3F806869E6}"/>
              </a:ext>
            </a:extLst>
          </p:cNvPr>
          <p:cNvPicPr>
            <a:picLocks noChangeAspect="1"/>
          </p:cNvPicPr>
          <p:nvPr/>
        </p:nvPicPr>
        <p:blipFill>
          <a:blip r:embed="rId3"/>
          <a:stretch>
            <a:fillRect/>
          </a:stretch>
        </p:blipFill>
        <p:spPr>
          <a:xfrm>
            <a:off x="6690470" y="2146434"/>
            <a:ext cx="3771341" cy="4551943"/>
          </a:xfrm>
          <a:prstGeom prst="rect">
            <a:avLst/>
          </a:prstGeom>
        </p:spPr>
      </p:pic>
    </p:spTree>
    <p:extLst>
      <p:ext uri="{BB962C8B-B14F-4D97-AF65-F5344CB8AC3E}">
        <p14:creationId xmlns:p14="http://schemas.microsoft.com/office/powerpoint/2010/main" val="7831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D160-8465-E2B2-BDDD-6A33125FFCD2}"/>
              </a:ext>
            </a:extLst>
          </p:cNvPr>
          <p:cNvSpPr>
            <a:spLocks noGrp="1"/>
          </p:cNvSpPr>
          <p:nvPr>
            <p:ph type="title"/>
          </p:nvPr>
        </p:nvSpPr>
        <p:spPr>
          <a:xfrm>
            <a:off x="838200" y="-289298"/>
            <a:ext cx="10515600" cy="1325563"/>
          </a:xfrm>
        </p:spPr>
        <p:txBody>
          <a:bodyPr/>
          <a:lstStyle/>
          <a:p>
            <a:r>
              <a:rPr lang="en-US" b="1" u="sng" dirty="0">
                <a:solidFill>
                  <a:srgbClr val="7030A0"/>
                </a:solidFill>
                <a:effectLst>
                  <a:outerShdw blurRad="38100" dist="38100" dir="2700000" algn="tl">
                    <a:srgbClr val="000000">
                      <a:alpha val="43137"/>
                    </a:srgbClr>
                  </a:outerShdw>
                </a:effectLst>
              </a:rPr>
              <a:t>How is the Holy Spirit a Mediator???</a:t>
            </a:r>
          </a:p>
        </p:txBody>
      </p:sp>
      <p:sp>
        <p:nvSpPr>
          <p:cNvPr id="3" name="Content Placeholder 2">
            <a:extLst>
              <a:ext uri="{FF2B5EF4-FFF2-40B4-BE49-F238E27FC236}">
                <a16:creationId xmlns:a16="http://schemas.microsoft.com/office/drawing/2014/main" id="{8B1D689E-7DAA-1FC7-9627-FCFE749D9547}"/>
              </a:ext>
            </a:extLst>
          </p:cNvPr>
          <p:cNvSpPr>
            <a:spLocks noGrp="1"/>
          </p:cNvSpPr>
          <p:nvPr>
            <p:ph idx="1"/>
          </p:nvPr>
        </p:nvSpPr>
        <p:spPr>
          <a:xfrm>
            <a:off x="1" y="731931"/>
            <a:ext cx="8767482" cy="4351338"/>
          </a:xfrm>
        </p:spPr>
        <p:txBody>
          <a:bodyPr>
            <a:noAutofit/>
          </a:bodyPr>
          <a:lstStyle/>
          <a:p>
            <a:pPr marL="0" indent="0">
              <a:buNone/>
            </a:pPr>
            <a:r>
              <a:rPr lang="en-US" sz="2400" dirty="0"/>
              <a:t>2 Tim. 2:5-6 “</a:t>
            </a:r>
            <a:r>
              <a:rPr lang="en-US" sz="2400" b="1" u="sng" dirty="0"/>
              <a:t>For there is one God, and one mediator between God and men, the man Christ Jesus</a:t>
            </a:r>
            <a:r>
              <a:rPr lang="en-US" sz="2400" dirty="0"/>
              <a:t>; who gave himself a ransom for all, to be testified in due time.”</a:t>
            </a:r>
          </a:p>
          <a:p>
            <a:pPr marL="0" indent="0">
              <a:buNone/>
            </a:pPr>
            <a:endParaRPr lang="en-US" sz="300" dirty="0"/>
          </a:p>
          <a:p>
            <a:pPr marL="0" indent="0">
              <a:buNone/>
            </a:pPr>
            <a:r>
              <a:rPr lang="en-US" sz="2400" dirty="0"/>
              <a:t>John 14:8-9 “Philip saith unto him, Lord, show us the Father, and it </a:t>
            </a:r>
            <a:r>
              <a:rPr lang="en-US" sz="2400" dirty="0" err="1"/>
              <a:t>sufficeth</a:t>
            </a:r>
            <a:r>
              <a:rPr lang="en-US" sz="2400" dirty="0"/>
              <a:t> us. Jesus saith unto him, </a:t>
            </a:r>
            <a:r>
              <a:rPr lang="en-US" sz="2400" b="1" u="sng" dirty="0"/>
              <a:t>Have I been so long time with you, and yet hast thou not known me, Philip?</a:t>
            </a:r>
            <a:r>
              <a:rPr lang="en-US" sz="2400" dirty="0"/>
              <a:t> he that hath seen me hath seen the Father; and how sayest thou then, Show us the Father?”</a:t>
            </a:r>
          </a:p>
          <a:p>
            <a:pPr marL="0" indent="0">
              <a:buNone/>
            </a:pPr>
            <a:endParaRPr lang="en-US" sz="300" dirty="0"/>
          </a:p>
          <a:p>
            <a:pPr marL="0" indent="0">
              <a:buNone/>
            </a:pPr>
            <a:r>
              <a:rPr lang="en-US" sz="2400" dirty="0"/>
              <a:t>John 10:29-30 “My Father, which gave them me, is greater than all; and no man is able to pluck them out of my Father's hand. </a:t>
            </a:r>
            <a:r>
              <a:rPr lang="en-US" sz="2400" b="1" u="sng" dirty="0"/>
              <a:t>I and my Father are one.”</a:t>
            </a:r>
          </a:p>
          <a:p>
            <a:pPr marL="0" indent="0">
              <a:buNone/>
            </a:pPr>
            <a:endParaRPr lang="en-US" sz="300" b="1" u="sng" dirty="0"/>
          </a:p>
          <a:p>
            <a:pPr marL="0" indent="0">
              <a:buNone/>
            </a:pPr>
            <a:r>
              <a:rPr lang="en-US" sz="2400" b="1" u="sng" dirty="0"/>
              <a:t>Is Jesus the Father???</a:t>
            </a:r>
          </a:p>
          <a:p>
            <a:pPr marL="0" indent="0">
              <a:buNone/>
            </a:pPr>
            <a:r>
              <a:rPr lang="en-US" sz="2400" dirty="0"/>
              <a:t>Is. 9:6 “For unto us a child is born, unto us a son is given: and the government shall be upon his shoulder: and </a:t>
            </a:r>
            <a:r>
              <a:rPr lang="en-US" sz="2400" b="1" u="sng" dirty="0"/>
              <a:t>his name shall be called Wonderful, Counsellor, The mighty God, The everlasting Father</a:t>
            </a:r>
            <a:r>
              <a:rPr lang="en-US" sz="2400" dirty="0"/>
              <a:t>, The Prince of Peace.”</a:t>
            </a:r>
          </a:p>
        </p:txBody>
      </p:sp>
      <p:pic>
        <p:nvPicPr>
          <p:cNvPr id="4" name="Picture 3">
            <a:extLst>
              <a:ext uri="{FF2B5EF4-FFF2-40B4-BE49-F238E27FC236}">
                <a16:creationId xmlns:a16="http://schemas.microsoft.com/office/drawing/2014/main" id="{083B8D8E-16BF-E140-0C85-3F4A49F32C98}"/>
              </a:ext>
            </a:extLst>
          </p:cNvPr>
          <p:cNvPicPr>
            <a:picLocks noChangeAspect="1"/>
          </p:cNvPicPr>
          <p:nvPr/>
        </p:nvPicPr>
        <p:blipFill rotWithShape="1">
          <a:blip r:embed="rId2"/>
          <a:srcRect l="17179" t="1092" r="19789" b="7143"/>
          <a:stretch/>
        </p:blipFill>
        <p:spPr>
          <a:xfrm>
            <a:off x="8889906" y="1443317"/>
            <a:ext cx="3173422" cy="3316941"/>
          </a:xfrm>
          <a:prstGeom prst="rect">
            <a:avLst/>
          </a:prstGeom>
        </p:spPr>
      </p:pic>
    </p:spTree>
    <p:extLst>
      <p:ext uri="{BB962C8B-B14F-4D97-AF65-F5344CB8AC3E}">
        <p14:creationId xmlns:p14="http://schemas.microsoft.com/office/powerpoint/2010/main" val="358999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216B-87E9-3CB0-2805-FDF0FD23AC3E}"/>
              </a:ext>
            </a:extLst>
          </p:cNvPr>
          <p:cNvSpPr>
            <a:spLocks noGrp="1"/>
          </p:cNvSpPr>
          <p:nvPr>
            <p:ph type="title"/>
          </p:nvPr>
        </p:nvSpPr>
        <p:spPr>
          <a:xfrm>
            <a:off x="909917" y="-289299"/>
            <a:ext cx="10515600" cy="1325563"/>
          </a:xfrm>
        </p:spPr>
        <p:txBody>
          <a:bodyPr/>
          <a:lstStyle/>
          <a:p>
            <a:r>
              <a:rPr lang="en-US" dirty="0">
                <a:solidFill>
                  <a:srgbClr val="00B0F0"/>
                </a:solidFill>
              </a:rPr>
              <a:t>The Holy Spirit is Our Advocate?</a:t>
            </a:r>
          </a:p>
        </p:txBody>
      </p:sp>
      <p:sp>
        <p:nvSpPr>
          <p:cNvPr id="5" name="TextBox 4">
            <a:extLst>
              <a:ext uri="{FF2B5EF4-FFF2-40B4-BE49-F238E27FC236}">
                <a16:creationId xmlns:a16="http://schemas.microsoft.com/office/drawing/2014/main" id="{6A5D5EA9-763F-43E7-8CCA-C2E602B65CFE}"/>
              </a:ext>
            </a:extLst>
          </p:cNvPr>
          <p:cNvSpPr txBox="1"/>
          <p:nvPr/>
        </p:nvSpPr>
        <p:spPr>
          <a:xfrm>
            <a:off x="233082" y="753557"/>
            <a:ext cx="7001436" cy="6001643"/>
          </a:xfrm>
          <a:prstGeom prst="rect">
            <a:avLst/>
          </a:prstGeom>
          <a:noFill/>
        </p:spPr>
        <p:txBody>
          <a:bodyPr wrap="square">
            <a:spAutoFit/>
          </a:bodyPr>
          <a:lstStyle/>
          <a:p>
            <a:r>
              <a:rPr lang="en-US" sz="2400" dirty="0"/>
              <a:t>“</a:t>
            </a:r>
            <a:r>
              <a:rPr lang="en-US" sz="2400" b="1" u="sng" dirty="0"/>
              <a:t>The Spirit is freely given us of God if we will appreciate and accept it. And what is it? The representative of Jesus Christ</a:t>
            </a:r>
            <a:r>
              <a:rPr lang="en-US" sz="2400" dirty="0"/>
              <a:t>. It is to be our constant helper. It is through the Spirit that Christ fulfills the promise, “I will never leave thee nor forsake thee.” “Verily, verily, I say unto you, He that believeth on me hath everlasting life”. (The bell is sounding for morning worship, I must stop here) (1888 Materials, pp. 1538, 1539, Letter to S. N. Haskell, May 30, 1896).</a:t>
            </a:r>
          </a:p>
          <a:p>
            <a:endParaRPr lang="en-US" sz="2400" dirty="0"/>
          </a:p>
          <a:p>
            <a:r>
              <a:rPr lang="en-US" sz="2400" dirty="0"/>
              <a:t>“And Jesus said He would give us the Comforter. What is the Comforter? </a:t>
            </a:r>
            <a:r>
              <a:rPr lang="en-US" sz="2400" b="1" u="sng" dirty="0"/>
              <a:t>It is the Holy Spirit of God. What is the Holy Spirit? It is the representative of Jesus Christ, it is our Advocate that stands by our side and places our petitions before the Father all fragrant with His merits</a:t>
            </a:r>
            <a:r>
              <a:rPr lang="en-US" sz="2400" dirty="0"/>
              <a:t>” (Reflecting Christ, p. 285).</a:t>
            </a:r>
          </a:p>
        </p:txBody>
      </p:sp>
      <p:pic>
        <p:nvPicPr>
          <p:cNvPr id="6" name="Picture 5">
            <a:extLst>
              <a:ext uri="{FF2B5EF4-FFF2-40B4-BE49-F238E27FC236}">
                <a16:creationId xmlns:a16="http://schemas.microsoft.com/office/drawing/2014/main" id="{2E7AE7CC-18C4-1865-6C3C-4B428E438605}"/>
              </a:ext>
            </a:extLst>
          </p:cNvPr>
          <p:cNvPicPr>
            <a:picLocks noChangeAspect="1"/>
          </p:cNvPicPr>
          <p:nvPr/>
        </p:nvPicPr>
        <p:blipFill>
          <a:blip r:embed="rId2"/>
          <a:stretch>
            <a:fillRect/>
          </a:stretch>
        </p:blipFill>
        <p:spPr>
          <a:xfrm>
            <a:off x="7560608" y="1786497"/>
            <a:ext cx="4309251" cy="2857221"/>
          </a:xfrm>
          <a:prstGeom prst="rect">
            <a:avLst/>
          </a:prstGeom>
        </p:spPr>
      </p:pic>
    </p:spTree>
    <p:extLst>
      <p:ext uri="{BB962C8B-B14F-4D97-AF65-F5344CB8AC3E}">
        <p14:creationId xmlns:p14="http://schemas.microsoft.com/office/powerpoint/2010/main" val="96706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9EE9-844B-4725-B7E3-9718A655D66D}"/>
              </a:ext>
            </a:extLst>
          </p:cNvPr>
          <p:cNvSpPr>
            <a:spLocks noGrp="1"/>
          </p:cNvSpPr>
          <p:nvPr>
            <p:ph type="title"/>
          </p:nvPr>
        </p:nvSpPr>
        <p:spPr>
          <a:xfrm>
            <a:off x="1981200" y="-296862"/>
            <a:ext cx="8229600" cy="1143000"/>
          </a:xfrm>
        </p:spPr>
        <p:txBody>
          <a:bodyPr/>
          <a:lstStyle/>
          <a:p>
            <a:r>
              <a:rPr lang="en-US" b="1" i="1" dirty="0">
                <a:latin typeface="AngsanaUPC" panose="02020603050405020304" pitchFamily="18" charset="-34"/>
                <a:cs typeface="AngsanaUPC" panose="02020603050405020304" pitchFamily="18" charset="-34"/>
              </a:rPr>
              <a:t>The Spirit Sent Christ!</a:t>
            </a:r>
          </a:p>
        </p:txBody>
      </p:sp>
      <p:sp>
        <p:nvSpPr>
          <p:cNvPr id="3" name="Content Placeholder 2">
            <a:extLst>
              <a:ext uri="{FF2B5EF4-FFF2-40B4-BE49-F238E27FC236}">
                <a16:creationId xmlns:a16="http://schemas.microsoft.com/office/drawing/2014/main" id="{C5BD784E-078F-443F-92A8-5536BEFAD8DB}"/>
              </a:ext>
            </a:extLst>
          </p:cNvPr>
          <p:cNvSpPr>
            <a:spLocks noGrp="1"/>
          </p:cNvSpPr>
          <p:nvPr>
            <p:ph idx="1"/>
          </p:nvPr>
        </p:nvSpPr>
        <p:spPr>
          <a:xfrm>
            <a:off x="2331664" y="846139"/>
            <a:ext cx="7879137" cy="5280025"/>
          </a:xfrm>
        </p:spPr>
        <p:txBody>
          <a:bodyPr/>
          <a:lstStyle/>
          <a:p>
            <a:pPr marL="0" indent="0">
              <a:buNone/>
            </a:pPr>
            <a:r>
              <a:rPr lang="en-US" dirty="0"/>
              <a:t>Isaiah 48:16 “Come ye near unto me, hear ye this; I have not spoken in secret from the beginning; from the time that it was, there am I: and now the </a:t>
            </a:r>
            <a:r>
              <a:rPr lang="en-US" b="1" u="sng" dirty="0"/>
              <a:t>Lord GOD</a:t>
            </a:r>
            <a:r>
              <a:rPr lang="en-US" dirty="0"/>
              <a:t>, </a:t>
            </a:r>
            <a:r>
              <a:rPr lang="en-US" i="1" dirty="0"/>
              <a:t>and</a:t>
            </a:r>
            <a:r>
              <a:rPr lang="en-US" dirty="0"/>
              <a:t> his </a:t>
            </a:r>
            <a:r>
              <a:rPr lang="en-US" b="1" u="sng" dirty="0"/>
              <a:t>Spirit</a:t>
            </a:r>
            <a:r>
              <a:rPr lang="en-US" dirty="0"/>
              <a:t>, hath sent </a:t>
            </a:r>
            <a:r>
              <a:rPr lang="en-US" b="1" u="sng" dirty="0"/>
              <a:t>me</a:t>
            </a:r>
            <a:r>
              <a:rPr lang="en-US" dirty="0"/>
              <a:t>.</a:t>
            </a:r>
          </a:p>
        </p:txBody>
      </p:sp>
      <p:pic>
        <p:nvPicPr>
          <p:cNvPr id="4" name="Picture 3">
            <a:extLst>
              <a:ext uri="{FF2B5EF4-FFF2-40B4-BE49-F238E27FC236}">
                <a16:creationId xmlns:a16="http://schemas.microsoft.com/office/drawing/2014/main" id="{5F4EC9D3-AA72-469B-AAAD-0A7B0E98F3FF}"/>
              </a:ext>
            </a:extLst>
          </p:cNvPr>
          <p:cNvPicPr>
            <a:picLocks noChangeAspect="1"/>
          </p:cNvPicPr>
          <p:nvPr/>
        </p:nvPicPr>
        <p:blipFill rotWithShape="1">
          <a:blip r:embed="rId2"/>
          <a:srcRect b="30501"/>
          <a:stretch/>
        </p:blipFill>
        <p:spPr>
          <a:xfrm>
            <a:off x="1706052" y="3980330"/>
            <a:ext cx="8779896" cy="2289269"/>
          </a:xfrm>
          <a:prstGeom prst="rect">
            <a:avLst/>
          </a:prstGeom>
        </p:spPr>
      </p:pic>
    </p:spTree>
    <p:extLst>
      <p:ext uri="{BB962C8B-B14F-4D97-AF65-F5344CB8AC3E}">
        <p14:creationId xmlns:p14="http://schemas.microsoft.com/office/powerpoint/2010/main" val="405783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6D94-ECED-4EDD-9FD8-926801011025}"/>
              </a:ext>
            </a:extLst>
          </p:cNvPr>
          <p:cNvSpPr>
            <a:spLocks noGrp="1"/>
          </p:cNvSpPr>
          <p:nvPr>
            <p:ph type="title"/>
          </p:nvPr>
        </p:nvSpPr>
        <p:spPr>
          <a:xfrm>
            <a:off x="1981200" y="-296862"/>
            <a:ext cx="8229600" cy="1143000"/>
          </a:xfrm>
        </p:spPr>
        <p:txBody>
          <a:bodyPr/>
          <a:lstStyle/>
          <a:p>
            <a:r>
              <a:rPr lang="en-US" u="sng" dirty="0">
                <a:solidFill>
                  <a:schemeClr val="accent6">
                    <a:lumMod val="75000"/>
                  </a:schemeClr>
                </a:solidFill>
              </a:rPr>
              <a:t>The Holy Spirit Speaks</a:t>
            </a:r>
          </a:p>
        </p:txBody>
      </p:sp>
      <p:sp>
        <p:nvSpPr>
          <p:cNvPr id="3" name="Content Placeholder 2">
            <a:extLst>
              <a:ext uri="{FF2B5EF4-FFF2-40B4-BE49-F238E27FC236}">
                <a16:creationId xmlns:a16="http://schemas.microsoft.com/office/drawing/2014/main" id="{88F83399-521F-4701-A88B-B05C8DE39C45}"/>
              </a:ext>
            </a:extLst>
          </p:cNvPr>
          <p:cNvSpPr>
            <a:spLocks noGrp="1"/>
          </p:cNvSpPr>
          <p:nvPr>
            <p:ph idx="1"/>
          </p:nvPr>
        </p:nvSpPr>
        <p:spPr>
          <a:xfrm>
            <a:off x="4733365" y="904409"/>
            <a:ext cx="5477435" cy="5953591"/>
          </a:xfrm>
        </p:spPr>
        <p:txBody>
          <a:bodyPr>
            <a:normAutofit fontScale="92500" lnSpcReduction="20000"/>
          </a:bodyPr>
          <a:lstStyle/>
          <a:p>
            <a:pPr marL="0" indent="0">
              <a:buNone/>
            </a:pPr>
            <a:r>
              <a:rPr lang="en-US" dirty="0"/>
              <a:t>Acts 8:29 “Then the </a:t>
            </a:r>
            <a:r>
              <a:rPr lang="en-US" b="1" dirty="0"/>
              <a:t>Spirit said unto Philip</a:t>
            </a:r>
            <a:r>
              <a:rPr lang="en-US" dirty="0"/>
              <a:t>, Go near, and join thyself to this chariot.</a:t>
            </a:r>
          </a:p>
          <a:p>
            <a:pPr marL="0" indent="0">
              <a:buNone/>
            </a:pPr>
            <a:endParaRPr lang="en-US" dirty="0"/>
          </a:p>
          <a:p>
            <a:pPr marL="0" indent="0">
              <a:buNone/>
            </a:pPr>
            <a:r>
              <a:rPr lang="en-US" dirty="0"/>
              <a:t>Acts 13:2 “</a:t>
            </a:r>
            <a:r>
              <a:rPr lang="en-US" baseline="30000" dirty="0"/>
              <a:t> </a:t>
            </a:r>
            <a:r>
              <a:rPr lang="en-US" dirty="0"/>
              <a:t>As they ministered to the Lord, and fasted, the </a:t>
            </a:r>
            <a:r>
              <a:rPr lang="en-US" b="1" dirty="0"/>
              <a:t>Holy Ghost said</a:t>
            </a:r>
            <a:r>
              <a:rPr lang="en-US" dirty="0"/>
              <a:t>, Separate me Barnabas and Saul for the work whereunto I have called them.”</a:t>
            </a:r>
          </a:p>
          <a:p>
            <a:pPr marL="0" indent="0">
              <a:buNone/>
            </a:pPr>
            <a:endParaRPr lang="en-US" dirty="0"/>
          </a:p>
          <a:p>
            <a:pPr marL="0" indent="0">
              <a:buNone/>
            </a:pPr>
            <a:r>
              <a:rPr lang="en-US" dirty="0"/>
              <a:t>Acts 11:12 “And the </a:t>
            </a:r>
            <a:r>
              <a:rPr lang="en-US" b="1" dirty="0"/>
              <a:t>Spirit bade me go </a:t>
            </a:r>
            <a:r>
              <a:rPr lang="en-US" dirty="0"/>
              <a:t>with them, nothing doubting.”</a:t>
            </a:r>
          </a:p>
          <a:p>
            <a:pPr marL="0" indent="0">
              <a:buNone/>
            </a:pPr>
            <a:endParaRPr lang="en-US" dirty="0"/>
          </a:p>
          <a:p>
            <a:pPr marL="0" indent="0">
              <a:buNone/>
            </a:pPr>
            <a:r>
              <a:rPr lang="en-US" dirty="0"/>
              <a:t>1 Timothy 4:1 “</a:t>
            </a:r>
            <a:r>
              <a:rPr lang="en-US" b="1" dirty="0"/>
              <a:t>Now the Spirit </a:t>
            </a:r>
            <a:r>
              <a:rPr lang="en-US" b="1" dirty="0" err="1"/>
              <a:t>speaketh</a:t>
            </a:r>
            <a:r>
              <a:rPr lang="en-US" b="1" dirty="0"/>
              <a:t> expressly</a:t>
            </a:r>
            <a:r>
              <a:rPr lang="en-US" dirty="0"/>
              <a:t>, that in the latter times some shall depart from the faith, giving heed to seducing spirits, and doctrines of devils;</a:t>
            </a:r>
          </a:p>
          <a:p>
            <a:pPr marL="0" indent="0">
              <a:buNone/>
            </a:pPr>
            <a:endParaRPr lang="en-US" dirty="0">
              <a:cs typeface="Aldhabi" panose="01000000000000000000" pitchFamily="2" charset="-78"/>
            </a:endParaRPr>
          </a:p>
        </p:txBody>
      </p:sp>
      <p:pic>
        <p:nvPicPr>
          <p:cNvPr id="4" name="Picture 3">
            <a:extLst>
              <a:ext uri="{FF2B5EF4-FFF2-40B4-BE49-F238E27FC236}">
                <a16:creationId xmlns:a16="http://schemas.microsoft.com/office/drawing/2014/main" id="{CB7966F9-40B9-486C-B5AF-9A14ABAB8462}"/>
              </a:ext>
            </a:extLst>
          </p:cNvPr>
          <p:cNvPicPr>
            <a:picLocks noChangeAspect="1"/>
          </p:cNvPicPr>
          <p:nvPr/>
        </p:nvPicPr>
        <p:blipFill>
          <a:blip r:embed="rId2"/>
          <a:stretch>
            <a:fillRect/>
          </a:stretch>
        </p:blipFill>
        <p:spPr>
          <a:xfrm>
            <a:off x="1524000" y="3691905"/>
            <a:ext cx="3057992" cy="3057992"/>
          </a:xfrm>
          <a:prstGeom prst="rect">
            <a:avLst/>
          </a:prstGeom>
        </p:spPr>
      </p:pic>
      <p:pic>
        <p:nvPicPr>
          <p:cNvPr id="5" name="Picture 4">
            <a:extLst>
              <a:ext uri="{FF2B5EF4-FFF2-40B4-BE49-F238E27FC236}">
                <a16:creationId xmlns:a16="http://schemas.microsoft.com/office/drawing/2014/main" id="{A477EBA5-7C31-454A-891E-8E32756D42A5}"/>
              </a:ext>
            </a:extLst>
          </p:cNvPr>
          <p:cNvPicPr>
            <a:picLocks noChangeAspect="1"/>
          </p:cNvPicPr>
          <p:nvPr/>
        </p:nvPicPr>
        <p:blipFill rotWithShape="1">
          <a:blip r:embed="rId3"/>
          <a:srcRect t="32085" r="28973" b="12563"/>
          <a:stretch/>
        </p:blipFill>
        <p:spPr>
          <a:xfrm>
            <a:off x="1599686" y="904409"/>
            <a:ext cx="3057992" cy="2281859"/>
          </a:xfrm>
          <a:prstGeom prst="rect">
            <a:avLst/>
          </a:prstGeom>
        </p:spPr>
      </p:pic>
    </p:spTree>
    <p:extLst>
      <p:ext uri="{BB962C8B-B14F-4D97-AF65-F5344CB8AC3E}">
        <p14:creationId xmlns:p14="http://schemas.microsoft.com/office/powerpoint/2010/main" val="126542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8808F-D40E-20D2-4B39-C55193F663A1}"/>
              </a:ext>
            </a:extLst>
          </p:cNvPr>
          <p:cNvPicPr>
            <a:picLocks noChangeAspect="1"/>
          </p:cNvPicPr>
          <p:nvPr/>
        </p:nvPicPr>
        <p:blipFill>
          <a:blip r:embed="rId2"/>
          <a:stretch>
            <a:fillRect/>
          </a:stretch>
        </p:blipFill>
        <p:spPr>
          <a:xfrm>
            <a:off x="1331168" y="0"/>
            <a:ext cx="9529664" cy="7147248"/>
          </a:xfrm>
          <a:prstGeom prst="rect">
            <a:avLst/>
          </a:prstGeom>
        </p:spPr>
      </p:pic>
    </p:spTree>
    <p:extLst>
      <p:ext uri="{BB962C8B-B14F-4D97-AF65-F5344CB8AC3E}">
        <p14:creationId xmlns:p14="http://schemas.microsoft.com/office/powerpoint/2010/main" val="221737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B5F3-4CDE-1B45-B605-4AF212A0B9AD}"/>
              </a:ext>
            </a:extLst>
          </p:cNvPr>
          <p:cNvSpPr>
            <a:spLocks noGrp="1"/>
          </p:cNvSpPr>
          <p:nvPr>
            <p:ph type="title"/>
          </p:nvPr>
        </p:nvSpPr>
        <p:spPr>
          <a:xfrm>
            <a:off x="688910" y="-297348"/>
            <a:ext cx="10515600" cy="1325563"/>
          </a:xfrm>
        </p:spPr>
        <p:txBody>
          <a:bodyPr/>
          <a:lstStyle/>
          <a:p>
            <a:r>
              <a:rPr lang="en-US" b="1" u="sng" dirty="0">
                <a:effectLst>
                  <a:outerShdw blurRad="38100" dist="38100" dir="2700000" algn="tl">
                    <a:srgbClr val="000000">
                      <a:alpha val="43137"/>
                    </a:srgbClr>
                  </a:outerShdw>
                </a:effectLst>
              </a:rPr>
              <a:t>The Quote…</a:t>
            </a:r>
          </a:p>
        </p:txBody>
      </p:sp>
      <p:sp>
        <p:nvSpPr>
          <p:cNvPr id="4" name="TextBox 3">
            <a:extLst>
              <a:ext uri="{FF2B5EF4-FFF2-40B4-BE49-F238E27FC236}">
                <a16:creationId xmlns:a16="http://schemas.microsoft.com/office/drawing/2014/main" id="{8BAFD1F2-3833-A6D0-0646-E08480CC9BF2}"/>
              </a:ext>
            </a:extLst>
          </p:cNvPr>
          <p:cNvSpPr txBox="1"/>
          <p:nvPr/>
        </p:nvSpPr>
        <p:spPr>
          <a:xfrm>
            <a:off x="5773317" y="1559752"/>
            <a:ext cx="6097554" cy="3970318"/>
          </a:xfrm>
          <a:prstGeom prst="rect">
            <a:avLst/>
          </a:prstGeom>
          <a:noFill/>
        </p:spPr>
        <p:txBody>
          <a:bodyPr wrap="square">
            <a:spAutoFit/>
          </a:bodyPr>
          <a:lstStyle/>
          <a:p>
            <a:r>
              <a:rPr lang="en-US" sz="2800" dirty="0"/>
              <a:t>“The power of evil had been strengthening for centuries, and the submission of men to this satanic captivity was amazing. </a:t>
            </a:r>
            <a:r>
              <a:rPr lang="en-US" sz="2800" b="1" u="sng" dirty="0"/>
              <a:t>Sin could be resisted and overcome only through the mighty agency of the Third Person of the Godhead</a:t>
            </a:r>
            <a:r>
              <a:rPr lang="en-US" sz="2800" dirty="0"/>
              <a:t>, who would come with no modified energy, but in the fullness of divine power.“ DA, 671</a:t>
            </a:r>
          </a:p>
        </p:txBody>
      </p:sp>
      <p:pic>
        <p:nvPicPr>
          <p:cNvPr id="5" name="Picture 4">
            <a:extLst>
              <a:ext uri="{FF2B5EF4-FFF2-40B4-BE49-F238E27FC236}">
                <a16:creationId xmlns:a16="http://schemas.microsoft.com/office/drawing/2014/main" id="{94B9532B-6985-7422-A45A-1B051E09BDE3}"/>
              </a:ext>
            </a:extLst>
          </p:cNvPr>
          <p:cNvPicPr>
            <a:picLocks noChangeAspect="1"/>
          </p:cNvPicPr>
          <p:nvPr/>
        </p:nvPicPr>
        <p:blipFill>
          <a:blip r:embed="rId2"/>
          <a:stretch>
            <a:fillRect/>
          </a:stretch>
        </p:blipFill>
        <p:spPr>
          <a:xfrm>
            <a:off x="1018222" y="1028215"/>
            <a:ext cx="3487103" cy="5185283"/>
          </a:xfrm>
          <a:prstGeom prst="rect">
            <a:avLst/>
          </a:prstGeom>
        </p:spPr>
      </p:pic>
    </p:spTree>
    <p:extLst>
      <p:ext uri="{BB962C8B-B14F-4D97-AF65-F5344CB8AC3E}">
        <p14:creationId xmlns:p14="http://schemas.microsoft.com/office/powerpoint/2010/main" val="364791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8445-7596-4420-B251-822BF2EAE950}"/>
              </a:ext>
            </a:extLst>
          </p:cNvPr>
          <p:cNvSpPr>
            <a:spLocks noGrp="1"/>
          </p:cNvSpPr>
          <p:nvPr>
            <p:ph type="title"/>
          </p:nvPr>
        </p:nvSpPr>
        <p:spPr>
          <a:xfrm>
            <a:off x="1981200" y="-296862"/>
            <a:ext cx="8229600" cy="1143000"/>
          </a:xfrm>
        </p:spPr>
        <p:txBody>
          <a:bodyPr>
            <a:normAutofit/>
          </a:bodyPr>
          <a:lstStyle/>
          <a:p>
            <a:r>
              <a:rPr lang="en-US" sz="3200" i="1" u="sng" dirty="0">
                <a:solidFill>
                  <a:srgbClr val="002060"/>
                </a:solidFill>
              </a:rPr>
              <a:t>Where then? Does this Doctrine Come From?</a:t>
            </a:r>
          </a:p>
        </p:txBody>
      </p:sp>
      <p:sp>
        <p:nvSpPr>
          <p:cNvPr id="4" name="TextBox 3">
            <a:extLst>
              <a:ext uri="{FF2B5EF4-FFF2-40B4-BE49-F238E27FC236}">
                <a16:creationId xmlns:a16="http://schemas.microsoft.com/office/drawing/2014/main" id="{AB0A6818-3CF3-4BF3-A7E5-87BAB5586766}"/>
              </a:ext>
            </a:extLst>
          </p:cNvPr>
          <p:cNvSpPr txBox="1"/>
          <p:nvPr/>
        </p:nvSpPr>
        <p:spPr>
          <a:xfrm>
            <a:off x="2931459" y="745757"/>
            <a:ext cx="9144000" cy="5909310"/>
          </a:xfrm>
          <a:prstGeom prst="rect">
            <a:avLst/>
          </a:prstGeom>
          <a:noFill/>
        </p:spPr>
        <p:txBody>
          <a:bodyPr wrap="square" rtlCol="0">
            <a:spAutoFit/>
          </a:bodyPr>
          <a:lstStyle/>
          <a:p>
            <a:r>
              <a:rPr lang="en-US" sz="2000" dirty="0"/>
              <a:t>In order to understand the concept of person in God, we have to understand its foundation in the processions and relations within the inner life of God. And the </a:t>
            </a:r>
            <a:r>
              <a:rPr lang="en-US" sz="2000" b="1" dirty="0"/>
              <a:t>Council of Florence, AD 1338-1445</a:t>
            </a:r>
            <a:r>
              <a:rPr lang="en-US" sz="2000" dirty="0"/>
              <a:t>, can help us in this regard. . . The Son “proceeds” from the Father, and the Holy Spirit “proceeds from the Father and the Son.” These are the two processions in God. And these are foundational to the four relations that constitute the three persons in God. These are those four eternal relations in God:</a:t>
            </a:r>
          </a:p>
          <a:p>
            <a:r>
              <a:rPr lang="en-US" sz="2000" b="1" dirty="0"/>
              <a:t>1.</a:t>
            </a:r>
            <a:r>
              <a:rPr lang="en-US" sz="2000" dirty="0"/>
              <a:t> The Father actively and eternally generates the Son, constituting the person of God, the Father. </a:t>
            </a:r>
          </a:p>
          <a:p>
            <a:r>
              <a:rPr lang="en-US" sz="2000" b="1" dirty="0"/>
              <a:t>2.</a:t>
            </a:r>
            <a:r>
              <a:rPr lang="en-US" sz="2000" dirty="0"/>
              <a:t> The Son is passively generated of the Father, which constitutes the person of the Son.</a:t>
            </a:r>
          </a:p>
          <a:p>
            <a:r>
              <a:rPr lang="en-US" sz="2000" b="1" dirty="0"/>
              <a:t>3.</a:t>
            </a:r>
            <a:r>
              <a:rPr lang="en-US" sz="2000" dirty="0"/>
              <a:t> </a:t>
            </a:r>
            <a:r>
              <a:rPr lang="en-US" sz="2000" b="1" dirty="0"/>
              <a:t>The Father and the Son actively </a:t>
            </a:r>
            <a:r>
              <a:rPr lang="en-US" sz="2000" b="1" dirty="0" err="1"/>
              <a:t>spirate</a:t>
            </a:r>
            <a:r>
              <a:rPr lang="en-US" sz="2000" b="1" dirty="0"/>
              <a:t> the Holy Spirit </a:t>
            </a:r>
            <a:r>
              <a:rPr lang="en-US" sz="2000" dirty="0"/>
              <a:t>in the one relation within the inner life of God that does not constitute a person. It does not do so because the Father and Son are already constituted as persons in relation to each other in the first two relations. This is why CCC 240 teaches, “[The Second Person of the Blessed Trinity] is Son only in relation to his Father.”</a:t>
            </a:r>
          </a:p>
          <a:p>
            <a:r>
              <a:rPr lang="en-US" sz="2000" b="1" dirty="0"/>
              <a:t>4.</a:t>
            </a:r>
            <a:r>
              <a:rPr lang="en-US" sz="2000" dirty="0"/>
              <a:t> </a:t>
            </a:r>
            <a:r>
              <a:rPr lang="en-US" sz="2000" b="1" dirty="0"/>
              <a:t>The Holy Spirit is passively </a:t>
            </a:r>
            <a:r>
              <a:rPr lang="en-US" sz="2000" b="1" dirty="0" err="1"/>
              <a:t>spirated</a:t>
            </a:r>
            <a:r>
              <a:rPr lang="en-US" sz="2000" b="1" dirty="0"/>
              <a:t> of the Father and the Son</a:t>
            </a:r>
            <a:r>
              <a:rPr lang="en-US" sz="2000" dirty="0"/>
              <a:t>, constituting the person of the Holy Spirit. – Catholic Answers, June 20, 2014 (https://www.catholic.com/magazine/online-edition/explaining-the-trinity)</a:t>
            </a:r>
          </a:p>
          <a:p>
            <a:endParaRPr lang="en-US" dirty="0"/>
          </a:p>
        </p:txBody>
      </p:sp>
      <p:pic>
        <p:nvPicPr>
          <p:cNvPr id="3" name="Picture 2">
            <a:extLst>
              <a:ext uri="{FF2B5EF4-FFF2-40B4-BE49-F238E27FC236}">
                <a16:creationId xmlns:a16="http://schemas.microsoft.com/office/drawing/2014/main" id="{E6842D1F-4075-C461-CBCD-B0CC74762B5C}"/>
              </a:ext>
            </a:extLst>
          </p:cNvPr>
          <p:cNvPicPr>
            <a:picLocks noChangeAspect="1"/>
          </p:cNvPicPr>
          <p:nvPr/>
        </p:nvPicPr>
        <p:blipFill>
          <a:blip r:embed="rId2"/>
          <a:stretch>
            <a:fillRect/>
          </a:stretch>
        </p:blipFill>
        <p:spPr>
          <a:xfrm>
            <a:off x="0" y="681316"/>
            <a:ext cx="2931459" cy="2931459"/>
          </a:xfrm>
          <a:prstGeom prst="rect">
            <a:avLst/>
          </a:prstGeom>
        </p:spPr>
      </p:pic>
    </p:spTree>
    <p:extLst>
      <p:ext uri="{BB962C8B-B14F-4D97-AF65-F5344CB8AC3E}">
        <p14:creationId xmlns:p14="http://schemas.microsoft.com/office/powerpoint/2010/main" val="41486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BE23-0D50-8DE0-8727-93F622F6E348}"/>
              </a:ext>
            </a:extLst>
          </p:cNvPr>
          <p:cNvSpPr>
            <a:spLocks noGrp="1"/>
          </p:cNvSpPr>
          <p:nvPr>
            <p:ph type="title"/>
          </p:nvPr>
        </p:nvSpPr>
        <p:spPr>
          <a:xfrm>
            <a:off x="775447" y="-280334"/>
            <a:ext cx="10515600" cy="1325563"/>
          </a:xfrm>
        </p:spPr>
        <p:txBody>
          <a:bodyPr/>
          <a:lstStyle/>
          <a:p>
            <a:r>
              <a:rPr lang="en-US" b="1" u="sng" dirty="0">
                <a:effectLst>
                  <a:outerShdw blurRad="38100" dist="38100" dir="2700000" algn="tl">
                    <a:srgbClr val="000000">
                      <a:alpha val="43137"/>
                    </a:srgbClr>
                  </a:outerShdw>
                </a:effectLst>
              </a:rPr>
              <a:t>What Catholics Think About the SDA Trinity</a:t>
            </a:r>
          </a:p>
        </p:txBody>
      </p:sp>
      <p:sp>
        <p:nvSpPr>
          <p:cNvPr id="3" name="Content Placeholder 2">
            <a:extLst>
              <a:ext uri="{FF2B5EF4-FFF2-40B4-BE49-F238E27FC236}">
                <a16:creationId xmlns:a16="http://schemas.microsoft.com/office/drawing/2014/main" id="{C68E5F56-F022-C8CD-C8E9-D7D48DBFC2D5}"/>
              </a:ext>
            </a:extLst>
          </p:cNvPr>
          <p:cNvSpPr>
            <a:spLocks noGrp="1"/>
          </p:cNvSpPr>
          <p:nvPr>
            <p:ph idx="1"/>
          </p:nvPr>
        </p:nvSpPr>
        <p:spPr>
          <a:xfrm>
            <a:off x="5118847" y="778202"/>
            <a:ext cx="6642848" cy="4351338"/>
          </a:xfrm>
        </p:spPr>
        <p:txBody>
          <a:bodyPr>
            <a:noAutofit/>
          </a:bodyPr>
          <a:lstStyle/>
          <a:p>
            <a:pPr marL="0" indent="0">
              <a:buNone/>
            </a:pPr>
            <a:r>
              <a:rPr lang="en-US" dirty="0"/>
              <a:t>“Her ongoing revelations formed the basis of the doctrine upon which she and her husband, James, founded the Seventh-day Adventist Church (so-called because White claimed that Christ wanted to be worshipped on the Jewish Sabbath). These doctrines included the revival of Jewish dietary customs (although most Adventists are vegetarian today); </a:t>
            </a:r>
            <a:r>
              <a:rPr lang="en-US" b="1" u="sng" dirty="0"/>
              <a:t>identification of the pope as Antichrist; three separate Divine Persons rather than the orthodox doctrine of Trinity</a:t>
            </a:r>
            <a:r>
              <a:rPr lang="en-US" dirty="0"/>
              <a:t>; and several other unique teachings. https://catholicherald.co.uk/heretic-of-the-week-ellen-g-white/</a:t>
            </a:r>
          </a:p>
        </p:txBody>
      </p:sp>
      <p:pic>
        <p:nvPicPr>
          <p:cNvPr id="4" name="Picture 3">
            <a:extLst>
              <a:ext uri="{FF2B5EF4-FFF2-40B4-BE49-F238E27FC236}">
                <a16:creationId xmlns:a16="http://schemas.microsoft.com/office/drawing/2014/main" id="{9C00F6B3-AB3E-30E8-0071-98DBC04D080D}"/>
              </a:ext>
            </a:extLst>
          </p:cNvPr>
          <p:cNvPicPr>
            <a:picLocks noChangeAspect="1"/>
          </p:cNvPicPr>
          <p:nvPr/>
        </p:nvPicPr>
        <p:blipFill>
          <a:blip r:embed="rId2"/>
          <a:stretch>
            <a:fillRect/>
          </a:stretch>
        </p:blipFill>
        <p:spPr>
          <a:xfrm>
            <a:off x="540766" y="1045229"/>
            <a:ext cx="4107433" cy="5147983"/>
          </a:xfrm>
          <a:prstGeom prst="rect">
            <a:avLst/>
          </a:prstGeom>
        </p:spPr>
      </p:pic>
    </p:spTree>
    <p:extLst>
      <p:ext uri="{BB962C8B-B14F-4D97-AF65-F5344CB8AC3E}">
        <p14:creationId xmlns:p14="http://schemas.microsoft.com/office/powerpoint/2010/main" val="169968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8B20-D0FA-70B2-CAAE-86538CCD856E}"/>
              </a:ext>
            </a:extLst>
          </p:cNvPr>
          <p:cNvSpPr>
            <a:spLocks noGrp="1"/>
          </p:cNvSpPr>
          <p:nvPr>
            <p:ph type="title"/>
          </p:nvPr>
        </p:nvSpPr>
        <p:spPr>
          <a:xfrm>
            <a:off x="909918" y="-334122"/>
            <a:ext cx="10515600" cy="1325563"/>
          </a:xfrm>
        </p:spPr>
        <p:txBody>
          <a:bodyPr/>
          <a:lstStyle/>
          <a:p>
            <a:r>
              <a:rPr lang="en-US" dirty="0"/>
              <a:t>Accuse Others Of What You Are Doing…</a:t>
            </a:r>
          </a:p>
        </p:txBody>
      </p:sp>
      <p:sp>
        <p:nvSpPr>
          <p:cNvPr id="4" name="TextBox 3">
            <a:extLst>
              <a:ext uri="{FF2B5EF4-FFF2-40B4-BE49-F238E27FC236}">
                <a16:creationId xmlns:a16="http://schemas.microsoft.com/office/drawing/2014/main" id="{E475829D-7BCF-23EB-746E-15F9CCB4FE55}"/>
              </a:ext>
            </a:extLst>
          </p:cNvPr>
          <p:cNvSpPr txBox="1"/>
          <p:nvPr/>
        </p:nvSpPr>
        <p:spPr>
          <a:xfrm>
            <a:off x="295835" y="1508356"/>
            <a:ext cx="6096000" cy="3416320"/>
          </a:xfrm>
          <a:prstGeom prst="rect">
            <a:avLst/>
          </a:prstGeom>
          <a:noFill/>
        </p:spPr>
        <p:txBody>
          <a:bodyPr wrap="square">
            <a:spAutoFit/>
          </a:bodyPr>
          <a:lstStyle/>
          <a:p>
            <a:r>
              <a:rPr lang="en-US" sz="2400" dirty="0"/>
              <a:t>“</a:t>
            </a:r>
            <a:r>
              <a:rPr lang="en-US" sz="2400" b="1" u="sng" dirty="0"/>
              <a:t>The cleverest trick used in propaganda against Germany during the war was to accuse Germany of what our enemies themselves were doing</a:t>
            </a:r>
            <a:r>
              <a:rPr lang="en-US" sz="2400" dirty="0"/>
              <a:t>.“ (Goebbels at Nuremberg — 1934, https://research.calvin.edu/german-propaganda-archive/goeb59.htm)</a:t>
            </a:r>
          </a:p>
          <a:p>
            <a:endParaRPr lang="en-US" sz="2400" dirty="0"/>
          </a:p>
          <a:p>
            <a:r>
              <a:rPr lang="en-US" sz="2400" dirty="0"/>
              <a:t>Vladimir Lenin or Karl Marx: “</a:t>
            </a:r>
            <a:r>
              <a:rPr lang="en-US" sz="2400" b="1" u="sng" dirty="0"/>
              <a:t>Accuse the victim of what you do</a:t>
            </a:r>
            <a:r>
              <a:rPr lang="en-US" sz="2400" dirty="0"/>
              <a:t>.” </a:t>
            </a:r>
          </a:p>
        </p:txBody>
      </p:sp>
      <p:pic>
        <p:nvPicPr>
          <p:cNvPr id="5" name="Picture 4">
            <a:extLst>
              <a:ext uri="{FF2B5EF4-FFF2-40B4-BE49-F238E27FC236}">
                <a16:creationId xmlns:a16="http://schemas.microsoft.com/office/drawing/2014/main" id="{1232038E-1154-5616-B2BE-291505129441}"/>
              </a:ext>
            </a:extLst>
          </p:cNvPr>
          <p:cNvPicPr>
            <a:picLocks noChangeAspect="1"/>
          </p:cNvPicPr>
          <p:nvPr/>
        </p:nvPicPr>
        <p:blipFill>
          <a:blip r:embed="rId2"/>
          <a:stretch>
            <a:fillRect/>
          </a:stretch>
        </p:blipFill>
        <p:spPr>
          <a:xfrm>
            <a:off x="7173691" y="740429"/>
            <a:ext cx="4483102" cy="5866559"/>
          </a:xfrm>
          <a:prstGeom prst="rect">
            <a:avLst/>
          </a:prstGeom>
        </p:spPr>
      </p:pic>
    </p:spTree>
    <p:extLst>
      <p:ext uri="{BB962C8B-B14F-4D97-AF65-F5344CB8AC3E}">
        <p14:creationId xmlns:p14="http://schemas.microsoft.com/office/powerpoint/2010/main" val="233961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E590-876C-484E-8C5B-5BCA7801C5F3}"/>
              </a:ext>
            </a:extLst>
          </p:cNvPr>
          <p:cNvSpPr>
            <a:spLocks noGrp="1"/>
          </p:cNvSpPr>
          <p:nvPr>
            <p:ph type="title"/>
          </p:nvPr>
        </p:nvSpPr>
        <p:spPr>
          <a:xfrm>
            <a:off x="1981200" y="0"/>
            <a:ext cx="8229600" cy="1143000"/>
          </a:xfrm>
        </p:spPr>
        <p:txBody>
          <a:bodyPr>
            <a:normAutofit fontScale="90000"/>
          </a:bodyPr>
          <a:lstStyle/>
          <a:p>
            <a:r>
              <a:rPr lang="en-US" dirty="0">
                <a:solidFill>
                  <a:srgbClr val="FFC000"/>
                </a:solidFill>
                <a:latin typeface="Aharoni" panose="02010803020104030203" pitchFamily="2" charset="-79"/>
                <a:cs typeface="Aharoni" panose="02010803020104030203" pitchFamily="2" charset="-79"/>
              </a:rPr>
              <a:t>Don’t Forget Your ONLY Mission!</a:t>
            </a:r>
          </a:p>
        </p:txBody>
      </p:sp>
      <p:sp>
        <p:nvSpPr>
          <p:cNvPr id="3" name="Content Placeholder 2">
            <a:extLst>
              <a:ext uri="{FF2B5EF4-FFF2-40B4-BE49-F238E27FC236}">
                <a16:creationId xmlns:a16="http://schemas.microsoft.com/office/drawing/2014/main" id="{41F7CC59-DABB-4EF9-BE27-27D2C998E454}"/>
              </a:ext>
            </a:extLst>
          </p:cNvPr>
          <p:cNvSpPr>
            <a:spLocks noGrp="1"/>
          </p:cNvSpPr>
          <p:nvPr>
            <p:ph idx="1"/>
          </p:nvPr>
        </p:nvSpPr>
        <p:spPr>
          <a:xfrm>
            <a:off x="1524000" y="866275"/>
            <a:ext cx="9144000" cy="6617367"/>
          </a:xfrm>
        </p:spPr>
        <p:txBody>
          <a:bodyPr>
            <a:normAutofit fontScale="62500" lnSpcReduction="20000"/>
          </a:bodyPr>
          <a:lstStyle/>
          <a:p>
            <a:pPr marL="0" indent="0">
              <a:buNone/>
            </a:pPr>
            <a:r>
              <a:rPr lang="en-US" sz="3400" dirty="0">
                <a:solidFill>
                  <a:schemeClr val="bg1"/>
                </a:solidFill>
              </a:rPr>
              <a:t>We are now living in the closing scenes of this world's history. Let men tremble with the sense of the responsibility of knowing the truth. The ends of the world are come. Proper consideration of these things will lead all to make an entire consecration of all that they have and are to their God. . . . The weighty obligation of warning a world of its coming doom is upon us. From every direction, far and near, calls are coming to us for help. The church, devotedly consecrated to the work, is to carry the message to the world: Come to the gospel feast; the supper is prepared, come. . . . Crowns, immortal crowns, are to be won. The kingdom of heaven is to be gained. A world, perishing in sin, is to be enlightened. The lost pearl is to be found. The lost sheep is to be brought back in safety to the fold. Who will join in the search? Who will bear the light to those who are wandering in the darkness of error? We should now feel the responsibility of laboring with intense earnestness to impart to others the truths that God has given for this time. We cannot be too much in earnest. . . .  Now is the time for the last warning to be given. There is a special power in the presentation of the truth at the present time; but how long will it continue?--Only a little while. If there was ever a crisis, it is now.  All are now deciding their eternal destiny. Men need to be aroused to realize the solemnity of the time, the nearness of the day when human probation shall be ended. Decided efforts should be made to bring the message for this time prominently before the people. The third angel is to go forth with great power. . . Evangelistic work, opening the Scriptures to others, warning men and women of what is coming upon the world, is to occupy more and still more of the time of God's servants. – Evangelism, p. 16,17</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10162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5833-F938-5033-792B-B52445F4A287}"/>
              </a:ext>
            </a:extLst>
          </p:cNvPr>
          <p:cNvSpPr>
            <a:spLocks noGrp="1"/>
          </p:cNvSpPr>
          <p:nvPr>
            <p:ph type="title"/>
          </p:nvPr>
        </p:nvSpPr>
        <p:spPr/>
        <p:txBody>
          <a:bodyPr/>
          <a:lstStyle/>
          <a:p>
            <a:r>
              <a:rPr lang="en-US" dirty="0"/>
              <a:t>Haskell and </a:t>
            </a:r>
            <a:r>
              <a:rPr lang="en-US" dirty="0" err="1"/>
              <a:t>Melchisedec</a:t>
            </a:r>
            <a:endParaRPr lang="en-US" dirty="0"/>
          </a:p>
        </p:txBody>
      </p:sp>
      <p:sp>
        <p:nvSpPr>
          <p:cNvPr id="5" name="TextBox 4">
            <a:extLst>
              <a:ext uri="{FF2B5EF4-FFF2-40B4-BE49-F238E27FC236}">
                <a16:creationId xmlns:a16="http://schemas.microsoft.com/office/drawing/2014/main" id="{9FE12861-6DCE-3A5B-C0D4-C47B244C742B}"/>
              </a:ext>
            </a:extLst>
          </p:cNvPr>
          <p:cNvSpPr txBox="1"/>
          <p:nvPr/>
        </p:nvSpPr>
        <p:spPr>
          <a:xfrm>
            <a:off x="418322" y="1833123"/>
            <a:ext cx="11355355" cy="4801314"/>
          </a:xfrm>
          <a:prstGeom prst="rect">
            <a:avLst/>
          </a:prstGeom>
          <a:noFill/>
        </p:spPr>
        <p:txBody>
          <a:bodyPr wrap="square">
            <a:spAutoFit/>
          </a:bodyPr>
          <a:lstStyle/>
          <a:p>
            <a:endParaRPr lang="en-US" dirty="0"/>
          </a:p>
          <a:p>
            <a:endParaRPr lang="en-US" dirty="0"/>
          </a:p>
          <a:p>
            <a:r>
              <a:rPr lang="en-US" dirty="0"/>
              <a:t>In the article below , which was originally published in Bible Training School, November 1, 1903, pg. 90, under the title “</a:t>
            </a:r>
            <a:r>
              <a:rPr lang="en-US" dirty="0" err="1"/>
              <a:t>Melchisedec</a:t>
            </a:r>
            <a:r>
              <a:rPr lang="en-US" dirty="0"/>
              <a:t>”; Haskell wrote,</a:t>
            </a:r>
          </a:p>
          <a:p>
            <a:endParaRPr lang="en-US" dirty="0"/>
          </a:p>
          <a:p>
            <a:r>
              <a:rPr lang="en-US" dirty="0"/>
              <a:t>    “In the Review and Herald of February 18,1890, page 97, last paragraph, we read from Mrs. E. G. White: ‘It was Christ that </a:t>
            </a:r>
            <a:r>
              <a:rPr lang="en-US" dirty="0" err="1"/>
              <a:t>spake</a:t>
            </a:r>
            <a:r>
              <a:rPr lang="en-US" dirty="0"/>
              <a:t> through </a:t>
            </a:r>
            <a:r>
              <a:rPr lang="en-US" dirty="0" err="1"/>
              <a:t>Melchisedec</a:t>
            </a:r>
            <a:r>
              <a:rPr lang="en-US" dirty="0"/>
              <a:t>, the priest of the most high God. </a:t>
            </a:r>
            <a:r>
              <a:rPr lang="en-US" dirty="0" err="1"/>
              <a:t>Melchisedec</a:t>
            </a:r>
            <a:r>
              <a:rPr lang="en-US" dirty="0"/>
              <a:t> was not Christ, but he was the voice of God in this world, the representative of the Father.’</a:t>
            </a:r>
          </a:p>
          <a:p>
            <a:endParaRPr lang="en-US" dirty="0"/>
          </a:p>
          <a:p>
            <a:r>
              <a:rPr lang="en-US" dirty="0"/>
              <a:t>    “There is but one being in the universe that fills all these specifications. That is the Spirit of God. He ever lives to intercede. He has no beginning of days or end of life. He represents the Father and the Son. He speaks peace to the troubled soul. He is not an angel of any kind, for angels are amenable to law, and were created. This being is equal to the Father and the Son. It is the voice of God in the world. A careful study of the above and a belief of the same will forever settle the question as to who </a:t>
            </a:r>
            <a:r>
              <a:rPr lang="en-US" dirty="0" err="1"/>
              <a:t>Melchisedec</a:t>
            </a:r>
            <a:r>
              <a:rPr lang="en-US" dirty="0"/>
              <a:t> is.”</a:t>
            </a:r>
          </a:p>
          <a:p>
            <a:endParaRPr lang="en-US" dirty="0"/>
          </a:p>
          <a:p>
            <a:r>
              <a:rPr lang="en-US" dirty="0"/>
              <a:t>    Original source: Bible Training School, November 1, 1903, pg. 90</a:t>
            </a:r>
          </a:p>
          <a:p>
            <a:endParaRPr lang="en-US" dirty="0"/>
          </a:p>
        </p:txBody>
      </p:sp>
    </p:spTree>
    <p:extLst>
      <p:ext uri="{BB962C8B-B14F-4D97-AF65-F5344CB8AC3E}">
        <p14:creationId xmlns:p14="http://schemas.microsoft.com/office/powerpoint/2010/main" val="1944128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ADED-4C6A-558E-E481-46A401B2C665}"/>
              </a:ext>
            </a:extLst>
          </p:cNvPr>
          <p:cNvSpPr>
            <a:spLocks noGrp="1"/>
          </p:cNvSpPr>
          <p:nvPr>
            <p:ph type="title"/>
          </p:nvPr>
        </p:nvSpPr>
        <p:spPr>
          <a:xfrm>
            <a:off x="838200" y="-381324"/>
            <a:ext cx="10515600" cy="1325563"/>
          </a:xfrm>
        </p:spPr>
        <p:txBody>
          <a:bodyPr/>
          <a:lstStyle/>
          <a:p>
            <a:r>
              <a:rPr lang="en-US" dirty="0"/>
              <a:t>Haskell on </a:t>
            </a:r>
            <a:r>
              <a:rPr lang="en-US" dirty="0" err="1"/>
              <a:t>Melchisedec</a:t>
            </a:r>
            <a:endParaRPr lang="en-US" dirty="0"/>
          </a:p>
        </p:txBody>
      </p:sp>
      <p:sp>
        <p:nvSpPr>
          <p:cNvPr id="4" name="TextBox 3">
            <a:extLst>
              <a:ext uri="{FF2B5EF4-FFF2-40B4-BE49-F238E27FC236}">
                <a16:creationId xmlns:a16="http://schemas.microsoft.com/office/drawing/2014/main" id="{500C9736-6DD9-5678-11F0-3708ADA05ED0}"/>
              </a:ext>
            </a:extLst>
          </p:cNvPr>
          <p:cNvSpPr txBox="1"/>
          <p:nvPr/>
        </p:nvSpPr>
        <p:spPr>
          <a:xfrm>
            <a:off x="79310" y="58846"/>
            <a:ext cx="12033380" cy="6740307"/>
          </a:xfrm>
          <a:prstGeom prst="rect">
            <a:avLst/>
          </a:prstGeom>
          <a:noFill/>
        </p:spPr>
        <p:txBody>
          <a:bodyPr wrap="square">
            <a:spAutoFit/>
          </a:bodyPr>
          <a:lstStyle/>
          <a:p>
            <a:endParaRPr lang="en-US" dirty="0"/>
          </a:p>
          <a:p>
            <a:endParaRPr lang="en-US" dirty="0"/>
          </a:p>
          <a:p>
            <a:r>
              <a:rPr lang="en-US" dirty="0"/>
              <a:t>In the article. below, which was published in Bible Training School, November 1, 1904; Haskell refers to the Holy Spirit as the “third person of the Godhead” and he again identifies </a:t>
            </a:r>
            <a:r>
              <a:rPr lang="en-US" dirty="0" err="1"/>
              <a:t>Melchisedec</a:t>
            </a:r>
            <a:r>
              <a:rPr lang="en-US" dirty="0"/>
              <a:t> as the Holy Spirit. Haskell wrote,</a:t>
            </a:r>
          </a:p>
          <a:p>
            <a:endParaRPr lang="en-US" dirty="0"/>
          </a:p>
          <a:p>
            <a:r>
              <a:rPr lang="en-US" dirty="0"/>
              <a:t>    The Holy Spirit, “the third person of the Godhead ” the soul-of Christ’s life, and the light and life of the world is the only one to whom all of the above specifications will apply. The Holy Spirit is the third person of the Godhead, and therefore is “King of righteousness, and after that also King of Salem, which is King of peace.”</a:t>
            </a:r>
          </a:p>
          <a:p>
            <a:endParaRPr lang="en-US" dirty="0"/>
          </a:p>
          <a:p>
            <a:r>
              <a:rPr lang="en-US" dirty="0"/>
              <a:t>    The ” Spirit </a:t>
            </a:r>
            <a:r>
              <a:rPr lang="en-US" dirty="0" err="1"/>
              <a:t>itself•maketh</a:t>
            </a:r>
            <a:r>
              <a:rPr lang="en-US" dirty="0"/>
              <a:t> intercession for us with groanings which can not be uttered, and He that </a:t>
            </a:r>
            <a:r>
              <a:rPr lang="en-US" dirty="0" err="1"/>
              <a:t>searcheth</a:t>
            </a:r>
            <a:r>
              <a:rPr lang="en-US" dirty="0"/>
              <a:t> the hearts </a:t>
            </a:r>
            <a:r>
              <a:rPr lang="en-US" dirty="0" err="1"/>
              <a:t>knoweth</a:t>
            </a:r>
            <a:r>
              <a:rPr lang="en-US" dirty="0"/>
              <a:t> what is the mind of the Spirit, because He maketh intercession for the saints according to the will of God.” Rom. 8 : 26, 27. Therefore the Spirit ” </a:t>
            </a:r>
            <a:r>
              <a:rPr lang="en-US" dirty="0" err="1"/>
              <a:t>abideth</a:t>
            </a:r>
            <a:r>
              <a:rPr lang="en-US" dirty="0"/>
              <a:t> a priest continually,” and is a,”° priest of the most high God.”</a:t>
            </a:r>
          </a:p>
          <a:p>
            <a:endParaRPr lang="en-US" dirty="0"/>
          </a:p>
          <a:p>
            <a:r>
              <a:rPr lang="en-US" dirty="0"/>
              <a:t>    The Spirit is the ” third person of the Godhead,” and therefore has no more beginning of days nor end of life ” than God Himself. There is no record of father, mother, or pedigree given of the Holy Spirit. As the third person of the Godhead, it is greater than Abraham and could bless him.</a:t>
            </a:r>
          </a:p>
          <a:p>
            <a:endParaRPr lang="en-US" dirty="0"/>
          </a:p>
          <a:p>
            <a:r>
              <a:rPr lang="en-US" dirty="0"/>
              <a:t>    The Spirit comes to the world as a representative of Christ and thus is made like unto Christ. The Holy Spirit has visibly appeared to man under different forms. The Holy Ghost descended in a bodily shape like a dove upon Christ. Luke 3:22. It cadre as cloven tongues of fire upon the disciples on the day of Pentecost. To Abraham it appeared as a King, Priest. To-day It comes as a blessed Comforter to every one who will open his heart to receive it.</a:t>
            </a:r>
          </a:p>
          <a:p>
            <a:endParaRPr lang="en-US" dirty="0"/>
          </a:p>
          <a:p>
            <a:r>
              <a:rPr lang="en-US" dirty="0"/>
              <a:t>    Original Source: Bible Training School November 1, 1904, </a:t>
            </a:r>
            <a:r>
              <a:rPr lang="en-US" dirty="0" err="1"/>
              <a:t>pg</a:t>
            </a:r>
            <a:r>
              <a:rPr lang="en-US" dirty="0"/>
              <a:t> 85, 86 </a:t>
            </a:r>
          </a:p>
          <a:p>
            <a:endParaRPr lang="en-US" dirty="0"/>
          </a:p>
        </p:txBody>
      </p:sp>
    </p:spTree>
    <p:extLst>
      <p:ext uri="{BB962C8B-B14F-4D97-AF65-F5344CB8AC3E}">
        <p14:creationId xmlns:p14="http://schemas.microsoft.com/office/powerpoint/2010/main" val="4192591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C532-FD7D-4604-956B-6517ADB7105E}"/>
              </a:ext>
            </a:extLst>
          </p:cNvPr>
          <p:cNvSpPr>
            <a:spLocks noGrp="1"/>
          </p:cNvSpPr>
          <p:nvPr>
            <p:ph type="title"/>
          </p:nvPr>
        </p:nvSpPr>
        <p:spPr>
          <a:xfrm>
            <a:off x="1524000" y="274638"/>
            <a:ext cx="9144000" cy="1143000"/>
          </a:xfrm>
        </p:spPr>
        <p:txBody>
          <a:bodyPr>
            <a:normAutofit/>
          </a:bodyPr>
          <a:lstStyle/>
          <a:p>
            <a:r>
              <a:rPr lang="en-US" sz="3200" b="1" u="sng" dirty="0">
                <a:solidFill>
                  <a:srgbClr val="FF0000"/>
                </a:solidFill>
              </a:rPr>
              <a:t>Other Scriptures Pointing to the Person, Godliness, or Personal attributes of the Holy Spirit</a:t>
            </a:r>
          </a:p>
        </p:txBody>
      </p:sp>
      <p:sp>
        <p:nvSpPr>
          <p:cNvPr id="3" name="Content Placeholder 2">
            <a:extLst>
              <a:ext uri="{FF2B5EF4-FFF2-40B4-BE49-F238E27FC236}">
                <a16:creationId xmlns:a16="http://schemas.microsoft.com/office/drawing/2014/main" id="{AE78FEE4-4732-4795-A7F6-0DDF4EB33DD1}"/>
              </a:ext>
            </a:extLst>
          </p:cNvPr>
          <p:cNvSpPr>
            <a:spLocks noGrp="1"/>
          </p:cNvSpPr>
          <p:nvPr>
            <p:ph idx="1"/>
          </p:nvPr>
        </p:nvSpPr>
        <p:spPr>
          <a:xfrm>
            <a:off x="1524000" y="1600200"/>
            <a:ext cx="8870302" cy="5553635"/>
          </a:xfrm>
        </p:spPr>
        <p:txBody>
          <a:bodyPr>
            <a:normAutofit fontScale="70000" lnSpcReduction="20000"/>
          </a:bodyPr>
          <a:lstStyle/>
          <a:p>
            <a:pPr marL="0" indent="0">
              <a:buNone/>
            </a:pPr>
            <a:r>
              <a:rPr lang="en-US" sz="2000" dirty="0"/>
              <a:t>1 Cor. 12:11				Titus 3:5				2 Sam. 23:2		Acts 16:6</a:t>
            </a:r>
          </a:p>
          <a:p>
            <a:pPr marL="0" indent="0">
              <a:buNone/>
            </a:pPr>
            <a:r>
              <a:rPr lang="en-US" sz="2000" dirty="0"/>
              <a:t>1 Cor. 2:10,11			1 Pet. 1:2			Acts 10:19		Ps. 139:7,8</a:t>
            </a:r>
          </a:p>
          <a:p>
            <a:pPr marL="0" indent="0">
              <a:buNone/>
            </a:pPr>
            <a:r>
              <a:rPr lang="en-US" sz="2000" dirty="0"/>
              <a:t>Phil. 2:1					Eph. 3:16			Acts 21:11		John 14:16,17</a:t>
            </a:r>
          </a:p>
          <a:p>
            <a:pPr marL="0" indent="0">
              <a:buNone/>
            </a:pPr>
            <a:r>
              <a:rPr lang="en-US" sz="2000" dirty="0"/>
              <a:t>2 Cor. 13:14				Eph. 4:30			Acts 28:25-26	Is. 40:13</a:t>
            </a:r>
          </a:p>
          <a:p>
            <a:pPr marL="0" indent="0">
              <a:buNone/>
            </a:pPr>
            <a:r>
              <a:rPr lang="en-US" sz="2000" dirty="0"/>
              <a:t>Acts 5:3-4,9				</a:t>
            </a:r>
            <a:r>
              <a:rPr lang="en-US" sz="2000" dirty="0">
                <a:solidFill>
                  <a:srgbClr val="FF0000"/>
                </a:solidFill>
              </a:rPr>
              <a:t>Matt. 28:19-Baptize	</a:t>
            </a:r>
            <a:r>
              <a:rPr lang="en-US" sz="2000" dirty="0"/>
              <a:t>Heb. 3:7-8		Zech. 4:6</a:t>
            </a:r>
          </a:p>
          <a:p>
            <a:pPr marL="0" indent="0">
              <a:buNone/>
            </a:pPr>
            <a:r>
              <a:rPr lang="en-US" sz="2000" dirty="0"/>
              <a:t>2 Pet. 1:21				2 Cor. 3:16-18		Rev. 14:13		</a:t>
            </a:r>
            <a:r>
              <a:rPr lang="en-US" sz="2000" dirty="0">
                <a:solidFill>
                  <a:srgbClr val="FF0000"/>
                </a:solidFill>
              </a:rPr>
              <a:t>Luke 1:35-Creator</a:t>
            </a:r>
            <a:endParaRPr lang="en-US" sz="2000" dirty="0"/>
          </a:p>
          <a:p>
            <a:pPr marL="0" indent="0">
              <a:buNone/>
            </a:pPr>
            <a:r>
              <a:rPr lang="en-US" sz="2000" dirty="0"/>
              <a:t>1 Cor. 6:19				Rom. 8:11			Rev. 22:17		Heb. 9:8</a:t>
            </a:r>
          </a:p>
          <a:p>
            <a:pPr marL="0" indent="0">
              <a:buNone/>
            </a:pPr>
            <a:r>
              <a:rPr lang="en-US" sz="2000" dirty="0">
                <a:solidFill>
                  <a:srgbClr val="FF0000"/>
                </a:solidFill>
              </a:rPr>
              <a:t>Matt. 12:31-Blasphemy	</a:t>
            </a:r>
            <a:r>
              <a:rPr lang="en-US" sz="2000" dirty="0"/>
              <a:t>John 6:63			Acts 15:28		1 Pet. 1:12</a:t>
            </a:r>
          </a:p>
          <a:p>
            <a:pPr marL="0" indent="0">
              <a:buNone/>
            </a:pPr>
            <a:r>
              <a:rPr lang="en-US" sz="2000" dirty="0"/>
              <a:t>John 15:26				1 John 5:6			Acts 20:28		Job 33:4</a:t>
            </a:r>
          </a:p>
          <a:p>
            <a:pPr marL="0" indent="0">
              <a:buNone/>
            </a:pPr>
            <a:r>
              <a:rPr lang="en-US" sz="2000" dirty="0"/>
              <a:t>John 16:7				John 14:26			Acts 5:32		Ps. 104:30</a:t>
            </a:r>
          </a:p>
          <a:p>
            <a:pPr marL="0" indent="0">
              <a:buNone/>
            </a:pPr>
            <a:r>
              <a:rPr lang="en-US" sz="2000" dirty="0"/>
              <a:t>John 16:9				Is. 63:10				Luke 12:12		Matt. 12:28</a:t>
            </a:r>
          </a:p>
          <a:p>
            <a:pPr marL="0" indent="0">
              <a:buNone/>
            </a:pPr>
            <a:r>
              <a:rPr lang="en-US" sz="2000" dirty="0"/>
              <a:t>John 16:13				Rom. 15:30			Matt. 4:1		1 Cor. 12:4-6</a:t>
            </a:r>
          </a:p>
          <a:p>
            <a:pPr marL="0" indent="0">
              <a:buNone/>
            </a:pPr>
            <a:r>
              <a:rPr lang="en-US" sz="2000" dirty="0"/>
              <a:t>2 Cor. 13:14				</a:t>
            </a:r>
          </a:p>
        </p:txBody>
      </p:sp>
    </p:spTree>
    <p:extLst>
      <p:ext uri="{BB962C8B-B14F-4D97-AF65-F5344CB8AC3E}">
        <p14:creationId xmlns:p14="http://schemas.microsoft.com/office/powerpoint/2010/main" val="33412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7AE-21B1-4405-B3C5-61F7271B1F51}"/>
              </a:ext>
            </a:extLst>
          </p:cNvPr>
          <p:cNvSpPr>
            <a:spLocks noGrp="1"/>
          </p:cNvSpPr>
          <p:nvPr>
            <p:ph type="title"/>
          </p:nvPr>
        </p:nvSpPr>
        <p:spPr>
          <a:xfrm>
            <a:off x="1981200" y="274638"/>
            <a:ext cx="8229600" cy="687888"/>
          </a:xfrm>
        </p:spPr>
        <p:txBody>
          <a:bodyPr>
            <a:normAutofit fontScale="90000"/>
          </a:bodyPr>
          <a:lstStyle/>
          <a:p>
            <a:r>
              <a:rPr lang="en-US" dirty="0">
                <a:solidFill>
                  <a:srgbClr val="07AD07"/>
                </a:solidFill>
                <a:latin typeface="Baskerville Old Face" panose="02020602080505020303" pitchFamily="18" charset="0"/>
              </a:rPr>
              <a:t>The Parable of the Comforter? </a:t>
            </a:r>
            <a:br>
              <a:rPr lang="en-US" dirty="0">
                <a:solidFill>
                  <a:srgbClr val="07AD07"/>
                </a:solidFill>
                <a:latin typeface="Baskerville Old Face" panose="02020602080505020303" pitchFamily="18" charset="0"/>
              </a:rPr>
            </a:br>
            <a:endParaRPr lang="en-US" dirty="0">
              <a:solidFill>
                <a:srgbClr val="07AD07"/>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AE34B4A-9011-49BD-9705-A2FAE0C709BC}"/>
              </a:ext>
            </a:extLst>
          </p:cNvPr>
          <p:cNvSpPr>
            <a:spLocks noGrp="1"/>
          </p:cNvSpPr>
          <p:nvPr>
            <p:ph idx="1"/>
          </p:nvPr>
        </p:nvSpPr>
        <p:spPr>
          <a:xfrm>
            <a:off x="6363703" y="1021639"/>
            <a:ext cx="4304297" cy="5417344"/>
          </a:xfrm>
        </p:spPr>
        <p:txBody>
          <a:bodyPr>
            <a:normAutofit/>
          </a:bodyPr>
          <a:lstStyle/>
          <a:p>
            <a:pPr marL="514350" indent="-514350">
              <a:buAutoNum type="arabicPeriod"/>
            </a:pPr>
            <a:r>
              <a:rPr lang="en-US" dirty="0">
                <a:solidFill>
                  <a:schemeClr val="bg1"/>
                </a:solidFill>
              </a:rPr>
              <a:t>John 16:25-proverbs</a:t>
            </a:r>
          </a:p>
          <a:p>
            <a:pPr marL="514350" indent="-514350">
              <a:buAutoNum type="arabicPeriod"/>
            </a:pPr>
            <a:r>
              <a:rPr lang="en-US" dirty="0">
                <a:solidFill>
                  <a:schemeClr val="bg1"/>
                </a:solidFill>
              </a:rPr>
              <a:t>John 14:16-18-Wanted to reveal the Father, he=Father</a:t>
            </a:r>
          </a:p>
          <a:p>
            <a:pPr marL="514350" indent="-514350">
              <a:buAutoNum type="arabicPeriod"/>
            </a:pPr>
            <a:r>
              <a:rPr lang="en-US" dirty="0">
                <a:solidFill>
                  <a:schemeClr val="bg1"/>
                </a:solidFill>
              </a:rPr>
              <a:t>Rich man and Lazarus Parable-Abraham’s Bosom</a:t>
            </a:r>
          </a:p>
          <a:p>
            <a:pPr marL="514350" indent="-514350">
              <a:buAutoNum type="arabicPeriod"/>
            </a:pPr>
            <a:r>
              <a:rPr lang="en-US" dirty="0">
                <a:solidFill>
                  <a:schemeClr val="bg1"/>
                </a:solidFill>
              </a:rPr>
              <a:t>John 14:22-Disciples say Jesus is coming</a:t>
            </a:r>
          </a:p>
          <a:p>
            <a:pPr marL="514350" indent="-514350">
              <a:buAutoNum type="arabicPeriod"/>
            </a:pPr>
            <a:r>
              <a:rPr lang="en-US" dirty="0">
                <a:solidFill>
                  <a:schemeClr val="bg1"/>
                </a:solidFill>
              </a:rPr>
              <a:t>John 15:26-proceeds from the Father-Who is in the Sanctuary?</a:t>
            </a:r>
          </a:p>
        </p:txBody>
      </p:sp>
      <p:pic>
        <p:nvPicPr>
          <p:cNvPr id="6" name="Picture 5">
            <a:extLst>
              <a:ext uri="{FF2B5EF4-FFF2-40B4-BE49-F238E27FC236}">
                <a16:creationId xmlns:a16="http://schemas.microsoft.com/office/drawing/2014/main" id="{236FCDC5-AB2D-4589-9432-3EE01614909B}"/>
              </a:ext>
            </a:extLst>
          </p:cNvPr>
          <p:cNvPicPr>
            <a:picLocks noChangeAspect="1"/>
          </p:cNvPicPr>
          <p:nvPr/>
        </p:nvPicPr>
        <p:blipFill rotWithShape="1">
          <a:blip r:embed="rId2"/>
          <a:srcRect l="43544"/>
          <a:stretch/>
        </p:blipFill>
        <p:spPr>
          <a:xfrm>
            <a:off x="1524001" y="1311694"/>
            <a:ext cx="4839703" cy="4619625"/>
          </a:xfrm>
          <a:prstGeom prst="rect">
            <a:avLst/>
          </a:prstGeom>
        </p:spPr>
      </p:pic>
    </p:spTree>
    <p:extLst>
      <p:ext uri="{BB962C8B-B14F-4D97-AF65-F5344CB8AC3E}">
        <p14:creationId xmlns:p14="http://schemas.microsoft.com/office/powerpoint/2010/main" val="57370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391FA-7FB3-4624-A873-054EE06261AE}"/>
              </a:ext>
            </a:extLst>
          </p:cNvPr>
          <p:cNvSpPr>
            <a:spLocks noGrp="1"/>
          </p:cNvSpPr>
          <p:nvPr>
            <p:ph idx="1"/>
          </p:nvPr>
        </p:nvSpPr>
        <p:spPr>
          <a:xfrm>
            <a:off x="1524000" y="72190"/>
            <a:ext cx="9144000" cy="6785810"/>
          </a:xfrm>
        </p:spPr>
        <p:txBody>
          <a:bodyPr>
            <a:normAutofit lnSpcReduction="10000"/>
          </a:bodyPr>
          <a:lstStyle/>
          <a:p>
            <a:pPr marL="0" indent="0">
              <a:buNone/>
            </a:pPr>
            <a:r>
              <a:rPr lang="en-US" sz="2400" dirty="0">
                <a:solidFill>
                  <a:schemeClr val="bg1"/>
                </a:solidFill>
              </a:rPr>
              <a:t>6. Spirit of truth, testify of Christ, therefore is Christ—If 3 are 1, then all symbols can apply to each</a:t>
            </a:r>
          </a:p>
          <a:p>
            <a:pPr marL="0" indent="0">
              <a:buNone/>
            </a:pPr>
            <a:r>
              <a:rPr lang="en-US" sz="2400" dirty="0">
                <a:solidFill>
                  <a:schemeClr val="bg1"/>
                </a:solidFill>
              </a:rPr>
              <a:t>7. John 16:7-”I will send him unto you”—Christ could not send Spirit until he was glorified—Why then was He anointed with the Spirit at His baptism—was Christ’s ministry a farce? Stones into bread, come off the cross, legions </a:t>
            </a:r>
          </a:p>
          <a:p>
            <a:pPr marL="0" indent="0">
              <a:buNone/>
            </a:pPr>
            <a:r>
              <a:rPr lang="en-US" sz="2400" dirty="0">
                <a:solidFill>
                  <a:schemeClr val="bg1"/>
                </a:solidFill>
              </a:rPr>
              <a:t>8. Spirit of a person and the person are the same thing right?</a:t>
            </a:r>
          </a:p>
          <a:p>
            <a:pPr marL="0" indent="0">
              <a:buNone/>
            </a:pPr>
            <a:r>
              <a:rPr lang="en-US" sz="2400" dirty="0">
                <a:solidFill>
                  <a:schemeClr val="bg1"/>
                </a:solidFill>
              </a:rPr>
              <a:t>9. Holy Spirit as a person is a </a:t>
            </a:r>
            <a:r>
              <a:rPr lang="en-US" sz="2400" u="sng" dirty="0">
                <a:solidFill>
                  <a:schemeClr val="bg1"/>
                </a:solidFill>
              </a:rPr>
              <a:t>tradition</a:t>
            </a:r>
            <a:r>
              <a:rPr lang="en-US" sz="2400" dirty="0">
                <a:solidFill>
                  <a:schemeClr val="bg1"/>
                </a:solidFill>
              </a:rPr>
              <a:t>, namely one from Rome—counterfeits of Satan</a:t>
            </a:r>
          </a:p>
          <a:p>
            <a:pPr marL="0" indent="0">
              <a:buNone/>
            </a:pPr>
            <a:r>
              <a:rPr lang="en-US" sz="2400" dirty="0">
                <a:solidFill>
                  <a:schemeClr val="bg1"/>
                </a:solidFill>
              </a:rPr>
              <a:t>10. John 16:12-14-Not a new teacher—Christ is “truth” the “Spirit of truth” is the same Jesus Christ—NO TEACHER besides Christ—Son is glorified by the Father whose Spirit </a:t>
            </a:r>
            <a:r>
              <a:rPr lang="en-US" sz="2400" dirty="0" err="1">
                <a:solidFill>
                  <a:schemeClr val="bg1"/>
                </a:solidFill>
              </a:rPr>
              <a:t>proceedeth</a:t>
            </a:r>
            <a:r>
              <a:rPr lang="en-US" sz="2400" dirty="0">
                <a:solidFill>
                  <a:schemeClr val="bg1"/>
                </a:solidFill>
              </a:rPr>
              <a:t> from Him</a:t>
            </a:r>
          </a:p>
          <a:p>
            <a:pPr marL="0" indent="0">
              <a:buNone/>
            </a:pPr>
            <a:r>
              <a:rPr lang="en-US" sz="2400" dirty="0">
                <a:solidFill>
                  <a:schemeClr val="bg1"/>
                </a:solidFill>
              </a:rPr>
              <a:t>11. John 16:26-27-All about the Father and Son of God-Sanctuary context</a:t>
            </a:r>
          </a:p>
          <a:p>
            <a:pPr marL="0" indent="0">
              <a:buNone/>
            </a:pPr>
            <a:r>
              <a:rPr lang="en-US" sz="2400" dirty="0">
                <a:solidFill>
                  <a:schemeClr val="bg1"/>
                </a:solidFill>
              </a:rPr>
              <a:t>12. John 16:29-disciples said he speaks plain speech that He is the Son of God</a:t>
            </a:r>
          </a:p>
          <a:p>
            <a:pPr marL="0" indent="0">
              <a:buNone/>
            </a:pPr>
            <a:r>
              <a:rPr lang="en-US" sz="2400" dirty="0">
                <a:solidFill>
                  <a:schemeClr val="bg1"/>
                </a:solidFill>
              </a:rPr>
              <a:t>13. This issue is NOT Christianity, not biblical-Become the 3</a:t>
            </a:r>
            <a:r>
              <a:rPr lang="en-US" sz="2400" baseline="30000" dirty="0">
                <a:solidFill>
                  <a:schemeClr val="bg1"/>
                </a:solidFill>
              </a:rPr>
              <a:t>rd</a:t>
            </a:r>
            <a:r>
              <a:rPr lang="en-US" sz="2400" dirty="0">
                <a:solidFill>
                  <a:schemeClr val="bg1"/>
                </a:solidFill>
              </a:rPr>
              <a:t> Angel’s Message- Gal. 4:6—Is Christ omnipresent?</a:t>
            </a:r>
          </a:p>
          <a:p>
            <a:pPr marL="0" indent="0">
              <a:buNone/>
            </a:pPr>
            <a:r>
              <a:rPr lang="en-US" sz="2400" dirty="0">
                <a:solidFill>
                  <a:schemeClr val="bg1"/>
                </a:solidFill>
              </a:rPr>
              <a:t>14. 1 John 2:1 “Comforter”—</a:t>
            </a:r>
            <a:r>
              <a:rPr lang="en-US" sz="2400" dirty="0" err="1">
                <a:solidFill>
                  <a:schemeClr val="bg1"/>
                </a:solidFill>
              </a:rPr>
              <a:t>parakletos</a:t>
            </a:r>
            <a:r>
              <a:rPr lang="en-US" sz="2400" dirty="0">
                <a:solidFill>
                  <a:schemeClr val="bg1"/>
                </a:solidFill>
              </a:rPr>
              <a:t>—is Jesus</a:t>
            </a:r>
          </a:p>
          <a:p>
            <a:pPr marL="0" indent="0">
              <a:buNone/>
            </a:pPr>
            <a:endParaRPr lang="en-US" sz="2400" dirty="0">
              <a:solidFill>
                <a:schemeClr val="bg1"/>
              </a:solidFill>
            </a:endParaRPr>
          </a:p>
        </p:txBody>
      </p:sp>
    </p:spTree>
    <p:extLst>
      <p:ext uri="{BB962C8B-B14F-4D97-AF65-F5344CB8AC3E}">
        <p14:creationId xmlns:p14="http://schemas.microsoft.com/office/powerpoint/2010/main" val="24547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0973-6115-44B7-ACFA-3A8818364344}"/>
              </a:ext>
            </a:extLst>
          </p:cNvPr>
          <p:cNvSpPr>
            <a:spLocks noGrp="1"/>
          </p:cNvSpPr>
          <p:nvPr>
            <p:ph type="title"/>
          </p:nvPr>
        </p:nvSpPr>
        <p:spPr>
          <a:xfrm>
            <a:off x="1981200" y="-132347"/>
            <a:ext cx="8229600" cy="1143000"/>
          </a:xfrm>
        </p:spPr>
        <p:txBody>
          <a:bodyPr/>
          <a:lstStyle/>
          <a:p>
            <a:r>
              <a:rPr lang="en-US" dirty="0">
                <a:solidFill>
                  <a:schemeClr val="tx2">
                    <a:lumMod val="75000"/>
                  </a:schemeClr>
                </a:solidFill>
                <a:latin typeface="Arial Black" panose="020B0A04020102020204" pitchFamily="34" charset="0"/>
              </a:rPr>
              <a:t>Thus </a:t>
            </a:r>
            <a:r>
              <a:rPr lang="en-US" dirty="0" err="1">
                <a:solidFill>
                  <a:schemeClr val="tx2">
                    <a:lumMod val="75000"/>
                  </a:schemeClr>
                </a:solidFill>
                <a:latin typeface="Arial Black" panose="020B0A04020102020204" pitchFamily="34" charset="0"/>
              </a:rPr>
              <a:t>Saith</a:t>
            </a:r>
            <a:r>
              <a:rPr lang="en-US" dirty="0">
                <a:solidFill>
                  <a:schemeClr val="tx2">
                    <a:lumMod val="75000"/>
                  </a:schemeClr>
                </a:solidFill>
                <a:latin typeface="Arial Black" panose="020B0A04020102020204" pitchFamily="34" charset="0"/>
              </a:rPr>
              <a:t> the Lord</a:t>
            </a:r>
          </a:p>
        </p:txBody>
      </p:sp>
      <p:sp>
        <p:nvSpPr>
          <p:cNvPr id="3" name="Content Placeholder 2">
            <a:extLst>
              <a:ext uri="{FF2B5EF4-FFF2-40B4-BE49-F238E27FC236}">
                <a16:creationId xmlns:a16="http://schemas.microsoft.com/office/drawing/2014/main" id="{7CB71391-2017-4871-9ABD-2ABF2BEB56A1}"/>
              </a:ext>
            </a:extLst>
          </p:cNvPr>
          <p:cNvSpPr>
            <a:spLocks noGrp="1"/>
          </p:cNvSpPr>
          <p:nvPr>
            <p:ph idx="1"/>
          </p:nvPr>
        </p:nvSpPr>
        <p:spPr>
          <a:xfrm>
            <a:off x="1524000" y="653632"/>
            <a:ext cx="9144000" cy="6204368"/>
          </a:xfrm>
        </p:spPr>
        <p:txBody>
          <a:bodyPr>
            <a:normAutofit fontScale="92500" lnSpcReduction="10000"/>
          </a:bodyPr>
          <a:lstStyle/>
          <a:p>
            <a:pPr marL="0" indent="0">
              <a:buNone/>
            </a:pPr>
            <a:r>
              <a:rPr lang="en-US" sz="2400" dirty="0"/>
              <a:t>Wherever hearts are open to receive the truth, Christ is ready to instruct them. He reveals to them the Father, and the worship acceptable to Him who reads the heart. </a:t>
            </a:r>
            <a:r>
              <a:rPr lang="en-US" sz="2400" b="1" dirty="0"/>
              <a:t>For such He uses no parables</a:t>
            </a:r>
            <a:r>
              <a:rPr lang="en-US" sz="2400" dirty="0"/>
              <a:t>. To them, as to the woman at the well, He says, "I that speak unto thee am He.“– DA, 194</a:t>
            </a:r>
          </a:p>
          <a:p>
            <a:pPr marL="0" indent="0">
              <a:buNone/>
            </a:pPr>
            <a:endParaRPr lang="en-US" sz="2400" dirty="0"/>
          </a:p>
          <a:p>
            <a:pPr marL="0" indent="0">
              <a:buNone/>
            </a:pPr>
            <a:r>
              <a:rPr lang="en-US" sz="2400" dirty="0"/>
              <a:t>The disciples had been with Christ, and could understand Him;</a:t>
            </a:r>
            <a:r>
              <a:rPr lang="en-US" sz="2400" b="1" dirty="0"/>
              <a:t> to them He need not talk in parables</a:t>
            </a:r>
            <a:r>
              <a:rPr lang="en-US" sz="2400" dirty="0"/>
              <a:t>. He corrected their errors, and made plain to them the right way of approaching the people. He opened more fully to them the precious treasures of divine truth.– DA, 361</a:t>
            </a:r>
          </a:p>
          <a:p>
            <a:pPr marL="0" indent="0">
              <a:buNone/>
            </a:pPr>
            <a:endParaRPr lang="en-US" sz="2400" dirty="0"/>
          </a:p>
          <a:p>
            <a:pPr marL="0" indent="0">
              <a:buNone/>
            </a:pPr>
            <a:r>
              <a:rPr lang="en-US" sz="2400" dirty="0"/>
              <a:t>But the multitudes were slow of hearing, and in the home at Bethany Christ found rest from the weary conflict of public life. Here He opened to an appreciative audience the volume of Providence. In these private interviews He unfolded to His hearers that which He did not attempt to tell to the mixed multitude. </a:t>
            </a:r>
            <a:r>
              <a:rPr lang="en-US" sz="2400" b="1" dirty="0"/>
              <a:t>He needed not to speak to His friends in parables</a:t>
            </a:r>
            <a:r>
              <a:rPr lang="en-US" sz="2400" dirty="0"/>
              <a:t>.– DA, 524</a:t>
            </a:r>
          </a:p>
          <a:p>
            <a:pPr marL="0" indent="0">
              <a:buNone/>
            </a:pPr>
            <a:endParaRPr lang="en-US" sz="2400" dirty="0"/>
          </a:p>
          <a:p>
            <a:pPr marL="0" indent="0">
              <a:buNone/>
            </a:pPr>
            <a:r>
              <a:rPr lang="en-US" sz="2400" b="1" dirty="0"/>
              <a:t>If this is a parable, why is it not outlined and explained by Ellen White in any writing? Not the Desire of Ages, Not Christ’s Object Lessons???</a:t>
            </a:r>
          </a:p>
        </p:txBody>
      </p:sp>
    </p:spTree>
    <p:extLst>
      <p:ext uri="{BB962C8B-B14F-4D97-AF65-F5344CB8AC3E}">
        <p14:creationId xmlns:p14="http://schemas.microsoft.com/office/powerpoint/2010/main" val="2971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CE88-9470-8F14-33F7-3299053C6F0D}"/>
              </a:ext>
            </a:extLst>
          </p:cNvPr>
          <p:cNvSpPr>
            <a:spLocks noGrp="1"/>
          </p:cNvSpPr>
          <p:nvPr>
            <p:ph type="title"/>
          </p:nvPr>
        </p:nvSpPr>
        <p:spPr>
          <a:xfrm>
            <a:off x="734506" y="-294751"/>
            <a:ext cx="10515600" cy="1325563"/>
          </a:xfrm>
        </p:spPr>
        <p:txBody>
          <a:bodyPr/>
          <a:lstStyle/>
          <a:p>
            <a:r>
              <a:rPr lang="en-US" b="1" u="sng" dirty="0">
                <a:solidFill>
                  <a:srgbClr val="7030A0"/>
                </a:solidFill>
                <a:effectLst>
                  <a:outerShdw blurRad="38100" dist="38100" dir="2700000" algn="tl">
                    <a:srgbClr val="000000">
                      <a:alpha val="43137"/>
                    </a:srgbClr>
                  </a:outerShdw>
                </a:effectLst>
              </a:rPr>
              <a:t>Ellen White: Silence is Golden</a:t>
            </a:r>
          </a:p>
        </p:txBody>
      </p:sp>
      <p:sp>
        <p:nvSpPr>
          <p:cNvPr id="4" name="TextBox 3">
            <a:extLst>
              <a:ext uri="{FF2B5EF4-FFF2-40B4-BE49-F238E27FC236}">
                <a16:creationId xmlns:a16="http://schemas.microsoft.com/office/drawing/2014/main" id="{2E5F01B0-84AB-549C-9B10-38885785253E}"/>
              </a:ext>
            </a:extLst>
          </p:cNvPr>
          <p:cNvSpPr txBox="1"/>
          <p:nvPr/>
        </p:nvSpPr>
        <p:spPr>
          <a:xfrm>
            <a:off x="5799842" y="1030812"/>
            <a:ext cx="6094428" cy="4832092"/>
          </a:xfrm>
          <a:prstGeom prst="rect">
            <a:avLst/>
          </a:prstGeom>
          <a:noFill/>
        </p:spPr>
        <p:txBody>
          <a:bodyPr wrap="square">
            <a:spAutoFit/>
          </a:bodyPr>
          <a:lstStyle/>
          <a:p>
            <a:r>
              <a:rPr lang="en-US" sz="2800" dirty="0"/>
              <a:t>“</a:t>
            </a:r>
            <a:r>
              <a:rPr lang="en-US" sz="2800" b="1" u="sng" dirty="0"/>
              <a:t>The nature of the Holy Spirit is a mystery. Men cannot explain it, because the Lord has not revealed it to them. Men having fanciful views may bring together passages of Scripture and put a human construction on them, but the acceptance of these views will not strengthen the church. Regarding such mysteries, which are too deep for human understanding, silence is golden</a:t>
            </a:r>
            <a:r>
              <a:rPr lang="en-US" sz="2800" dirty="0"/>
              <a:t>.” AA, 52</a:t>
            </a:r>
          </a:p>
        </p:txBody>
      </p:sp>
      <p:pic>
        <p:nvPicPr>
          <p:cNvPr id="5" name="Picture 4">
            <a:extLst>
              <a:ext uri="{FF2B5EF4-FFF2-40B4-BE49-F238E27FC236}">
                <a16:creationId xmlns:a16="http://schemas.microsoft.com/office/drawing/2014/main" id="{EE305813-7EF2-F879-0D85-F9DE13DAF4EB}"/>
              </a:ext>
            </a:extLst>
          </p:cNvPr>
          <p:cNvPicPr>
            <a:picLocks noChangeAspect="1"/>
          </p:cNvPicPr>
          <p:nvPr/>
        </p:nvPicPr>
        <p:blipFill>
          <a:blip r:embed="rId2"/>
          <a:stretch>
            <a:fillRect/>
          </a:stretch>
        </p:blipFill>
        <p:spPr>
          <a:xfrm>
            <a:off x="630808" y="809993"/>
            <a:ext cx="4524869" cy="5791832"/>
          </a:xfrm>
          <a:prstGeom prst="rect">
            <a:avLst/>
          </a:prstGeom>
        </p:spPr>
      </p:pic>
    </p:spTree>
    <p:extLst>
      <p:ext uri="{BB962C8B-B14F-4D97-AF65-F5344CB8AC3E}">
        <p14:creationId xmlns:p14="http://schemas.microsoft.com/office/powerpoint/2010/main" val="422397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6126-12B0-C006-C531-E52FA6ACAD5C}"/>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539FFBE-AC40-89A8-DCC2-8DE929285B19}"/>
              </a:ext>
            </a:extLst>
          </p:cNvPr>
          <p:cNvSpPr txBox="1"/>
          <p:nvPr/>
        </p:nvSpPr>
        <p:spPr>
          <a:xfrm>
            <a:off x="942392" y="2090057"/>
            <a:ext cx="9041363" cy="2862322"/>
          </a:xfrm>
          <a:prstGeom prst="rect">
            <a:avLst/>
          </a:prstGeom>
          <a:noFill/>
        </p:spPr>
        <p:txBody>
          <a:bodyPr wrap="square" rtlCol="0">
            <a:spAutoFit/>
          </a:bodyPr>
          <a:lstStyle/>
          <a:p>
            <a:r>
              <a:rPr lang="en-US" dirty="0"/>
              <a:t>Catholic Trinity Outline:</a:t>
            </a:r>
          </a:p>
          <a:p>
            <a:pPr marL="342900" indent="-342900">
              <a:buAutoNum type="arabicPeriod"/>
            </a:pPr>
            <a:r>
              <a:rPr lang="en-US" dirty="0"/>
              <a:t>The Hislop Lie—it’s pagan, real quote  x</a:t>
            </a:r>
          </a:p>
          <a:p>
            <a:pPr marL="342900" indent="-342900">
              <a:buAutoNum type="arabicPeriod"/>
            </a:pPr>
            <a:r>
              <a:rPr lang="en-US" dirty="0"/>
              <a:t>BG Wilkinson confirms!  x</a:t>
            </a:r>
          </a:p>
          <a:p>
            <a:pPr marL="342900" indent="-342900">
              <a:buAutoNum type="arabicPeriod"/>
            </a:pPr>
            <a:r>
              <a:rPr lang="en-US" dirty="0"/>
              <a:t>Council of </a:t>
            </a:r>
            <a:r>
              <a:rPr lang="en-US" dirty="0" err="1"/>
              <a:t>Nicea</a:t>
            </a:r>
            <a:r>
              <a:rPr lang="en-US" dirty="0"/>
              <a:t> + Quote from Chris Chung on the Triune God x</a:t>
            </a:r>
          </a:p>
          <a:p>
            <a:pPr marL="342900" indent="-342900">
              <a:buAutoNum type="arabicPeriod"/>
            </a:pPr>
            <a:r>
              <a:rPr lang="en-US" dirty="0"/>
              <a:t>Trinity or Godhead pamphlet xx</a:t>
            </a:r>
          </a:p>
          <a:p>
            <a:pPr marL="342900" indent="-342900">
              <a:buAutoNum type="arabicPeriod"/>
            </a:pPr>
            <a:r>
              <a:rPr lang="en-US" dirty="0"/>
              <a:t>Holy Spirit is a an essence quote x</a:t>
            </a:r>
          </a:p>
          <a:p>
            <a:pPr marL="342900" indent="-342900">
              <a:buAutoNum type="arabicPeriod"/>
            </a:pPr>
            <a:r>
              <a:rPr lang="en-US" dirty="0"/>
              <a:t>The Alpha of Apostasy and Kellogg (get Kellogg quote where they say we can’t fix your theology from Chris Chung series pt 4 last 10 minutes)</a:t>
            </a:r>
          </a:p>
          <a:p>
            <a:pPr marL="342900" indent="-342900">
              <a:buAutoNum type="arabicPeriod"/>
            </a:pPr>
            <a:r>
              <a:rPr lang="en-US" dirty="0"/>
              <a:t>Rose Publishing Christianity Cults and Religions Pamphlet saying we believe in different Trinity</a:t>
            </a:r>
          </a:p>
        </p:txBody>
      </p:sp>
    </p:spTree>
    <p:extLst>
      <p:ext uri="{BB962C8B-B14F-4D97-AF65-F5344CB8AC3E}">
        <p14:creationId xmlns:p14="http://schemas.microsoft.com/office/powerpoint/2010/main" val="78093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D7FF-005C-B5CC-8102-2501336D381B}"/>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B638C761-8BB4-2565-BFA0-DA6391CC5723}"/>
              </a:ext>
            </a:extLst>
          </p:cNvPr>
          <p:cNvSpPr txBox="1"/>
          <p:nvPr/>
        </p:nvSpPr>
        <p:spPr>
          <a:xfrm>
            <a:off x="942392" y="2090057"/>
            <a:ext cx="9041363" cy="4524315"/>
          </a:xfrm>
          <a:prstGeom prst="rect">
            <a:avLst/>
          </a:prstGeom>
          <a:noFill/>
        </p:spPr>
        <p:txBody>
          <a:bodyPr wrap="square" rtlCol="0">
            <a:spAutoFit/>
          </a:bodyPr>
          <a:lstStyle/>
          <a:p>
            <a:r>
              <a:rPr lang="en-US" dirty="0"/>
              <a:t>The </a:t>
            </a:r>
            <a:r>
              <a:rPr lang="en-US" dirty="0" err="1"/>
              <a:t>Gaslighters</a:t>
            </a:r>
            <a:r>
              <a:rPr lang="en-US" dirty="0"/>
              <a:t> Outline:</a:t>
            </a:r>
          </a:p>
          <a:p>
            <a:pPr marL="342900" indent="-342900">
              <a:buAutoNum type="arabicPeriod"/>
            </a:pPr>
            <a:r>
              <a:rPr lang="en-US" dirty="0"/>
              <a:t>Lenin accuse others of what you yourself are doing… + Hitler quote on Lenin being trained by Jesuits</a:t>
            </a:r>
          </a:p>
          <a:p>
            <a:pPr marL="342900" indent="-342900">
              <a:buAutoNum type="arabicPeriod"/>
            </a:pPr>
            <a:r>
              <a:rPr lang="en-US" dirty="0"/>
              <a:t>Recap: They quote </a:t>
            </a:r>
            <a:r>
              <a:rPr lang="en-US" dirty="0" err="1"/>
              <a:t>Canright</a:t>
            </a:r>
            <a:r>
              <a:rPr lang="en-US" dirty="0"/>
              <a:t>—he’s a liar, Hislop—he believes in the Trinity, &amp; Kellogg issue—when it proves the opposite, You believe in the Catholic Trinity when they actually do</a:t>
            </a:r>
          </a:p>
          <a:p>
            <a:pPr marL="342900" indent="-342900">
              <a:buAutoNum type="arabicPeriod"/>
            </a:pPr>
            <a:r>
              <a:rPr lang="en-US" dirty="0"/>
              <a:t>Nadar Mansour—the parable of the </a:t>
            </a:r>
            <a:r>
              <a:rPr lang="en-US" dirty="0" err="1"/>
              <a:t>Comfortor</a:t>
            </a:r>
            <a:r>
              <a:rPr lang="en-US" dirty="0"/>
              <a:t> + Jesus did not speak in parables directly to his disciples—they glory in their unbelief (see my own quote to Chris Chung)</a:t>
            </a:r>
          </a:p>
          <a:p>
            <a:pPr marL="342900" indent="-342900">
              <a:buAutoNum type="arabicPeriod"/>
            </a:pPr>
            <a:r>
              <a:rPr lang="en-US" dirty="0"/>
              <a:t>Fanaticism leads to darkness and strong delusion (EGW vision about Satan breathing on people---this is about the Sanctuary)</a:t>
            </a:r>
          </a:p>
          <a:p>
            <a:pPr marL="342900" indent="-342900">
              <a:buAutoNum type="arabicPeriod"/>
            </a:pPr>
            <a:r>
              <a:rPr lang="en-US" dirty="0"/>
              <a:t>The stenographer issue: They reject every quote proving the Trinity from stenographers but then use them when it serves to bolster their arguments</a:t>
            </a:r>
          </a:p>
          <a:p>
            <a:pPr marL="342900" indent="-342900">
              <a:buAutoNum type="arabicPeriod"/>
            </a:pPr>
            <a:r>
              <a:rPr lang="en-US" dirty="0"/>
              <a:t>1 John 5:7 doesn’t belong in the Bible—it was added to create the Trinity doctrine (NIV, RSV, ESV comparison) + Ellen White doesn’t quote it directly (there are other Bible passages she does not touch—does that make them false also?) + Gail </a:t>
            </a:r>
            <a:r>
              <a:rPr lang="en-US" dirty="0" err="1"/>
              <a:t>Riplinger</a:t>
            </a:r>
            <a:r>
              <a:rPr lang="en-US" dirty="0"/>
              <a:t> quotes</a:t>
            </a:r>
          </a:p>
          <a:p>
            <a:pPr marL="342900" indent="-342900">
              <a:buAutoNum type="arabicPeriod"/>
            </a:pPr>
            <a:r>
              <a:rPr lang="en-US" dirty="0"/>
              <a:t>3</a:t>
            </a:r>
            <a:r>
              <a:rPr lang="en-US" baseline="30000" dirty="0"/>
              <a:t>rd</a:t>
            </a:r>
            <a:r>
              <a:rPr lang="en-US" dirty="0"/>
              <a:t> Angel’s Message is to engross our whole work compared to stats of false ministries that dedicate themselves to this false message</a:t>
            </a:r>
          </a:p>
        </p:txBody>
      </p:sp>
    </p:spTree>
    <p:extLst>
      <p:ext uri="{BB962C8B-B14F-4D97-AF65-F5344CB8AC3E}">
        <p14:creationId xmlns:p14="http://schemas.microsoft.com/office/powerpoint/2010/main" val="2531504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55BC-70C2-8107-282E-E1EEF2E72D1F}"/>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045F020-33E5-7CDB-CD4D-7C9955A02D07}"/>
              </a:ext>
            </a:extLst>
          </p:cNvPr>
          <p:cNvSpPr txBox="1"/>
          <p:nvPr/>
        </p:nvSpPr>
        <p:spPr>
          <a:xfrm>
            <a:off x="942392" y="2090057"/>
            <a:ext cx="9041363" cy="3970318"/>
          </a:xfrm>
          <a:prstGeom prst="rect">
            <a:avLst/>
          </a:prstGeom>
          <a:noFill/>
        </p:spPr>
        <p:txBody>
          <a:bodyPr wrap="square" rtlCol="0">
            <a:spAutoFit/>
          </a:bodyPr>
          <a:lstStyle/>
          <a:p>
            <a:r>
              <a:rPr lang="en-US" dirty="0"/>
              <a:t>The Bible Evidence Outline:</a:t>
            </a:r>
          </a:p>
          <a:p>
            <a:r>
              <a:rPr lang="en-US" dirty="0"/>
              <a:t>0. Holy Spirit Characteristics (spirit of truth, would not speak for Himself, glorify the Father and Son, wrote the Bible, Order of </a:t>
            </a:r>
            <a:r>
              <a:rPr lang="en-US" dirty="0" err="1"/>
              <a:t>Melchisedec</a:t>
            </a:r>
            <a:r>
              <a:rPr lang="en-US" dirty="0"/>
              <a:t>)</a:t>
            </a:r>
          </a:p>
          <a:p>
            <a:pPr marL="342900" indent="-342900">
              <a:buAutoNum type="arabicPeriod"/>
            </a:pPr>
            <a:r>
              <a:rPr lang="en-US" dirty="0"/>
              <a:t>1 John 5:7</a:t>
            </a:r>
          </a:p>
          <a:p>
            <a:pPr marL="342900" indent="-342900">
              <a:buAutoNum type="arabicPeriod"/>
            </a:pPr>
            <a:r>
              <a:rPr lang="en-US" dirty="0"/>
              <a:t>The Spirit Sent Me</a:t>
            </a:r>
          </a:p>
          <a:p>
            <a:pPr marL="342900" indent="-342900">
              <a:buAutoNum type="arabicPeriod"/>
            </a:pPr>
            <a:r>
              <a:rPr lang="en-US" dirty="0"/>
              <a:t>Created the flesh of Jesus</a:t>
            </a:r>
          </a:p>
          <a:p>
            <a:pPr marL="342900" indent="-342900">
              <a:buAutoNum type="arabicPeriod"/>
            </a:pPr>
            <a:r>
              <a:rPr lang="en-US" dirty="0"/>
              <a:t>The 3 crowns in the Sanctuary</a:t>
            </a:r>
          </a:p>
          <a:p>
            <a:pPr marL="342900" indent="-342900">
              <a:buAutoNum type="arabicPeriod"/>
            </a:pPr>
            <a:r>
              <a:rPr lang="en-US" dirty="0"/>
              <a:t>Genesis 1:1-3 the Trinity of Trinities</a:t>
            </a:r>
          </a:p>
          <a:p>
            <a:pPr marL="342900" indent="-342900">
              <a:buAutoNum type="arabicPeriod"/>
            </a:pPr>
            <a:r>
              <a:rPr lang="en-US" dirty="0"/>
              <a:t>One LORD + Jewish admission that it could definitely mean that—see Chris Chung</a:t>
            </a:r>
          </a:p>
          <a:p>
            <a:pPr marL="342900" indent="-342900">
              <a:buAutoNum type="arabicPeriod"/>
            </a:pPr>
            <a:r>
              <a:rPr lang="en-US" dirty="0"/>
              <a:t>Human traits of the Holy Spirit (Spirit strives with man, speaks, commands, Stephen you do resist the Holy Spirit, seven Spirits, blasphemy against the Holy Spirit is unpardonable)</a:t>
            </a:r>
          </a:p>
          <a:p>
            <a:pPr marL="342900" indent="-342900">
              <a:buAutoNum type="arabicPeriod"/>
            </a:pPr>
            <a:r>
              <a:rPr lang="en-US" dirty="0"/>
              <a:t>Catholic Quote that the Holy Spirit is an essence.</a:t>
            </a:r>
          </a:p>
          <a:p>
            <a:pPr marL="342900" indent="-342900">
              <a:buAutoNum type="arabicPeriod"/>
            </a:pPr>
            <a:r>
              <a:rPr lang="en-US" dirty="0"/>
              <a:t>Lying against the Holy Ghost—Ananias and Saphira</a:t>
            </a:r>
          </a:p>
          <a:p>
            <a:endParaRPr lang="en-US" dirty="0"/>
          </a:p>
        </p:txBody>
      </p:sp>
    </p:spTree>
    <p:extLst>
      <p:ext uri="{BB962C8B-B14F-4D97-AF65-F5344CB8AC3E}">
        <p14:creationId xmlns:p14="http://schemas.microsoft.com/office/powerpoint/2010/main" val="147936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7FB6-E2B6-2553-33F9-922B2BF6DD3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DAC17FD7-C22E-B72E-7107-4B46C067EBC3}"/>
              </a:ext>
            </a:extLst>
          </p:cNvPr>
          <p:cNvSpPr txBox="1"/>
          <p:nvPr/>
        </p:nvSpPr>
        <p:spPr>
          <a:xfrm>
            <a:off x="942392" y="2090057"/>
            <a:ext cx="9041363" cy="2585323"/>
          </a:xfrm>
          <a:prstGeom prst="rect">
            <a:avLst/>
          </a:prstGeom>
          <a:noFill/>
        </p:spPr>
        <p:txBody>
          <a:bodyPr wrap="square" rtlCol="0">
            <a:spAutoFit/>
          </a:bodyPr>
          <a:lstStyle/>
          <a:p>
            <a:r>
              <a:rPr lang="en-US" dirty="0" err="1"/>
              <a:t>Melchisidec</a:t>
            </a:r>
            <a:r>
              <a:rPr lang="en-US" dirty="0"/>
              <a:t> Outline:</a:t>
            </a:r>
          </a:p>
          <a:p>
            <a:pPr marL="342900" indent="-342900">
              <a:buAutoNum type="arabicPeriod"/>
            </a:pPr>
            <a:r>
              <a:rPr lang="en-US" dirty="0"/>
              <a:t>Genesis 11 bread and wine</a:t>
            </a:r>
          </a:p>
          <a:p>
            <a:pPr marL="342900" indent="-342900">
              <a:buAutoNum type="arabicPeriod"/>
            </a:pPr>
            <a:r>
              <a:rPr lang="en-US" dirty="0"/>
              <a:t>Jesus is of the “Order of </a:t>
            </a:r>
            <a:r>
              <a:rPr lang="en-US" dirty="0" err="1"/>
              <a:t>Melchisedec</a:t>
            </a:r>
            <a:r>
              <a:rPr lang="en-US" dirty="0"/>
              <a:t>” </a:t>
            </a:r>
          </a:p>
          <a:p>
            <a:pPr marL="342900" indent="-342900">
              <a:buAutoNum type="arabicPeriod"/>
            </a:pPr>
            <a:r>
              <a:rPr lang="en-US" dirty="0"/>
              <a:t>Hebrews 7, without Father without mother, etc.</a:t>
            </a:r>
          </a:p>
          <a:p>
            <a:pPr marL="342900" indent="-342900">
              <a:buAutoNum type="arabicPeriod"/>
            </a:pPr>
            <a:r>
              <a:rPr lang="en-US" dirty="0" err="1"/>
              <a:t>Melchisedec</a:t>
            </a:r>
            <a:r>
              <a:rPr lang="en-US" dirty="0"/>
              <a:t> was not Christ but the Representative of the Father (connect to John 14-16: he represents Christ on earth) + no man hath seen the Father (ONLY 1 OPTION)</a:t>
            </a:r>
          </a:p>
          <a:p>
            <a:pPr marL="342900" indent="-342900">
              <a:buAutoNum type="arabicPeriod"/>
            </a:pPr>
            <a:r>
              <a:rPr lang="en-US" dirty="0"/>
              <a:t>GB Starr + Haskell Quote—Holy Spirit is </a:t>
            </a:r>
            <a:r>
              <a:rPr lang="en-US" dirty="0" err="1"/>
              <a:t>Melchisedec</a:t>
            </a:r>
            <a:endParaRPr lang="en-US" dirty="0"/>
          </a:p>
          <a:p>
            <a:pPr marL="342900" indent="-342900">
              <a:buAutoNum type="arabicPeriod"/>
            </a:pPr>
            <a:r>
              <a:rPr lang="en-US" dirty="0"/>
              <a:t>Haskell Story of Daniel Quote</a:t>
            </a:r>
          </a:p>
          <a:p>
            <a:pPr marL="342900" indent="-342900">
              <a:buAutoNum type="arabicPeriod"/>
            </a:pPr>
            <a:r>
              <a:rPr lang="en-US" dirty="0"/>
              <a:t>Catholic </a:t>
            </a:r>
            <a:r>
              <a:rPr lang="en-US" dirty="0" err="1"/>
              <a:t>Melchisedec</a:t>
            </a:r>
            <a:r>
              <a:rPr lang="en-US" dirty="0"/>
              <a:t> from printout from Paul </a:t>
            </a:r>
            <a:r>
              <a:rPr lang="en-US" dirty="0" err="1"/>
              <a:t>Praino</a:t>
            </a:r>
            <a:endParaRPr lang="en-US" dirty="0"/>
          </a:p>
        </p:txBody>
      </p:sp>
    </p:spTree>
    <p:extLst>
      <p:ext uri="{BB962C8B-B14F-4D97-AF65-F5344CB8AC3E}">
        <p14:creationId xmlns:p14="http://schemas.microsoft.com/office/powerpoint/2010/main" val="52110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FCDD-E027-AF1C-3351-CE9616FF103A}"/>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F69FE6A-3267-EEA9-4ECC-40AB08B30672}"/>
              </a:ext>
            </a:extLst>
          </p:cNvPr>
          <p:cNvSpPr txBox="1"/>
          <p:nvPr/>
        </p:nvSpPr>
        <p:spPr>
          <a:xfrm>
            <a:off x="942392" y="2090057"/>
            <a:ext cx="9041363" cy="2862322"/>
          </a:xfrm>
          <a:prstGeom prst="rect">
            <a:avLst/>
          </a:prstGeom>
          <a:noFill/>
        </p:spPr>
        <p:txBody>
          <a:bodyPr wrap="square" rtlCol="0">
            <a:spAutoFit/>
          </a:bodyPr>
          <a:lstStyle/>
          <a:p>
            <a:r>
              <a:rPr lang="en-US" dirty="0"/>
              <a:t>Holy Spirit Vindicated Outline:</a:t>
            </a:r>
          </a:p>
          <a:p>
            <a:pPr marL="342900" indent="-342900">
              <a:buAutoNum type="arabicPeriod"/>
            </a:pPr>
            <a:r>
              <a:rPr lang="en-US" dirty="0"/>
              <a:t>The Bible Evidence Recap</a:t>
            </a:r>
          </a:p>
          <a:p>
            <a:pPr marL="342900" indent="-342900">
              <a:buAutoNum type="arabicPeriod"/>
            </a:pPr>
            <a:r>
              <a:rPr lang="en-US" dirty="0"/>
              <a:t>The SOP Evidence Recap</a:t>
            </a:r>
          </a:p>
          <a:p>
            <a:pPr marL="342900" indent="-342900">
              <a:buAutoNum type="arabicPeriod"/>
            </a:pPr>
            <a:r>
              <a:rPr lang="en-US" dirty="0"/>
              <a:t>The Pioneer Evidence Recap</a:t>
            </a:r>
          </a:p>
          <a:p>
            <a:pPr marL="342900" indent="-342900">
              <a:buAutoNum type="arabicPeriod"/>
            </a:pPr>
            <a:r>
              <a:rPr lang="en-US" dirty="0"/>
              <a:t>Their Best Arguments Defeated Recap (Parable of the Comforter, You’re Catholic Argument, The Father and Jesus are the Holy Spirit—Catholic spiritualism, Pioneers—fail… which ones?, Hislop liars, Kellogg liars, stenographer liars, Froom liars, Ellen White did not write that—with her own hand ML </a:t>
            </a:r>
            <a:r>
              <a:rPr lang="en-US" dirty="0" err="1"/>
              <a:t>Andreason</a:t>
            </a:r>
            <a:r>
              <a:rPr lang="en-US" dirty="0"/>
              <a:t>, the One True God is a false god doctrine)</a:t>
            </a:r>
          </a:p>
          <a:p>
            <a:pPr marL="342900" indent="-342900">
              <a:buAutoNum type="arabicPeriod"/>
            </a:pPr>
            <a:r>
              <a:rPr lang="en-US" dirty="0"/>
              <a:t>The Parrots: Jesuit quote on how they would control minds—apes and parrots</a:t>
            </a:r>
          </a:p>
          <a:p>
            <a:pPr marL="342900" indent="-342900">
              <a:buAutoNum type="arabicPeriod"/>
            </a:pPr>
            <a:r>
              <a:rPr lang="en-US" dirty="0"/>
              <a:t>Naming Names + Get back to the 3</a:t>
            </a:r>
            <a:r>
              <a:rPr lang="en-US" baseline="30000" dirty="0"/>
              <a:t>rd</a:t>
            </a:r>
            <a:r>
              <a:rPr lang="en-US" dirty="0"/>
              <a:t> Angel’s Message—it’s salvational!</a:t>
            </a:r>
          </a:p>
        </p:txBody>
      </p:sp>
    </p:spTree>
    <p:extLst>
      <p:ext uri="{BB962C8B-B14F-4D97-AF65-F5344CB8AC3E}">
        <p14:creationId xmlns:p14="http://schemas.microsoft.com/office/powerpoint/2010/main" val="284793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1229-8A34-4F38-8DF0-BC1FC5B5B71B}"/>
              </a:ext>
            </a:extLst>
          </p:cNvPr>
          <p:cNvSpPr>
            <a:spLocks noGrp="1"/>
          </p:cNvSpPr>
          <p:nvPr>
            <p:ph type="title"/>
          </p:nvPr>
        </p:nvSpPr>
        <p:spPr>
          <a:xfrm>
            <a:off x="1981200" y="32042"/>
            <a:ext cx="8229600" cy="789052"/>
          </a:xfrm>
        </p:spPr>
        <p:txBody>
          <a:bodyPr/>
          <a:lstStyle/>
          <a:p>
            <a:r>
              <a:rPr lang="en-US" u="sng" dirty="0">
                <a:solidFill>
                  <a:srgbClr val="C00000"/>
                </a:solidFill>
                <a:latin typeface="Baskerville Old Face" panose="02020602080505020303" pitchFamily="18" charset="0"/>
              </a:rPr>
              <a:t>What Does the Bible Say?</a:t>
            </a:r>
          </a:p>
        </p:txBody>
      </p:sp>
      <p:sp>
        <p:nvSpPr>
          <p:cNvPr id="3" name="Content Placeholder 2">
            <a:extLst>
              <a:ext uri="{FF2B5EF4-FFF2-40B4-BE49-F238E27FC236}">
                <a16:creationId xmlns:a16="http://schemas.microsoft.com/office/drawing/2014/main" id="{C791A6CE-6999-44F5-A711-71B43C5DA599}"/>
              </a:ext>
            </a:extLst>
          </p:cNvPr>
          <p:cNvSpPr>
            <a:spLocks noGrp="1"/>
          </p:cNvSpPr>
          <p:nvPr>
            <p:ph idx="1"/>
          </p:nvPr>
        </p:nvSpPr>
        <p:spPr>
          <a:xfrm>
            <a:off x="6096000" y="981362"/>
            <a:ext cx="5968482" cy="6180498"/>
          </a:xfrm>
        </p:spPr>
        <p:txBody>
          <a:bodyPr>
            <a:normAutofit/>
          </a:bodyPr>
          <a:lstStyle/>
          <a:p>
            <a:pPr marL="0" indent="0">
              <a:buNone/>
            </a:pPr>
            <a:r>
              <a:rPr lang="en-US" dirty="0"/>
              <a:t>1 John 5:7,8 “For there are </a:t>
            </a:r>
            <a:r>
              <a:rPr lang="en-US" b="1" dirty="0"/>
              <a:t>three</a:t>
            </a:r>
            <a:r>
              <a:rPr lang="en-US" dirty="0"/>
              <a:t> that bear record in heaven, </a:t>
            </a:r>
            <a:r>
              <a:rPr lang="en-US" b="1" dirty="0"/>
              <a:t>the Father, the Word, and the Holy Ghost</a:t>
            </a:r>
            <a:r>
              <a:rPr lang="en-US" dirty="0"/>
              <a:t>: and these three </a:t>
            </a:r>
            <a:r>
              <a:rPr lang="en-US" b="1" dirty="0"/>
              <a:t>are</a:t>
            </a:r>
            <a:r>
              <a:rPr lang="en-US" dirty="0"/>
              <a:t> one. And there are three that bear witness in earth, the Spirit, and the water, and the blood: and these three </a:t>
            </a:r>
            <a:r>
              <a:rPr lang="en-US" b="1" dirty="0"/>
              <a:t>agree in one</a:t>
            </a:r>
            <a:r>
              <a:rPr lang="en-US" dirty="0"/>
              <a:t>.”</a:t>
            </a:r>
          </a:p>
          <a:p>
            <a:pPr marL="0" indent="0">
              <a:buNone/>
            </a:pPr>
            <a:endParaRPr lang="en-US" dirty="0"/>
          </a:p>
          <a:p>
            <a:pPr marL="0" indent="0">
              <a:buNone/>
            </a:pPr>
            <a:r>
              <a:rPr lang="en-US" dirty="0"/>
              <a:t>Ephesians 4:4-6 “There is one body, and </a:t>
            </a:r>
            <a:r>
              <a:rPr lang="en-US" b="1" dirty="0"/>
              <a:t>one Spirit</a:t>
            </a:r>
            <a:r>
              <a:rPr lang="en-US" dirty="0"/>
              <a:t>, even as ye are called in one hope of your calling; </a:t>
            </a:r>
            <a:r>
              <a:rPr lang="en-US" b="1" dirty="0"/>
              <a:t>One Lord</a:t>
            </a:r>
            <a:r>
              <a:rPr lang="en-US" dirty="0"/>
              <a:t>, one faith, one baptism, </a:t>
            </a:r>
            <a:r>
              <a:rPr lang="en-US" b="1" dirty="0"/>
              <a:t>One God and Father</a:t>
            </a:r>
            <a:r>
              <a:rPr lang="en-US" dirty="0"/>
              <a:t> of all, who is above all, and through all, and in you all.”</a:t>
            </a:r>
          </a:p>
          <a:p>
            <a:pPr marL="0" indent="0">
              <a:buNone/>
            </a:pPr>
            <a:endParaRPr lang="en-US" dirty="0"/>
          </a:p>
        </p:txBody>
      </p:sp>
      <p:pic>
        <p:nvPicPr>
          <p:cNvPr id="4" name="Picture 3">
            <a:extLst>
              <a:ext uri="{FF2B5EF4-FFF2-40B4-BE49-F238E27FC236}">
                <a16:creationId xmlns:a16="http://schemas.microsoft.com/office/drawing/2014/main" id="{A85DBD6A-6AD5-49FC-9A5C-F867ABFC164F}"/>
              </a:ext>
            </a:extLst>
          </p:cNvPr>
          <p:cNvPicPr>
            <a:picLocks noChangeAspect="1"/>
          </p:cNvPicPr>
          <p:nvPr/>
        </p:nvPicPr>
        <p:blipFill rotWithShape="1">
          <a:blip r:embed="rId2"/>
          <a:srcRect l="10392" r="12549"/>
          <a:stretch/>
        </p:blipFill>
        <p:spPr>
          <a:xfrm>
            <a:off x="529389" y="1362453"/>
            <a:ext cx="5119135" cy="4982364"/>
          </a:xfrm>
          <a:prstGeom prst="rect">
            <a:avLst/>
          </a:prstGeom>
        </p:spPr>
      </p:pic>
    </p:spTree>
    <p:extLst>
      <p:ext uri="{BB962C8B-B14F-4D97-AF65-F5344CB8AC3E}">
        <p14:creationId xmlns:p14="http://schemas.microsoft.com/office/powerpoint/2010/main" val="27756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86A9-D18C-00D7-B21B-604D1C5E2682}"/>
              </a:ext>
            </a:extLst>
          </p:cNvPr>
          <p:cNvSpPr>
            <a:spLocks noGrp="1"/>
          </p:cNvSpPr>
          <p:nvPr>
            <p:ph type="title"/>
          </p:nvPr>
        </p:nvSpPr>
        <p:spPr>
          <a:xfrm>
            <a:off x="838200" y="-278687"/>
            <a:ext cx="10515600" cy="1325563"/>
          </a:xfrm>
        </p:spPr>
        <p:txBody>
          <a:bodyPr/>
          <a:lstStyle/>
          <a:p>
            <a:pPr algn="ctr"/>
            <a:r>
              <a:rPr lang="en-US" b="1" u="sng" dirty="0">
                <a:solidFill>
                  <a:srgbClr val="7030A0"/>
                </a:solidFill>
                <a:effectLst>
                  <a:outerShdw blurRad="38100" dist="38100" dir="2700000" algn="tl">
                    <a:srgbClr val="000000">
                      <a:alpha val="43137"/>
                    </a:srgbClr>
                  </a:outerShdw>
                </a:effectLst>
              </a:rPr>
              <a:t>Only God Receives Worship!</a:t>
            </a:r>
          </a:p>
        </p:txBody>
      </p:sp>
      <p:sp>
        <p:nvSpPr>
          <p:cNvPr id="4" name="TextBox 3">
            <a:extLst>
              <a:ext uri="{FF2B5EF4-FFF2-40B4-BE49-F238E27FC236}">
                <a16:creationId xmlns:a16="http://schemas.microsoft.com/office/drawing/2014/main" id="{36EB7DAA-DA4D-EB51-6CD7-4A8F0496948E}"/>
              </a:ext>
            </a:extLst>
          </p:cNvPr>
          <p:cNvSpPr txBox="1"/>
          <p:nvPr/>
        </p:nvSpPr>
        <p:spPr>
          <a:xfrm>
            <a:off x="342901" y="1368309"/>
            <a:ext cx="6097554" cy="4401205"/>
          </a:xfrm>
          <a:prstGeom prst="rect">
            <a:avLst/>
          </a:prstGeom>
          <a:noFill/>
        </p:spPr>
        <p:txBody>
          <a:bodyPr wrap="square">
            <a:spAutoFit/>
          </a:bodyPr>
          <a:lstStyle/>
          <a:p>
            <a:r>
              <a:rPr lang="en-US" sz="2800" dirty="0"/>
              <a:t>“As the saints in the kingdom of God are accepted in the beloved, they hear: “Come, ye blessed of My Father, inherit the kingdom prepared for you from the foundation of the world.” And then the golden harps are touched, and the music flows all through the heavenly host, </a:t>
            </a:r>
            <a:r>
              <a:rPr lang="en-US" sz="2800" b="1" u="sng" dirty="0"/>
              <a:t>and they fall down and worship the Father and the Son and the Holy Spirit.</a:t>
            </a:r>
            <a:r>
              <a:rPr lang="en-US" sz="2800" dirty="0"/>
              <a:t>” Ms139, 1906 para 32.</a:t>
            </a:r>
          </a:p>
        </p:txBody>
      </p:sp>
      <p:pic>
        <p:nvPicPr>
          <p:cNvPr id="5" name="Picture 4">
            <a:extLst>
              <a:ext uri="{FF2B5EF4-FFF2-40B4-BE49-F238E27FC236}">
                <a16:creationId xmlns:a16="http://schemas.microsoft.com/office/drawing/2014/main" id="{570A9561-0F37-B119-67B8-AD3B276199A1}"/>
              </a:ext>
            </a:extLst>
          </p:cNvPr>
          <p:cNvPicPr>
            <a:picLocks noChangeAspect="1"/>
          </p:cNvPicPr>
          <p:nvPr/>
        </p:nvPicPr>
        <p:blipFill>
          <a:blip r:embed="rId2"/>
          <a:stretch>
            <a:fillRect/>
          </a:stretch>
        </p:blipFill>
        <p:spPr>
          <a:xfrm>
            <a:off x="7152691" y="1894114"/>
            <a:ext cx="4828593" cy="3219062"/>
          </a:xfrm>
          <a:prstGeom prst="rect">
            <a:avLst/>
          </a:prstGeom>
        </p:spPr>
      </p:pic>
    </p:spTree>
    <p:extLst>
      <p:ext uri="{BB962C8B-B14F-4D97-AF65-F5344CB8AC3E}">
        <p14:creationId xmlns:p14="http://schemas.microsoft.com/office/powerpoint/2010/main" val="78908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B4BA-B09F-5199-00C5-EA51C36D51E2}"/>
              </a:ext>
            </a:extLst>
          </p:cNvPr>
          <p:cNvSpPr>
            <a:spLocks noGrp="1"/>
          </p:cNvSpPr>
          <p:nvPr>
            <p:ph type="title"/>
          </p:nvPr>
        </p:nvSpPr>
        <p:spPr>
          <a:xfrm>
            <a:off x="242047" y="-244475"/>
            <a:ext cx="11111753" cy="1325563"/>
          </a:xfrm>
        </p:spPr>
        <p:txBody>
          <a:bodyPr/>
          <a:lstStyle/>
          <a:p>
            <a:r>
              <a:rPr lang="en-US" dirty="0">
                <a:solidFill>
                  <a:srgbClr val="0070C0"/>
                </a:solidFill>
                <a:effectLst>
                  <a:outerShdw blurRad="38100" dist="38100" dir="2700000" algn="tl">
                    <a:srgbClr val="000000">
                      <a:alpha val="43137"/>
                    </a:srgbClr>
                  </a:outerShdw>
                </a:effectLst>
              </a:rPr>
              <a:t>Alexander Hislop Calls Out the Trinity as Pagan?</a:t>
            </a:r>
          </a:p>
        </p:txBody>
      </p:sp>
      <p:sp>
        <p:nvSpPr>
          <p:cNvPr id="3" name="Content Placeholder 2">
            <a:extLst>
              <a:ext uri="{FF2B5EF4-FFF2-40B4-BE49-F238E27FC236}">
                <a16:creationId xmlns:a16="http://schemas.microsoft.com/office/drawing/2014/main" id="{E7C3EAA9-EA53-BB74-9B36-E47DAB855E05}"/>
              </a:ext>
            </a:extLst>
          </p:cNvPr>
          <p:cNvSpPr>
            <a:spLocks noGrp="1"/>
          </p:cNvSpPr>
          <p:nvPr>
            <p:ph idx="1"/>
          </p:nvPr>
        </p:nvSpPr>
        <p:spPr>
          <a:xfrm>
            <a:off x="112058" y="938119"/>
            <a:ext cx="7454154" cy="5498540"/>
          </a:xfrm>
        </p:spPr>
        <p:txBody>
          <a:bodyPr>
            <a:normAutofit/>
          </a:bodyPr>
          <a:lstStyle/>
          <a:p>
            <a:pPr marL="0" indent="0">
              <a:buNone/>
            </a:pPr>
            <a:r>
              <a:rPr lang="en-US" dirty="0"/>
              <a:t>In the </a:t>
            </a:r>
            <a:r>
              <a:rPr lang="en-US" b="1" dirty="0"/>
              <a:t>Judgment Hour</a:t>
            </a:r>
            <a:r>
              <a:rPr lang="en-US" dirty="0"/>
              <a:t> YouTube Channel, the video entitled “Established by Force: The DARK History of Christian Nationalism or Church and State” the speaker seeks to prove that the 2 doctrines which reveal true Christians are 1) the Sabbath and the 2) </a:t>
            </a:r>
            <a:r>
              <a:rPr lang="en-US" dirty="0" err="1"/>
              <a:t>Antitrinitarianism</a:t>
            </a:r>
            <a:r>
              <a:rPr lang="en-US" dirty="0"/>
              <a:t> </a:t>
            </a:r>
          </a:p>
          <a:p>
            <a:pPr marL="0" indent="0">
              <a:buNone/>
            </a:pPr>
            <a:endParaRPr lang="en-US" dirty="0"/>
          </a:p>
          <a:p>
            <a:pPr marL="0" indent="0">
              <a:buNone/>
            </a:pPr>
            <a:r>
              <a:rPr lang="en-US" dirty="0"/>
              <a:t>The video uses excellent </a:t>
            </a:r>
            <a:r>
              <a:rPr lang="en-US" dirty="0" err="1"/>
              <a:t>cgi</a:t>
            </a:r>
            <a:r>
              <a:rPr lang="en-US" dirty="0"/>
              <a:t>, visuals, and music—some comments praised these aspects specifically. At approximately 1:13:20 the speaker misquotes Alexander Hislop’s Two </a:t>
            </a:r>
            <a:r>
              <a:rPr lang="en-US" dirty="0" err="1"/>
              <a:t>Babylons</a:t>
            </a:r>
            <a:r>
              <a:rPr lang="en-US" dirty="0"/>
              <a:t> book, p. 240-252 using it to “prove” that the Trinity is a pagan creation</a:t>
            </a:r>
          </a:p>
        </p:txBody>
      </p:sp>
      <p:pic>
        <p:nvPicPr>
          <p:cNvPr id="5" name="Picture 4">
            <a:extLst>
              <a:ext uri="{FF2B5EF4-FFF2-40B4-BE49-F238E27FC236}">
                <a16:creationId xmlns:a16="http://schemas.microsoft.com/office/drawing/2014/main" id="{98827ACF-0E02-3563-EFC0-B543302BA9BC}"/>
              </a:ext>
            </a:extLst>
          </p:cNvPr>
          <p:cNvPicPr>
            <a:picLocks noChangeAspect="1"/>
          </p:cNvPicPr>
          <p:nvPr/>
        </p:nvPicPr>
        <p:blipFill>
          <a:blip r:embed="rId2"/>
          <a:stretch>
            <a:fillRect/>
          </a:stretch>
        </p:blipFill>
        <p:spPr>
          <a:xfrm>
            <a:off x="7914856" y="1538362"/>
            <a:ext cx="4024716" cy="4503849"/>
          </a:xfrm>
          <a:prstGeom prst="rect">
            <a:avLst/>
          </a:prstGeom>
        </p:spPr>
      </p:pic>
    </p:spTree>
    <p:extLst>
      <p:ext uri="{BB962C8B-B14F-4D97-AF65-F5344CB8AC3E}">
        <p14:creationId xmlns:p14="http://schemas.microsoft.com/office/powerpoint/2010/main" val="261034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C5CD-39EC-A2D3-EB7B-C3CAB11BD4EF}"/>
              </a:ext>
            </a:extLst>
          </p:cNvPr>
          <p:cNvPicPr>
            <a:picLocks noChangeAspect="1"/>
          </p:cNvPicPr>
          <p:nvPr/>
        </p:nvPicPr>
        <p:blipFill>
          <a:blip r:embed="rId2"/>
          <a:stretch>
            <a:fillRect/>
          </a:stretch>
        </p:blipFill>
        <p:spPr>
          <a:xfrm>
            <a:off x="0" y="0"/>
            <a:ext cx="12192000" cy="4147013"/>
          </a:xfrm>
          <a:prstGeom prst="rect">
            <a:avLst/>
          </a:prstGeom>
        </p:spPr>
      </p:pic>
      <p:sp>
        <p:nvSpPr>
          <p:cNvPr id="6" name="TextBox 5">
            <a:extLst>
              <a:ext uri="{FF2B5EF4-FFF2-40B4-BE49-F238E27FC236}">
                <a16:creationId xmlns:a16="http://schemas.microsoft.com/office/drawing/2014/main" id="{E8AFF719-D7AD-1787-DE1A-AFF44FB79629}"/>
              </a:ext>
            </a:extLst>
          </p:cNvPr>
          <p:cNvSpPr txBox="1"/>
          <p:nvPr/>
        </p:nvSpPr>
        <p:spPr>
          <a:xfrm>
            <a:off x="0" y="4213410"/>
            <a:ext cx="12192000" cy="2677656"/>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It is an easily-verifiable fact that Alexander Hislop believed in the 3-Person Godhead, the </a:t>
            </a:r>
            <a:r>
              <a:rPr lang="en-US" sz="2400" b="1" dirty="0" err="1">
                <a:effectLst>
                  <a:outerShdw blurRad="38100" dist="38100" dir="2700000" algn="tl">
                    <a:srgbClr val="000000">
                      <a:alpha val="43137"/>
                    </a:srgbClr>
                  </a:outerShdw>
                </a:effectLst>
              </a:rPr>
              <a:t>criticizism</a:t>
            </a:r>
            <a:r>
              <a:rPr lang="en-US" sz="2400" b="1" dirty="0">
                <a:effectLst>
                  <a:outerShdw blurRad="38100" dist="38100" dir="2700000" algn="tl">
                    <a:srgbClr val="000000">
                      <a:alpha val="43137"/>
                    </a:srgbClr>
                  </a:outerShdw>
                </a:effectLst>
              </a:rPr>
              <a:t> of the Trinity found in his book is about the idea that God has 3 heads, shares 1 body, or clones or </a:t>
            </a:r>
            <a:r>
              <a:rPr lang="en-US" sz="2400" b="1" dirty="0" err="1">
                <a:effectLst>
                  <a:outerShdw blurRad="38100" dist="38100" dir="2700000" algn="tl">
                    <a:srgbClr val="000000">
                      <a:alpha val="43137"/>
                    </a:srgbClr>
                  </a:outerShdw>
                </a:effectLst>
              </a:rPr>
              <a:t>spirates</a:t>
            </a:r>
            <a:r>
              <a:rPr lang="en-US" sz="2400" b="1" dirty="0">
                <a:effectLst>
                  <a:outerShdw blurRad="38100" dist="38100" dir="2700000" algn="tl">
                    <a:srgbClr val="000000">
                      <a:alpha val="43137"/>
                    </a:srgbClr>
                  </a:outerShdw>
                </a:effectLst>
              </a:rPr>
              <a:t> Himself as taught by the pagan counterfeits. Moreover, Hislop uses the many examples of pagan trinities throughout history as proof that the knowledge of the true Trinity (3-Person) Godhead was corrupted after the flood. In other words, Judgment Hour is misquoting Hislop personal beliefs AND the point he trying to make in the book which is the opposite of what the Judgment Hour is portraying---Jehovah’s Witnesses do this often.</a:t>
            </a:r>
          </a:p>
        </p:txBody>
      </p:sp>
    </p:spTree>
    <p:extLst>
      <p:ext uri="{BB962C8B-B14F-4D97-AF65-F5344CB8AC3E}">
        <p14:creationId xmlns:p14="http://schemas.microsoft.com/office/powerpoint/2010/main" val="74761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B8B2-6F3B-4158-90F9-1601772608FF}"/>
              </a:ext>
            </a:extLst>
          </p:cNvPr>
          <p:cNvSpPr>
            <a:spLocks noGrp="1"/>
          </p:cNvSpPr>
          <p:nvPr>
            <p:ph type="title"/>
          </p:nvPr>
        </p:nvSpPr>
        <p:spPr>
          <a:xfrm>
            <a:off x="838200" y="-244475"/>
            <a:ext cx="10515600" cy="1325563"/>
          </a:xfrm>
        </p:spPr>
        <p:txBody>
          <a:bodyPr/>
          <a:lstStyle/>
          <a:p>
            <a:r>
              <a:rPr lang="en-US" b="1" u="sng" dirty="0">
                <a:solidFill>
                  <a:srgbClr val="FF0000"/>
                </a:solidFill>
                <a:effectLst>
                  <a:outerShdw blurRad="38100" dist="38100" dir="2700000" algn="tl">
                    <a:srgbClr val="000000">
                      <a:alpha val="43137"/>
                    </a:srgbClr>
                  </a:outerShdw>
                </a:effectLst>
              </a:rPr>
              <a:t>Hislop Explains the Pagan/Catholic Trinity</a:t>
            </a:r>
          </a:p>
        </p:txBody>
      </p:sp>
      <p:sp>
        <p:nvSpPr>
          <p:cNvPr id="3" name="Content Placeholder 2">
            <a:extLst>
              <a:ext uri="{FF2B5EF4-FFF2-40B4-BE49-F238E27FC236}">
                <a16:creationId xmlns:a16="http://schemas.microsoft.com/office/drawing/2014/main" id="{9631FC91-3B2C-8331-2A20-4D960FBBD1E6}"/>
              </a:ext>
            </a:extLst>
          </p:cNvPr>
          <p:cNvSpPr>
            <a:spLocks noGrp="1"/>
          </p:cNvSpPr>
          <p:nvPr>
            <p:ph idx="1"/>
          </p:nvPr>
        </p:nvSpPr>
        <p:spPr>
          <a:xfrm>
            <a:off x="4428565" y="794684"/>
            <a:ext cx="7597588" cy="4351338"/>
          </a:xfrm>
        </p:spPr>
        <p:txBody>
          <a:bodyPr>
            <a:noAutofit/>
          </a:bodyPr>
          <a:lstStyle/>
          <a:p>
            <a:pPr marL="0" indent="0">
              <a:buNone/>
            </a:pPr>
            <a:r>
              <a:rPr lang="en-US" sz="2400" dirty="0"/>
              <a:t>“PARKHURST'S Hebrew Lexicon, "Cherubim." From the following extract from the Dublin Catholic Layman, a very able Protestant paper, describing a Popish picture of the Trinity, recently published in that city, it will be seen that something akin to this mode of representing the Godhead is appearing nearer home: "</a:t>
            </a:r>
            <a:r>
              <a:rPr lang="en-US" sz="2400" b="1" u="sng" dirty="0"/>
              <a:t>At the top of the picture is a representation of the Holy Trinity. We beg to speak of it with due reverence. God the Father and God the Son are represented as a MAN with two heads, one body, and two arms. One of the heads is like the ordinary pictures of our </a:t>
            </a:r>
            <a:r>
              <a:rPr lang="en-US" sz="2400" b="1" u="sng" dirty="0" err="1"/>
              <a:t>Saviour</a:t>
            </a:r>
            <a:r>
              <a:rPr lang="en-US" sz="2400" b="1" u="sng" dirty="0"/>
              <a:t>. The other is the head of an old man, surmounted by a triangle. Out of the middle of this figure is proceeding the Holy Ghost in the form of a dove. We think it must be painful to any Christian mind, and repugnant to Christian feeling, to look at this figure.</a:t>
            </a:r>
            <a:r>
              <a:rPr lang="en-US" sz="2400" dirty="0"/>
              <a:t>" (17th July, 1856)” Alexander Hislop, The Two </a:t>
            </a:r>
            <a:r>
              <a:rPr lang="en-US" sz="2400" dirty="0" err="1"/>
              <a:t>Babylons</a:t>
            </a:r>
            <a:r>
              <a:rPr lang="en-US" sz="2400" dirty="0"/>
              <a:t>, Ch. 2: Objects of Worship, I. The Trinity in Unity</a:t>
            </a:r>
          </a:p>
        </p:txBody>
      </p:sp>
      <p:pic>
        <p:nvPicPr>
          <p:cNvPr id="4" name="Picture 3">
            <a:extLst>
              <a:ext uri="{FF2B5EF4-FFF2-40B4-BE49-F238E27FC236}">
                <a16:creationId xmlns:a16="http://schemas.microsoft.com/office/drawing/2014/main" id="{315861C2-A7A4-2163-A6DB-22EFB34EE20B}"/>
              </a:ext>
            </a:extLst>
          </p:cNvPr>
          <p:cNvPicPr>
            <a:picLocks noChangeAspect="1"/>
          </p:cNvPicPr>
          <p:nvPr/>
        </p:nvPicPr>
        <p:blipFill>
          <a:blip r:embed="rId2"/>
          <a:stretch>
            <a:fillRect/>
          </a:stretch>
        </p:blipFill>
        <p:spPr>
          <a:xfrm>
            <a:off x="302813" y="949978"/>
            <a:ext cx="3937493" cy="5743580"/>
          </a:xfrm>
          <a:prstGeom prst="rect">
            <a:avLst/>
          </a:prstGeom>
        </p:spPr>
      </p:pic>
    </p:spTree>
    <p:extLst>
      <p:ext uri="{BB962C8B-B14F-4D97-AF65-F5344CB8AC3E}">
        <p14:creationId xmlns:p14="http://schemas.microsoft.com/office/powerpoint/2010/main" val="223023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697B-F09B-F875-4EE8-1B1684BC1EB5}"/>
              </a:ext>
            </a:extLst>
          </p:cNvPr>
          <p:cNvSpPr>
            <a:spLocks noGrp="1"/>
          </p:cNvSpPr>
          <p:nvPr>
            <p:ph type="title"/>
          </p:nvPr>
        </p:nvSpPr>
        <p:spPr>
          <a:xfrm>
            <a:off x="838200" y="-316193"/>
            <a:ext cx="10515600" cy="1325563"/>
          </a:xfrm>
        </p:spPr>
        <p:txBody>
          <a:bodyPr/>
          <a:lstStyle/>
          <a:p>
            <a:r>
              <a:rPr lang="en-US" b="1" u="sng" dirty="0"/>
              <a:t>What Alexander Hislop Believes/Teaches </a:t>
            </a:r>
          </a:p>
        </p:txBody>
      </p:sp>
      <p:sp>
        <p:nvSpPr>
          <p:cNvPr id="3" name="Content Placeholder 2">
            <a:extLst>
              <a:ext uri="{FF2B5EF4-FFF2-40B4-BE49-F238E27FC236}">
                <a16:creationId xmlns:a16="http://schemas.microsoft.com/office/drawing/2014/main" id="{4353C45F-44C1-59BD-D698-60646196447F}"/>
              </a:ext>
            </a:extLst>
          </p:cNvPr>
          <p:cNvSpPr>
            <a:spLocks noGrp="1"/>
          </p:cNvSpPr>
          <p:nvPr>
            <p:ph idx="1"/>
          </p:nvPr>
        </p:nvSpPr>
        <p:spPr>
          <a:xfrm>
            <a:off x="192741" y="731930"/>
            <a:ext cx="7355541" cy="4351338"/>
          </a:xfrm>
        </p:spPr>
        <p:txBody>
          <a:bodyPr>
            <a:noAutofit/>
          </a:bodyPr>
          <a:lstStyle/>
          <a:p>
            <a:pPr marL="0" indent="0">
              <a:buNone/>
            </a:pPr>
            <a:r>
              <a:rPr lang="en-US" sz="2400" dirty="0"/>
              <a:t>“In Japan, the Buddhists worship their great divinity, Buddha, with three heads, in the very same form, under the name of "San Pao </a:t>
            </a:r>
            <a:r>
              <a:rPr lang="en-US" sz="2400" dirty="0" err="1"/>
              <a:t>Fuh</a:t>
            </a:r>
            <a:r>
              <a:rPr lang="en-US" sz="2400" dirty="0"/>
              <a:t>." All these have existed from ancient times. </a:t>
            </a:r>
            <a:r>
              <a:rPr lang="en-US" sz="2400" b="1" u="sng" dirty="0"/>
              <a:t>While overlaid with idolatry, the recognition of a Trinity was universal in all the ancient nations of the world, proving how deep-rooted in the human race was the primeval doctrine on this subject, which comes out so distinctly in Genesis</a:t>
            </a:r>
            <a:r>
              <a:rPr lang="en-US" sz="2400" dirty="0"/>
              <a:t>. * * The threefold invocation of the sacred name in the blessing of Jacob bestowed on the sons of Joseph is very striking: "And he blessed Joseph, and said, God, before whom my fathers Abraham and Isaac did walk the God which fed me all my life long unto this day, the Angel which redeemed me from all evil, bless the lads" (Gen 48:15,16). If the angel here referred to had not been God, Jacob could never have invoked him as on an equality with God.” Alexander Hislop, The Two </a:t>
            </a:r>
            <a:r>
              <a:rPr lang="en-US" sz="2400" dirty="0" err="1"/>
              <a:t>Babylons</a:t>
            </a:r>
            <a:r>
              <a:rPr lang="en-US" sz="2400" dirty="0"/>
              <a:t>, Ch. 2: Objects of Worship, I. The Trinity in Unity</a:t>
            </a:r>
          </a:p>
        </p:txBody>
      </p:sp>
      <p:pic>
        <p:nvPicPr>
          <p:cNvPr id="4" name="Picture 3">
            <a:extLst>
              <a:ext uri="{FF2B5EF4-FFF2-40B4-BE49-F238E27FC236}">
                <a16:creationId xmlns:a16="http://schemas.microsoft.com/office/drawing/2014/main" id="{C4C45B43-8AD6-DA08-B645-85CFC0056A16}"/>
              </a:ext>
            </a:extLst>
          </p:cNvPr>
          <p:cNvPicPr>
            <a:picLocks noChangeAspect="1"/>
          </p:cNvPicPr>
          <p:nvPr/>
        </p:nvPicPr>
        <p:blipFill>
          <a:blip r:embed="rId2"/>
          <a:stretch>
            <a:fillRect/>
          </a:stretch>
        </p:blipFill>
        <p:spPr>
          <a:xfrm>
            <a:off x="7952254" y="1239371"/>
            <a:ext cx="3964215" cy="5017994"/>
          </a:xfrm>
          <a:prstGeom prst="rect">
            <a:avLst/>
          </a:prstGeom>
        </p:spPr>
      </p:pic>
    </p:spTree>
    <p:extLst>
      <p:ext uri="{BB962C8B-B14F-4D97-AF65-F5344CB8AC3E}">
        <p14:creationId xmlns:p14="http://schemas.microsoft.com/office/powerpoint/2010/main" val="15478767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17" ma:contentTypeDescription="Create a new document." ma:contentTypeScope="" ma:versionID="42ac0716422023939e6552b3967c5b12">
  <xsd:schema xmlns:xsd="http://www.w3.org/2001/XMLSchema" xmlns:xs="http://www.w3.org/2001/XMLSchema" xmlns:p="http://schemas.microsoft.com/office/2006/metadata/properties" xmlns:ns3="d79bd5b7-a245-48b2-b9b0-ff81109cf259" xmlns:ns4="590165b7-e177-4b34-af7e-dea02c1df5f6" targetNamespace="http://schemas.microsoft.com/office/2006/metadata/properties" ma:root="true" ma:fieldsID="1e3ccb1e05593b45f28f44004ac47699" ns3:_="" ns4:_="">
    <xsd:import namespace="d79bd5b7-a245-48b2-b9b0-ff81109cf259"/>
    <xsd:import namespace="590165b7-e177-4b34-af7e-dea02c1df5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0165b7-e177-4b34-af7e-dea02c1df5f6"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79bd5b7-a245-48b2-b9b0-ff81109cf259" xsi:nil="true"/>
  </documentManagement>
</p:properties>
</file>

<file path=customXml/itemProps1.xml><?xml version="1.0" encoding="utf-8"?>
<ds:datastoreItem xmlns:ds="http://schemas.openxmlformats.org/officeDocument/2006/customXml" ds:itemID="{1454B81E-0D3C-4052-8498-85F0FB6E1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590165b7-e177-4b34-af7e-dea02c1df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3.xml><?xml version="1.0" encoding="utf-8"?>
<ds:datastoreItem xmlns:ds="http://schemas.openxmlformats.org/officeDocument/2006/customXml" ds:itemID="{14491BE7-F5AB-46EE-9712-4B1353A8A6C0}">
  <ds:schemaRefs>
    <ds:schemaRef ds:uri="http://purl.org/dc/elements/1.1/"/>
    <ds:schemaRef ds:uri="http://schemas.microsoft.com/office/2006/documentManagement/types"/>
    <ds:schemaRef ds:uri="d79bd5b7-a245-48b2-b9b0-ff81109cf259"/>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590165b7-e177-4b34-af7e-dea02c1df5f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127</TotalTime>
  <Words>5122</Words>
  <Application>Microsoft Office PowerPoint</Application>
  <PresentationFormat>Widescreen</PresentationFormat>
  <Paragraphs>170</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Aharoni</vt:lpstr>
      <vt:lpstr>Aldhabi</vt:lpstr>
      <vt:lpstr>AngsanaUPC</vt:lpstr>
      <vt:lpstr>Arial</vt:lpstr>
      <vt:lpstr>Arial Black</vt:lpstr>
      <vt:lpstr>Baskerville Old Face</vt:lpstr>
      <vt:lpstr>Calibri</vt:lpstr>
      <vt:lpstr>Calibri Light</vt:lpstr>
      <vt:lpstr>1_Office Theme</vt:lpstr>
      <vt:lpstr>The History of the Holy Spirit in Adventism pt 4: The Godhead Vs the Pagan-Catholic Trinity</vt:lpstr>
      <vt:lpstr>The Quote…</vt:lpstr>
      <vt:lpstr>Ellen White: Silence is Golden</vt:lpstr>
      <vt:lpstr>What Does the Bible Say?</vt:lpstr>
      <vt:lpstr>Only God Receives Worship!</vt:lpstr>
      <vt:lpstr>Alexander Hislop Calls Out the Trinity as Pagan?</vt:lpstr>
      <vt:lpstr>PowerPoint Presentation</vt:lpstr>
      <vt:lpstr>Hislop Explains the Pagan/Catholic Trinity</vt:lpstr>
      <vt:lpstr>What Alexander Hislop Believes/Teaches </vt:lpstr>
      <vt:lpstr>Catholic Nicean Creed</vt:lpstr>
      <vt:lpstr>Truth Triumphant On the Council of Nicea</vt:lpstr>
      <vt:lpstr>B.G. Wilkinson Trinity is Apostolic Christianity?</vt:lpstr>
      <vt:lpstr>The OT Taught the Trinity?</vt:lpstr>
      <vt:lpstr>A Co-Intercessor</vt:lpstr>
      <vt:lpstr>How is the Holy Spirit a Mediator???</vt:lpstr>
      <vt:lpstr>The Holy Spirit is Our Advocate?</vt:lpstr>
      <vt:lpstr>The Spirit Sent Christ!</vt:lpstr>
      <vt:lpstr>The Holy Spirit Speaks</vt:lpstr>
      <vt:lpstr>PowerPoint Presentation</vt:lpstr>
      <vt:lpstr>Where then? Does this Doctrine Come From?</vt:lpstr>
      <vt:lpstr>What Catholics Think About the SDA Trinity</vt:lpstr>
      <vt:lpstr>Accuse Others Of What You Are Doing…</vt:lpstr>
      <vt:lpstr>Don’t Forget Your ONLY Mission!</vt:lpstr>
      <vt:lpstr>Haskell and Melchisedec</vt:lpstr>
      <vt:lpstr>Haskell on Melchisedec</vt:lpstr>
      <vt:lpstr>Other Scriptures Pointing to the Person, Godliness, or Personal attributes of the Holy Spirit</vt:lpstr>
      <vt:lpstr>The Parable of the Comforter?  </vt:lpstr>
      <vt:lpstr>PowerPoint Presentation</vt:lpstr>
      <vt:lpstr>Thus Saith the Lord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183</cp:revision>
  <dcterms:created xsi:type="dcterms:W3CDTF">2020-09-12T20:19:03Z</dcterms:created>
  <dcterms:modified xsi:type="dcterms:W3CDTF">2024-05-31T17:21:51Z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