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305" r:id="rId5"/>
    <p:sldId id="306" r:id="rId6"/>
    <p:sldId id="313" r:id="rId7"/>
    <p:sldId id="312" r:id="rId8"/>
    <p:sldId id="324" r:id="rId9"/>
    <p:sldId id="325" r:id="rId10"/>
    <p:sldId id="311" r:id="rId11"/>
    <p:sldId id="264" r:id="rId12"/>
    <p:sldId id="331" r:id="rId13"/>
    <p:sldId id="316" r:id="rId14"/>
    <p:sldId id="266" r:id="rId15"/>
    <p:sldId id="257" r:id="rId16"/>
    <p:sldId id="320" r:id="rId17"/>
    <p:sldId id="319" r:id="rId18"/>
    <p:sldId id="323" r:id="rId19"/>
    <p:sldId id="337" r:id="rId20"/>
    <p:sldId id="334" r:id="rId21"/>
    <p:sldId id="333" r:id="rId22"/>
    <p:sldId id="335" r:id="rId23"/>
    <p:sldId id="336" r:id="rId24"/>
    <p:sldId id="332" r:id="rId25"/>
    <p:sldId id="317" r:id="rId26"/>
    <p:sldId id="318" r:id="rId27"/>
    <p:sldId id="274" r:id="rId28"/>
    <p:sldId id="261" r:id="rId29"/>
    <p:sldId id="258" r:id="rId30"/>
    <p:sldId id="259" r:id="rId31"/>
    <p:sldId id="260" r:id="rId32"/>
    <p:sldId id="262" r:id="rId33"/>
    <p:sldId id="321" r:id="rId34"/>
    <p:sldId id="269" r:id="rId35"/>
    <p:sldId id="271" r:id="rId36"/>
    <p:sldId id="270" r:id="rId37"/>
    <p:sldId id="322" r:id="rId38"/>
    <p:sldId id="275" r:id="rId39"/>
    <p:sldId id="326" r:id="rId40"/>
    <p:sldId id="327" r:id="rId41"/>
    <p:sldId id="328" r:id="rId42"/>
    <p:sldId id="329" r:id="rId43"/>
    <p:sldId id="330"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82" d="100"/>
          <a:sy n="82" d="100"/>
        </p:scale>
        <p:origin x="72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6E287-986B-47C7-81AD-660EB4F1913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261CD9A-DD3F-404A-BED2-9B8ECD87269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597BCA7-E337-455F-A254-AE9F7A2E2809}"/>
              </a:ext>
            </a:extLst>
          </p:cNvPr>
          <p:cNvSpPr>
            <a:spLocks noGrp="1"/>
          </p:cNvSpPr>
          <p:nvPr>
            <p:ph type="dt" sz="half" idx="10"/>
          </p:nvPr>
        </p:nvSpPr>
        <p:spPr/>
        <p:txBody>
          <a:bodyPr/>
          <a:lstStyle/>
          <a:p>
            <a:fld id="{5B0D643B-CE64-4022-9C24-6589D2637BAF}" type="datetimeFigureOut">
              <a:rPr lang="en-US" smtClean="0"/>
              <a:t>4/28/2024</a:t>
            </a:fld>
            <a:endParaRPr lang="en-US"/>
          </a:p>
        </p:txBody>
      </p:sp>
      <p:sp>
        <p:nvSpPr>
          <p:cNvPr id="5" name="Footer Placeholder 4">
            <a:extLst>
              <a:ext uri="{FF2B5EF4-FFF2-40B4-BE49-F238E27FC236}">
                <a16:creationId xmlns:a16="http://schemas.microsoft.com/office/drawing/2014/main" id="{93E8D16B-CC69-4F6B-B919-91675797A7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FC0AFD-4A7E-4A6D-8F54-8D3AAD9F6183}"/>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12137998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8A914-7AE5-4F10-A1CF-95E0BA132E1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94C5CC9-1D21-45F1-B435-C48551DCEC1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211A5B-A3FA-4837-9440-34A863396FBC}"/>
              </a:ext>
            </a:extLst>
          </p:cNvPr>
          <p:cNvSpPr>
            <a:spLocks noGrp="1"/>
          </p:cNvSpPr>
          <p:nvPr>
            <p:ph type="dt" sz="half" idx="10"/>
          </p:nvPr>
        </p:nvSpPr>
        <p:spPr/>
        <p:txBody>
          <a:bodyPr/>
          <a:lstStyle/>
          <a:p>
            <a:fld id="{5B0D643B-CE64-4022-9C24-6589D2637BAF}" type="datetimeFigureOut">
              <a:rPr lang="en-US" smtClean="0"/>
              <a:t>4/28/2024</a:t>
            </a:fld>
            <a:endParaRPr lang="en-US"/>
          </a:p>
        </p:txBody>
      </p:sp>
      <p:sp>
        <p:nvSpPr>
          <p:cNvPr id="5" name="Footer Placeholder 4">
            <a:extLst>
              <a:ext uri="{FF2B5EF4-FFF2-40B4-BE49-F238E27FC236}">
                <a16:creationId xmlns:a16="http://schemas.microsoft.com/office/drawing/2014/main" id="{4850E688-F3CC-4AA8-B80F-C3D57B79C1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8C2625-3FD3-41BE-893C-73D813B89C4F}"/>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11763797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4457B4-4F14-48F3-B399-18A2F450EAE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9509BC-0800-41F6-913A-947B2B60C7A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7DDEB0-BD39-4BC5-9BA6-FCEBF0EF4B17}"/>
              </a:ext>
            </a:extLst>
          </p:cNvPr>
          <p:cNvSpPr>
            <a:spLocks noGrp="1"/>
          </p:cNvSpPr>
          <p:nvPr>
            <p:ph type="dt" sz="half" idx="10"/>
          </p:nvPr>
        </p:nvSpPr>
        <p:spPr/>
        <p:txBody>
          <a:bodyPr/>
          <a:lstStyle/>
          <a:p>
            <a:fld id="{5B0D643B-CE64-4022-9C24-6589D2637BAF}" type="datetimeFigureOut">
              <a:rPr lang="en-US" smtClean="0"/>
              <a:t>4/28/2024</a:t>
            </a:fld>
            <a:endParaRPr lang="en-US"/>
          </a:p>
        </p:txBody>
      </p:sp>
      <p:sp>
        <p:nvSpPr>
          <p:cNvPr id="5" name="Footer Placeholder 4">
            <a:extLst>
              <a:ext uri="{FF2B5EF4-FFF2-40B4-BE49-F238E27FC236}">
                <a16:creationId xmlns:a16="http://schemas.microsoft.com/office/drawing/2014/main" id="{4E776E41-AAAA-43B8-AC04-F0F884A5F1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5C5D91-0C0B-47E1-AA5F-A33622DFE196}"/>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25737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04C17-86E7-4B57-A827-93E628E25F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930CBF-A77A-4A69-9975-999F0C7C6F7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CF4F4A-C0E6-410F-9F88-2E9F2691FA57}"/>
              </a:ext>
            </a:extLst>
          </p:cNvPr>
          <p:cNvSpPr>
            <a:spLocks noGrp="1"/>
          </p:cNvSpPr>
          <p:nvPr>
            <p:ph type="dt" sz="half" idx="10"/>
          </p:nvPr>
        </p:nvSpPr>
        <p:spPr/>
        <p:txBody>
          <a:bodyPr/>
          <a:lstStyle/>
          <a:p>
            <a:fld id="{5B0D643B-CE64-4022-9C24-6589D2637BAF}" type="datetimeFigureOut">
              <a:rPr lang="en-US" smtClean="0"/>
              <a:t>4/28/2024</a:t>
            </a:fld>
            <a:endParaRPr lang="en-US"/>
          </a:p>
        </p:txBody>
      </p:sp>
      <p:sp>
        <p:nvSpPr>
          <p:cNvPr id="5" name="Footer Placeholder 4">
            <a:extLst>
              <a:ext uri="{FF2B5EF4-FFF2-40B4-BE49-F238E27FC236}">
                <a16:creationId xmlns:a16="http://schemas.microsoft.com/office/drawing/2014/main" id="{08B81E6F-D181-42ED-8BC8-31530642A5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81F43A-FBEB-4C9D-A107-235C31C1923E}"/>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3575496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F3AEA-1E53-44AE-8430-0F337FA216A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C1EF9F2-829F-47D9-A164-6E8D13F7A45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42F6052-934F-4BFA-B68A-4D5F3394DB3B}"/>
              </a:ext>
            </a:extLst>
          </p:cNvPr>
          <p:cNvSpPr>
            <a:spLocks noGrp="1"/>
          </p:cNvSpPr>
          <p:nvPr>
            <p:ph type="dt" sz="half" idx="10"/>
          </p:nvPr>
        </p:nvSpPr>
        <p:spPr/>
        <p:txBody>
          <a:bodyPr/>
          <a:lstStyle/>
          <a:p>
            <a:fld id="{5B0D643B-CE64-4022-9C24-6589D2637BAF}" type="datetimeFigureOut">
              <a:rPr lang="en-US" smtClean="0"/>
              <a:t>4/28/2024</a:t>
            </a:fld>
            <a:endParaRPr lang="en-US"/>
          </a:p>
        </p:txBody>
      </p:sp>
      <p:sp>
        <p:nvSpPr>
          <p:cNvPr id="5" name="Footer Placeholder 4">
            <a:extLst>
              <a:ext uri="{FF2B5EF4-FFF2-40B4-BE49-F238E27FC236}">
                <a16:creationId xmlns:a16="http://schemas.microsoft.com/office/drawing/2014/main" id="{34396AF5-2382-4517-80C2-09CD69D319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CF85D3-84FD-4B40-985B-A33196AD5703}"/>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2151203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0E1F2-586B-4D58-952E-6C21712045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9A5FAC-2982-46D6-9CFD-FF51774ACC5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9E61DD2-C91B-457B-87BE-906BEEA7704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7445888-9D60-432F-A612-C85BCA07522C}"/>
              </a:ext>
            </a:extLst>
          </p:cNvPr>
          <p:cNvSpPr>
            <a:spLocks noGrp="1"/>
          </p:cNvSpPr>
          <p:nvPr>
            <p:ph type="dt" sz="half" idx="10"/>
          </p:nvPr>
        </p:nvSpPr>
        <p:spPr/>
        <p:txBody>
          <a:bodyPr/>
          <a:lstStyle/>
          <a:p>
            <a:fld id="{5B0D643B-CE64-4022-9C24-6589D2637BAF}" type="datetimeFigureOut">
              <a:rPr lang="en-US" smtClean="0"/>
              <a:t>4/28/2024</a:t>
            </a:fld>
            <a:endParaRPr lang="en-US"/>
          </a:p>
        </p:txBody>
      </p:sp>
      <p:sp>
        <p:nvSpPr>
          <p:cNvPr id="6" name="Footer Placeholder 5">
            <a:extLst>
              <a:ext uri="{FF2B5EF4-FFF2-40B4-BE49-F238E27FC236}">
                <a16:creationId xmlns:a16="http://schemas.microsoft.com/office/drawing/2014/main" id="{5F451908-2E6D-4434-A3ED-5F404BD839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56873F-83CD-4705-A675-6EDF97FC0D2A}"/>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25442926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AC83D-518E-422B-B31C-ACA7568515A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AD90762-D770-4C47-B1B7-3CD557B9C5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9C2891C-B077-4B76-B479-648F9B5BB1D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D4DF2E-08B2-41A4-9620-D15037E417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C3EAB9D-C0B0-4D6C-97B1-310564B3649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621C42B-D389-4E66-BAE1-EB76C90DDBBB}"/>
              </a:ext>
            </a:extLst>
          </p:cNvPr>
          <p:cNvSpPr>
            <a:spLocks noGrp="1"/>
          </p:cNvSpPr>
          <p:nvPr>
            <p:ph type="dt" sz="half" idx="10"/>
          </p:nvPr>
        </p:nvSpPr>
        <p:spPr/>
        <p:txBody>
          <a:bodyPr/>
          <a:lstStyle/>
          <a:p>
            <a:fld id="{5B0D643B-CE64-4022-9C24-6589D2637BAF}" type="datetimeFigureOut">
              <a:rPr lang="en-US" smtClean="0"/>
              <a:t>4/28/2024</a:t>
            </a:fld>
            <a:endParaRPr lang="en-US"/>
          </a:p>
        </p:txBody>
      </p:sp>
      <p:sp>
        <p:nvSpPr>
          <p:cNvPr id="8" name="Footer Placeholder 7">
            <a:extLst>
              <a:ext uri="{FF2B5EF4-FFF2-40B4-BE49-F238E27FC236}">
                <a16:creationId xmlns:a16="http://schemas.microsoft.com/office/drawing/2014/main" id="{FFDAE333-740C-4108-ADAF-9E6F0CCDDD3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F372B4E-6229-462C-82C2-DAF80440CE20}"/>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17379243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12D16-B9AF-437D-9ABF-CB9A3F9CF08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4E9D3E8-B0B6-4A9A-989D-CC423B70CCC0}"/>
              </a:ext>
            </a:extLst>
          </p:cNvPr>
          <p:cNvSpPr>
            <a:spLocks noGrp="1"/>
          </p:cNvSpPr>
          <p:nvPr>
            <p:ph type="dt" sz="half" idx="10"/>
          </p:nvPr>
        </p:nvSpPr>
        <p:spPr/>
        <p:txBody>
          <a:bodyPr/>
          <a:lstStyle/>
          <a:p>
            <a:fld id="{5B0D643B-CE64-4022-9C24-6589D2637BAF}" type="datetimeFigureOut">
              <a:rPr lang="en-US" smtClean="0"/>
              <a:t>4/28/2024</a:t>
            </a:fld>
            <a:endParaRPr lang="en-US"/>
          </a:p>
        </p:txBody>
      </p:sp>
      <p:sp>
        <p:nvSpPr>
          <p:cNvPr id="4" name="Footer Placeholder 3">
            <a:extLst>
              <a:ext uri="{FF2B5EF4-FFF2-40B4-BE49-F238E27FC236}">
                <a16:creationId xmlns:a16="http://schemas.microsoft.com/office/drawing/2014/main" id="{AAC1FD7E-F555-4325-8324-926C382993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3C57E39-8AD7-4362-8E32-B05D07E7BF1C}"/>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41754577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56DD8C-C561-48EB-9FC2-6C71CD19BCF7}"/>
              </a:ext>
            </a:extLst>
          </p:cNvPr>
          <p:cNvSpPr>
            <a:spLocks noGrp="1"/>
          </p:cNvSpPr>
          <p:nvPr>
            <p:ph type="dt" sz="half" idx="10"/>
          </p:nvPr>
        </p:nvSpPr>
        <p:spPr/>
        <p:txBody>
          <a:bodyPr/>
          <a:lstStyle/>
          <a:p>
            <a:fld id="{5B0D643B-CE64-4022-9C24-6589D2637BAF}" type="datetimeFigureOut">
              <a:rPr lang="en-US" smtClean="0"/>
              <a:t>4/28/2024</a:t>
            </a:fld>
            <a:endParaRPr lang="en-US"/>
          </a:p>
        </p:txBody>
      </p:sp>
      <p:sp>
        <p:nvSpPr>
          <p:cNvPr id="3" name="Footer Placeholder 2">
            <a:extLst>
              <a:ext uri="{FF2B5EF4-FFF2-40B4-BE49-F238E27FC236}">
                <a16:creationId xmlns:a16="http://schemas.microsoft.com/office/drawing/2014/main" id="{8F8425FD-CF1D-4DC5-A1C9-CD3A73341E6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B0B6617-532E-486C-A097-82D933F18417}"/>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273144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FCED3-7F35-4686-B949-85900A3967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65E7C7-7913-4BDA-9CD9-F93B068BB92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29A56E-F928-428B-83F3-D517996600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D4F3047-61D5-4D40-901F-F84FC974ADD0}"/>
              </a:ext>
            </a:extLst>
          </p:cNvPr>
          <p:cNvSpPr>
            <a:spLocks noGrp="1"/>
          </p:cNvSpPr>
          <p:nvPr>
            <p:ph type="dt" sz="half" idx="10"/>
          </p:nvPr>
        </p:nvSpPr>
        <p:spPr/>
        <p:txBody>
          <a:bodyPr/>
          <a:lstStyle/>
          <a:p>
            <a:fld id="{5B0D643B-CE64-4022-9C24-6589D2637BAF}" type="datetimeFigureOut">
              <a:rPr lang="en-US" smtClean="0"/>
              <a:t>4/28/2024</a:t>
            </a:fld>
            <a:endParaRPr lang="en-US"/>
          </a:p>
        </p:txBody>
      </p:sp>
      <p:sp>
        <p:nvSpPr>
          <p:cNvPr id="6" name="Footer Placeholder 5">
            <a:extLst>
              <a:ext uri="{FF2B5EF4-FFF2-40B4-BE49-F238E27FC236}">
                <a16:creationId xmlns:a16="http://schemas.microsoft.com/office/drawing/2014/main" id="{025BFD0C-A090-474C-9E32-68B00E816F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87348B-28A3-4656-A42F-F4240CF125ED}"/>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25278011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523FB-618D-472C-82D6-362C48B917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429244-9507-41D2-8B29-B01E7CC0DC5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94C08D3-56FA-4D46-9133-4843DAFAC4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5EA917C-4EBF-4029-9249-7C00D3416944}"/>
              </a:ext>
            </a:extLst>
          </p:cNvPr>
          <p:cNvSpPr>
            <a:spLocks noGrp="1"/>
          </p:cNvSpPr>
          <p:nvPr>
            <p:ph type="dt" sz="half" idx="10"/>
          </p:nvPr>
        </p:nvSpPr>
        <p:spPr/>
        <p:txBody>
          <a:bodyPr/>
          <a:lstStyle/>
          <a:p>
            <a:fld id="{5B0D643B-CE64-4022-9C24-6589D2637BAF}" type="datetimeFigureOut">
              <a:rPr lang="en-US" smtClean="0"/>
              <a:t>4/28/2024</a:t>
            </a:fld>
            <a:endParaRPr lang="en-US"/>
          </a:p>
        </p:txBody>
      </p:sp>
      <p:sp>
        <p:nvSpPr>
          <p:cNvPr id="6" name="Footer Placeholder 5">
            <a:extLst>
              <a:ext uri="{FF2B5EF4-FFF2-40B4-BE49-F238E27FC236}">
                <a16:creationId xmlns:a16="http://schemas.microsoft.com/office/drawing/2014/main" id="{6AA54052-2596-42A0-A2A7-75E4571A73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2741D5-56E5-4049-BA62-1A834A099EBF}"/>
              </a:ext>
            </a:extLst>
          </p:cNvPr>
          <p:cNvSpPr>
            <a:spLocks noGrp="1"/>
          </p:cNvSpPr>
          <p:nvPr>
            <p:ph type="sldNum" sz="quarter" idx="12"/>
          </p:nvPr>
        </p:nvSpPr>
        <p:spPr/>
        <p:txBody>
          <a:bodyPr/>
          <a:lstStyle/>
          <a:p>
            <a:fld id="{7653EBA2-CE3D-44EB-865E-CEDAC804F09A}" type="slidenum">
              <a:rPr lang="en-US" smtClean="0"/>
              <a:t>‹#›</a:t>
            </a:fld>
            <a:endParaRPr lang="en-US"/>
          </a:p>
        </p:txBody>
      </p:sp>
    </p:spTree>
    <p:extLst>
      <p:ext uri="{BB962C8B-B14F-4D97-AF65-F5344CB8AC3E}">
        <p14:creationId xmlns:p14="http://schemas.microsoft.com/office/powerpoint/2010/main" val="14726039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5CDF6C-457F-4831-B847-29A6AD3E89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7AB7456-1707-4FB8-8B99-A7306D7DEE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60CCF3-4D9D-47E7-921C-F39C3837CF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0D643B-CE64-4022-9C24-6589D2637BAF}" type="datetimeFigureOut">
              <a:rPr lang="en-US" smtClean="0"/>
              <a:t>4/28/2024</a:t>
            </a:fld>
            <a:endParaRPr lang="en-US"/>
          </a:p>
        </p:txBody>
      </p:sp>
      <p:sp>
        <p:nvSpPr>
          <p:cNvPr id="5" name="Footer Placeholder 4">
            <a:extLst>
              <a:ext uri="{FF2B5EF4-FFF2-40B4-BE49-F238E27FC236}">
                <a16:creationId xmlns:a16="http://schemas.microsoft.com/office/drawing/2014/main" id="{E363562E-660E-466F-9512-73BD9D7B39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2E2A8DA-F1E1-4D6D-B5E9-EAD953F138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53EBA2-CE3D-44EB-865E-CEDAC804F09A}" type="slidenum">
              <a:rPr lang="en-US" smtClean="0"/>
              <a:t>‹#›</a:t>
            </a:fld>
            <a:endParaRPr lang="en-US"/>
          </a:p>
        </p:txBody>
      </p:sp>
    </p:spTree>
    <p:extLst>
      <p:ext uri="{BB962C8B-B14F-4D97-AF65-F5344CB8AC3E}">
        <p14:creationId xmlns:p14="http://schemas.microsoft.com/office/powerpoint/2010/main" val="38031730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14EC697-1F30-98CC-3A02-EDFFFA86301A}"/>
              </a:ext>
            </a:extLst>
          </p:cNvPr>
          <p:cNvPicPr>
            <a:picLocks noChangeAspect="1"/>
          </p:cNvPicPr>
          <p:nvPr/>
        </p:nvPicPr>
        <p:blipFill>
          <a:blip r:embed="rId2"/>
          <a:stretch>
            <a:fillRect/>
          </a:stretch>
        </p:blipFill>
        <p:spPr>
          <a:xfrm>
            <a:off x="1524000" y="0"/>
            <a:ext cx="9144000" cy="6858000"/>
          </a:xfrm>
          <a:prstGeom prst="rect">
            <a:avLst/>
          </a:prstGeom>
        </p:spPr>
      </p:pic>
      <p:sp>
        <p:nvSpPr>
          <p:cNvPr id="2" name="Title 1">
            <a:extLst>
              <a:ext uri="{FF2B5EF4-FFF2-40B4-BE49-F238E27FC236}">
                <a16:creationId xmlns:a16="http://schemas.microsoft.com/office/drawing/2014/main" id="{42A8F0C4-FF5B-B96A-D29E-ADB0DB3DB529}"/>
              </a:ext>
            </a:extLst>
          </p:cNvPr>
          <p:cNvSpPr>
            <a:spLocks noGrp="1"/>
          </p:cNvSpPr>
          <p:nvPr>
            <p:ph type="title"/>
          </p:nvPr>
        </p:nvSpPr>
        <p:spPr>
          <a:xfrm>
            <a:off x="837422" y="-545533"/>
            <a:ext cx="10517155" cy="2518034"/>
          </a:xfrm>
        </p:spPr>
        <p:txBody>
          <a:bodyPr>
            <a:normAutofit/>
          </a:bodyPr>
          <a:lstStyle/>
          <a:p>
            <a:pPr algn="ctr"/>
            <a:r>
              <a:rPr lang="en-US" sz="4800" b="1" u="sng" dirty="0">
                <a:solidFill>
                  <a:schemeClr val="bg1"/>
                </a:solidFill>
                <a:effectLst>
                  <a:outerShdw blurRad="38100" dist="38100" dir="2700000" algn="tl">
                    <a:srgbClr val="000000">
                      <a:alpha val="43137"/>
                    </a:srgbClr>
                  </a:outerShdw>
                </a:effectLst>
              </a:rPr>
              <a:t>The History of the Holy Spirit in Adventism pt 1: Revisionist Historians</a:t>
            </a:r>
          </a:p>
        </p:txBody>
      </p:sp>
    </p:spTree>
    <p:extLst>
      <p:ext uri="{BB962C8B-B14F-4D97-AF65-F5344CB8AC3E}">
        <p14:creationId xmlns:p14="http://schemas.microsoft.com/office/powerpoint/2010/main" val="1985834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C4AA2-9F67-F542-1411-25C3549E89ED}"/>
              </a:ext>
            </a:extLst>
          </p:cNvPr>
          <p:cNvSpPr>
            <a:spLocks noGrp="1"/>
          </p:cNvSpPr>
          <p:nvPr>
            <p:ph type="title"/>
          </p:nvPr>
        </p:nvSpPr>
        <p:spPr>
          <a:xfrm>
            <a:off x="838200" y="-306679"/>
            <a:ext cx="10515600" cy="1325563"/>
          </a:xfrm>
        </p:spPr>
        <p:txBody>
          <a:bodyPr/>
          <a:lstStyle/>
          <a:p>
            <a:pPr algn="ctr"/>
            <a:r>
              <a:rPr lang="en-US" b="1" dirty="0">
                <a:solidFill>
                  <a:srgbClr val="FF0000"/>
                </a:solidFill>
                <a:effectLst>
                  <a:outerShdw blurRad="38100" dist="38100" dir="2700000" algn="tl">
                    <a:srgbClr val="000000">
                      <a:alpha val="43137"/>
                    </a:srgbClr>
                  </a:outerShdw>
                </a:effectLst>
              </a:rPr>
              <a:t>There Are 3!</a:t>
            </a:r>
          </a:p>
        </p:txBody>
      </p:sp>
      <p:sp>
        <p:nvSpPr>
          <p:cNvPr id="4" name="TextBox 3">
            <a:extLst>
              <a:ext uri="{FF2B5EF4-FFF2-40B4-BE49-F238E27FC236}">
                <a16:creationId xmlns:a16="http://schemas.microsoft.com/office/drawing/2014/main" id="{1D8033A7-8CE7-2F9D-512F-EA7F62E54694}"/>
              </a:ext>
            </a:extLst>
          </p:cNvPr>
          <p:cNvSpPr txBox="1"/>
          <p:nvPr/>
        </p:nvSpPr>
        <p:spPr>
          <a:xfrm>
            <a:off x="333568" y="673651"/>
            <a:ext cx="7401509" cy="6124754"/>
          </a:xfrm>
          <a:prstGeom prst="rect">
            <a:avLst/>
          </a:prstGeom>
          <a:noFill/>
        </p:spPr>
        <p:txBody>
          <a:bodyPr wrap="square">
            <a:spAutoFit/>
          </a:bodyPr>
          <a:lstStyle/>
          <a:p>
            <a:r>
              <a:rPr lang="en-US" sz="2800" dirty="0"/>
              <a:t>“</a:t>
            </a:r>
            <a:r>
              <a:rPr lang="en-US" sz="2800" b="1" u="sng" dirty="0"/>
              <a:t>There are three living persons of the heavenly trio; in the name of these three great powers—the Father, the Son, and the Holy Spirit—those who receive Christ by living faith are baptized, and these powers will co-operate with the obedient subjects of heaven in their efforts to live the new life in Christ</a:t>
            </a:r>
            <a:r>
              <a:rPr lang="en-US" sz="2800" dirty="0"/>
              <a:t>” MS 21, 1906</a:t>
            </a:r>
          </a:p>
          <a:p>
            <a:endParaRPr lang="en-US" sz="2800" dirty="0"/>
          </a:p>
          <a:p>
            <a:r>
              <a:rPr lang="en-US" sz="2800" dirty="0"/>
              <a:t>1 John 5:7,8 “For there are three that bear record in heaven, </a:t>
            </a:r>
            <a:r>
              <a:rPr lang="en-US" sz="2800" b="1" u="sng" dirty="0"/>
              <a:t>the Father, the Word, and the Holy Ghost: and these three are one</a:t>
            </a:r>
            <a:r>
              <a:rPr lang="en-US" sz="2800" dirty="0"/>
              <a:t>. And there are three that bear witness in earth, the Spirit, and the water, and the blood: and these three agree in one.”</a:t>
            </a:r>
          </a:p>
        </p:txBody>
      </p:sp>
      <p:pic>
        <p:nvPicPr>
          <p:cNvPr id="5" name="Picture 4">
            <a:extLst>
              <a:ext uri="{FF2B5EF4-FFF2-40B4-BE49-F238E27FC236}">
                <a16:creationId xmlns:a16="http://schemas.microsoft.com/office/drawing/2014/main" id="{9D1EBA90-CCCA-CE8E-A739-B8B720DF71CB}"/>
              </a:ext>
            </a:extLst>
          </p:cNvPr>
          <p:cNvPicPr>
            <a:picLocks noChangeAspect="1"/>
          </p:cNvPicPr>
          <p:nvPr/>
        </p:nvPicPr>
        <p:blipFill>
          <a:blip r:embed="rId2"/>
          <a:stretch>
            <a:fillRect/>
          </a:stretch>
        </p:blipFill>
        <p:spPr>
          <a:xfrm>
            <a:off x="8019041" y="1018884"/>
            <a:ext cx="3661658" cy="4599992"/>
          </a:xfrm>
          <a:prstGeom prst="rect">
            <a:avLst/>
          </a:prstGeom>
        </p:spPr>
      </p:pic>
    </p:spTree>
    <p:extLst>
      <p:ext uri="{BB962C8B-B14F-4D97-AF65-F5344CB8AC3E}">
        <p14:creationId xmlns:p14="http://schemas.microsoft.com/office/powerpoint/2010/main" val="8387217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D28F7-F27C-443E-B983-7BBC53266B59}"/>
              </a:ext>
            </a:extLst>
          </p:cNvPr>
          <p:cNvSpPr>
            <a:spLocks noGrp="1"/>
          </p:cNvSpPr>
          <p:nvPr>
            <p:ph type="title"/>
          </p:nvPr>
        </p:nvSpPr>
        <p:spPr>
          <a:xfrm>
            <a:off x="1133475" y="0"/>
            <a:ext cx="10515600" cy="1325563"/>
          </a:xfrm>
        </p:spPr>
        <p:txBody>
          <a:bodyPr/>
          <a:lstStyle/>
          <a:p>
            <a:r>
              <a:rPr lang="en-US" dirty="0">
                <a:solidFill>
                  <a:schemeClr val="bg1"/>
                </a:solidFill>
              </a:rPr>
              <a:t>A Warning!</a:t>
            </a:r>
          </a:p>
        </p:txBody>
      </p:sp>
      <p:sp>
        <p:nvSpPr>
          <p:cNvPr id="3" name="Content Placeholder 2">
            <a:extLst>
              <a:ext uri="{FF2B5EF4-FFF2-40B4-BE49-F238E27FC236}">
                <a16:creationId xmlns:a16="http://schemas.microsoft.com/office/drawing/2014/main" id="{36770C40-B612-4CC1-86B6-A076EA5BB5EF}"/>
              </a:ext>
            </a:extLst>
          </p:cNvPr>
          <p:cNvSpPr>
            <a:spLocks noGrp="1"/>
          </p:cNvSpPr>
          <p:nvPr>
            <p:ph idx="1"/>
          </p:nvPr>
        </p:nvSpPr>
        <p:spPr>
          <a:xfrm>
            <a:off x="5685424" y="1726386"/>
            <a:ext cx="5963651" cy="4910974"/>
          </a:xfrm>
        </p:spPr>
        <p:txBody>
          <a:bodyPr>
            <a:normAutofit/>
          </a:bodyPr>
          <a:lstStyle/>
          <a:p>
            <a:pPr marL="0" indent="0">
              <a:buNone/>
            </a:pPr>
            <a:r>
              <a:rPr lang="en-US" dirty="0">
                <a:solidFill>
                  <a:schemeClr val="bg1"/>
                </a:solidFill>
              </a:rPr>
              <a:t>“They were not to add to His words, or give a forced meaning to His utterances. They were not to put a mystical interpretation upon the plain teaching of the Scriptures, or draw from theological stores to build up some man-made theory.” – RH, June 2, 1896</a:t>
            </a:r>
          </a:p>
        </p:txBody>
      </p:sp>
      <p:pic>
        <p:nvPicPr>
          <p:cNvPr id="4" name="Picture 3">
            <a:extLst>
              <a:ext uri="{FF2B5EF4-FFF2-40B4-BE49-F238E27FC236}">
                <a16:creationId xmlns:a16="http://schemas.microsoft.com/office/drawing/2014/main" id="{B175A1DE-072A-4F44-AC80-F032203B4906}"/>
              </a:ext>
            </a:extLst>
          </p:cNvPr>
          <p:cNvPicPr>
            <a:picLocks noChangeAspect="1"/>
          </p:cNvPicPr>
          <p:nvPr/>
        </p:nvPicPr>
        <p:blipFill>
          <a:blip r:embed="rId2"/>
          <a:stretch>
            <a:fillRect/>
          </a:stretch>
        </p:blipFill>
        <p:spPr>
          <a:xfrm>
            <a:off x="981075" y="1407694"/>
            <a:ext cx="4042611" cy="4042611"/>
          </a:xfrm>
          <a:prstGeom prst="rect">
            <a:avLst/>
          </a:prstGeom>
        </p:spPr>
      </p:pic>
    </p:spTree>
    <p:extLst>
      <p:ext uri="{BB962C8B-B14F-4D97-AF65-F5344CB8AC3E}">
        <p14:creationId xmlns:p14="http://schemas.microsoft.com/office/powerpoint/2010/main" val="25767204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21229-8A34-4F38-8DF0-BC1FC5B5B71B}"/>
              </a:ext>
            </a:extLst>
          </p:cNvPr>
          <p:cNvSpPr>
            <a:spLocks noGrp="1"/>
          </p:cNvSpPr>
          <p:nvPr>
            <p:ph type="title"/>
          </p:nvPr>
        </p:nvSpPr>
        <p:spPr>
          <a:xfrm>
            <a:off x="1981200" y="32042"/>
            <a:ext cx="8229600" cy="789052"/>
          </a:xfrm>
        </p:spPr>
        <p:txBody>
          <a:bodyPr/>
          <a:lstStyle/>
          <a:p>
            <a:r>
              <a:rPr lang="en-US" u="sng" dirty="0">
                <a:solidFill>
                  <a:srgbClr val="C00000"/>
                </a:solidFill>
                <a:latin typeface="Baskerville Old Face" panose="02020602080505020303" pitchFamily="18" charset="0"/>
              </a:rPr>
              <a:t>What Does the Bible Say?</a:t>
            </a:r>
          </a:p>
        </p:txBody>
      </p:sp>
      <p:sp>
        <p:nvSpPr>
          <p:cNvPr id="3" name="Content Placeholder 2">
            <a:extLst>
              <a:ext uri="{FF2B5EF4-FFF2-40B4-BE49-F238E27FC236}">
                <a16:creationId xmlns:a16="http://schemas.microsoft.com/office/drawing/2014/main" id="{C791A6CE-6999-44F5-A711-71B43C5DA599}"/>
              </a:ext>
            </a:extLst>
          </p:cNvPr>
          <p:cNvSpPr>
            <a:spLocks noGrp="1"/>
          </p:cNvSpPr>
          <p:nvPr>
            <p:ph idx="1"/>
          </p:nvPr>
        </p:nvSpPr>
        <p:spPr>
          <a:xfrm>
            <a:off x="6096000" y="981362"/>
            <a:ext cx="5968482" cy="6180498"/>
          </a:xfrm>
        </p:spPr>
        <p:txBody>
          <a:bodyPr>
            <a:normAutofit/>
          </a:bodyPr>
          <a:lstStyle/>
          <a:p>
            <a:pPr marL="0" indent="0">
              <a:buNone/>
            </a:pPr>
            <a:r>
              <a:rPr lang="en-US" dirty="0"/>
              <a:t>1 John 5:7,8 “For there are </a:t>
            </a:r>
            <a:r>
              <a:rPr lang="en-US" b="1" dirty="0"/>
              <a:t>three</a:t>
            </a:r>
            <a:r>
              <a:rPr lang="en-US" dirty="0"/>
              <a:t> that bear record in heaven, </a:t>
            </a:r>
            <a:r>
              <a:rPr lang="en-US" b="1" dirty="0"/>
              <a:t>the Father, the Word, and the Holy Ghost</a:t>
            </a:r>
            <a:r>
              <a:rPr lang="en-US" dirty="0"/>
              <a:t>: and these three </a:t>
            </a:r>
            <a:r>
              <a:rPr lang="en-US" b="1" dirty="0"/>
              <a:t>are</a:t>
            </a:r>
            <a:r>
              <a:rPr lang="en-US" dirty="0"/>
              <a:t> one. And there are three that bear witness in earth, the Spirit, and the water, and the blood: and these three </a:t>
            </a:r>
            <a:r>
              <a:rPr lang="en-US" b="1" dirty="0"/>
              <a:t>agree in one</a:t>
            </a:r>
            <a:r>
              <a:rPr lang="en-US" dirty="0"/>
              <a:t>.”</a:t>
            </a:r>
          </a:p>
          <a:p>
            <a:pPr marL="0" indent="0">
              <a:buNone/>
            </a:pPr>
            <a:endParaRPr lang="en-US" dirty="0"/>
          </a:p>
          <a:p>
            <a:pPr marL="0" indent="0">
              <a:buNone/>
            </a:pPr>
            <a:r>
              <a:rPr lang="en-US" dirty="0"/>
              <a:t>Ephesians 4:4-6 “There is one body, and </a:t>
            </a:r>
            <a:r>
              <a:rPr lang="en-US" b="1" dirty="0"/>
              <a:t>one Spirit</a:t>
            </a:r>
            <a:r>
              <a:rPr lang="en-US" dirty="0"/>
              <a:t>, even as ye are called in one hope of your calling; </a:t>
            </a:r>
            <a:r>
              <a:rPr lang="en-US" b="1" dirty="0"/>
              <a:t>One Lord</a:t>
            </a:r>
            <a:r>
              <a:rPr lang="en-US" dirty="0"/>
              <a:t>, one faith, one baptism, </a:t>
            </a:r>
            <a:r>
              <a:rPr lang="en-US" b="1" dirty="0"/>
              <a:t>One God and Father</a:t>
            </a:r>
            <a:r>
              <a:rPr lang="en-US" dirty="0"/>
              <a:t> of all, who is above all, and through all, and in you all.”</a:t>
            </a:r>
          </a:p>
          <a:p>
            <a:pPr marL="0" indent="0">
              <a:buNone/>
            </a:pPr>
            <a:endParaRPr lang="en-US" dirty="0"/>
          </a:p>
        </p:txBody>
      </p:sp>
      <p:pic>
        <p:nvPicPr>
          <p:cNvPr id="4" name="Picture 3">
            <a:extLst>
              <a:ext uri="{FF2B5EF4-FFF2-40B4-BE49-F238E27FC236}">
                <a16:creationId xmlns:a16="http://schemas.microsoft.com/office/drawing/2014/main" id="{A85DBD6A-6AD5-49FC-9A5C-F867ABFC164F}"/>
              </a:ext>
            </a:extLst>
          </p:cNvPr>
          <p:cNvPicPr>
            <a:picLocks noChangeAspect="1"/>
          </p:cNvPicPr>
          <p:nvPr/>
        </p:nvPicPr>
        <p:blipFill rotWithShape="1">
          <a:blip r:embed="rId2"/>
          <a:srcRect l="10392" r="12549"/>
          <a:stretch/>
        </p:blipFill>
        <p:spPr>
          <a:xfrm>
            <a:off x="529389" y="1362453"/>
            <a:ext cx="5119135" cy="4982364"/>
          </a:xfrm>
          <a:prstGeom prst="rect">
            <a:avLst/>
          </a:prstGeom>
        </p:spPr>
      </p:pic>
    </p:spTree>
    <p:extLst>
      <p:ext uri="{BB962C8B-B14F-4D97-AF65-F5344CB8AC3E}">
        <p14:creationId xmlns:p14="http://schemas.microsoft.com/office/powerpoint/2010/main" val="2775627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988CB-4B34-6220-4A6E-00B51BA36C32}"/>
              </a:ext>
            </a:extLst>
          </p:cNvPr>
          <p:cNvSpPr>
            <a:spLocks noGrp="1"/>
          </p:cNvSpPr>
          <p:nvPr>
            <p:ph type="title"/>
          </p:nvPr>
        </p:nvSpPr>
        <p:spPr>
          <a:xfrm>
            <a:off x="838200" y="-176050"/>
            <a:ext cx="10515600" cy="1325563"/>
          </a:xfrm>
        </p:spPr>
        <p:txBody>
          <a:bodyPr/>
          <a:lstStyle/>
          <a:p>
            <a:r>
              <a:rPr lang="en-US" u="sng" dirty="0">
                <a:solidFill>
                  <a:srgbClr val="00B050"/>
                </a:solidFill>
                <a:effectLst>
                  <a:outerShdw blurRad="38100" dist="38100" dir="2700000" algn="tl">
                    <a:srgbClr val="000000">
                      <a:alpha val="43137"/>
                    </a:srgbClr>
                  </a:outerShdw>
                </a:effectLst>
              </a:rPr>
              <a:t>Let the Pioneers Speak…</a:t>
            </a:r>
          </a:p>
        </p:txBody>
      </p:sp>
      <p:sp>
        <p:nvSpPr>
          <p:cNvPr id="4" name="TextBox 3">
            <a:extLst>
              <a:ext uri="{FF2B5EF4-FFF2-40B4-BE49-F238E27FC236}">
                <a16:creationId xmlns:a16="http://schemas.microsoft.com/office/drawing/2014/main" id="{B829F8D4-7B27-7E09-3A46-BA5E3A17C2EC}"/>
              </a:ext>
            </a:extLst>
          </p:cNvPr>
          <p:cNvSpPr txBox="1"/>
          <p:nvPr/>
        </p:nvSpPr>
        <p:spPr>
          <a:xfrm>
            <a:off x="3642826" y="947107"/>
            <a:ext cx="8318221" cy="5693866"/>
          </a:xfrm>
          <a:prstGeom prst="rect">
            <a:avLst/>
          </a:prstGeom>
          <a:noFill/>
        </p:spPr>
        <p:txBody>
          <a:bodyPr wrap="square">
            <a:spAutoFit/>
          </a:bodyPr>
          <a:lstStyle/>
          <a:p>
            <a:r>
              <a:rPr lang="en-US" sz="2600" dirty="0"/>
              <a:t>“But God's great plan is clear and logical. </a:t>
            </a:r>
            <a:r>
              <a:rPr lang="en-US" sz="2600" b="1" u="sng" dirty="0"/>
              <a:t>There is a trinity</a:t>
            </a:r>
            <a:r>
              <a:rPr lang="en-US" sz="2600" dirty="0"/>
              <a:t>, and in it there are three personalities. We have the Father described in Dan. 7:9, 10, a personality surely—the "Ancient of Days" enthroned. In Rev. 1:13- 18, we have the Son described. He is also a personality. </a:t>
            </a:r>
            <a:r>
              <a:rPr lang="en-US" sz="2600" b="1" u="sng" dirty="0"/>
              <a:t>The appearance and form of the Holy Spirit is not described. He is the agency whereby God revealed His Word to man, and of Him Christ declares, " He shall not speak of Himself." John 16:13. Hence the man who speaks much of himself has not a very close acquaintance with the Holy Spirit. The Holy Spirit is spoken of through the Scriptures as a personality.</a:t>
            </a:r>
            <a:r>
              <a:rPr lang="en-US" sz="2600" dirty="0"/>
              <a:t> </a:t>
            </a:r>
            <a:r>
              <a:rPr lang="en-US" sz="2600" b="1" u="sng" dirty="0"/>
              <a:t>These divine persons are closely associated in the</a:t>
            </a:r>
          </a:p>
          <a:p>
            <a:r>
              <a:rPr lang="en-US" sz="2600" b="1" u="sng" dirty="0"/>
              <a:t>work of God</a:t>
            </a:r>
            <a:r>
              <a:rPr lang="en-US" sz="2600" dirty="0"/>
              <a:t>.” (Robert Hare, Union Conference Record July 19, 1909)</a:t>
            </a:r>
          </a:p>
        </p:txBody>
      </p:sp>
      <p:pic>
        <p:nvPicPr>
          <p:cNvPr id="5" name="Picture 4">
            <a:extLst>
              <a:ext uri="{FF2B5EF4-FFF2-40B4-BE49-F238E27FC236}">
                <a16:creationId xmlns:a16="http://schemas.microsoft.com/office/drawing/2014/main" id="{1624A98A-404B-FED0-06B8-8D0826A02061}"/>
              </a:ext>
            </a:extLst>
          </p:cNvPr>
          <p:cNvPicPr>
            <a:picLocks noChangeAspect="1"/>
          </p:cNvPicPr>
          <p:nvPr/>
        </p:nvPicPr>
        <p:blipFill>
          <a:blip r:embed="rId2"/>
          <a:stretch>
            <a:fillRect/>
          </a:stretch>
        </p:blipFill>
        <p:spPr>
          <a:xfrm>
            <a:off x="230952" y="947107"/>
            <a:ext cx="3230706" cy="5407039"/>
          </a:xfrm>
          <a:prstGeom prst="rect">
            <a:avLst/>
          </a:prstGeom>
        </p:spPr>
      </p:pic>
    </p:spTree>
    <p:extLst>
      <p:ext uri="{BB962C8B-B14F-4D97-AF65-F5344CB8AC3E}">
        <p14:creationId xmlns:p14="http://schemas.microsoft.com/office/powerpoint/2010/main" val="28484448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58173-2FA8-4202-F5A8-1FB73580C52E}"/>
              </a:ext>
            </a:extLst>
          </p:cNvPr>
          <p:cNvSpPr>
            <a:spLocks noGrp="1"/>
          </p:cNvSpPr>
          <p:nvPr>
            <p:ph type="title"/>
          </p:nvPr>
        </p:nvSpPr>
        <p:spPr>
          <a:xfrm>
            <a:off x="838200" y="-349404"/>
            <a:ext cx="10515600" cy="1325563"/>
          </a:xfrm>
        </p:spPr>
        <p:txBody>
          <a:bodyPr/>
          <a:lstStyle/>
          <a:p>
            <a:r>
              <a:rPr lang="en-US" b="1" u="sng" dirty="0">
                <a:solidFill>
                  <a:srgbClr val="FF0000"/>
                </a:solidFill>
                <a:effectLst>
                  <a:outerShdw blurRad="38100" dist="38100" dir="2700000" algn="tl">
                    <a:srgbClr val="000000">
                      <a:alpha val="43137"/>
                    </a:srgbClr>
                  </a:outerShdw>
                </a:effectLst>
              </a:rPr>
              <a:t>Haskell Says “Trinity”??? </a:t>
            </a:r>
          </a:p>
        </p:txBody>
      </p:sp>
      <p:sp>
        <p:nvSpPr>
          <p:cNvPr id="4" name="TextBox 3">
            <a:extLst>
              <a:ext uri="{FF2B5EF4-FFF2-40B4-BE49-F238E27FC236}">
                <a16:creationId xmlns:a16="http://schemas.microsoft.com/office/drawing/2014/main" id="{672510EA-C5F1-8FA8-D2FC-7D24ABCD1683}"/>
              </a:ext>
            </a:extLst>
          </p:cNvPr>
          <p:cNvSpPr txBox="1"/>
          <p:nvPr/>
        </p:nvSpPr>
        <p:spPr>
          <a:xfrm>
            <a:off x="139958" y="714022"/>
            <a:ext cx="9302621" cy="6124754"/>
          </a:xfrm>
          <a:prstGeom prst="rect">
            <a:avLst/>
          </a:prstGeom>
          <a:noFill/>
        </p:spPr>
        <p:txBody>
          <a:bodyPr wrap="square">
            <a:spAutoFit/>
          </a:bodyPr>
          <a:lstStyle/>
          <a:p>
            <a:r>
              <a:rPr lang="en-US" sz="2800" dirty="0"/>
              <a:t>“The benediction pronounced upon those who do hear, and read, and keep the things written in this book, is very striking. ‘Grace be unto you, and peace from Him which is, and which was, and which is to come ( i.e., God the Father), and from the seven Spirits which are before His throne (i.e., the Holy Spirit), and from Jesus Christ, who is the faithful witness, and the first begotten of the dead, and the prince of the kings of the earth. Unto Him that loved us, and washed us from our sins in His own blood, And hath made us kings and priests unto God, and His Father; to Him be glory and dominion forever, and ever. Amen.’ Rev. 1:4-6. There are many inspired benedictions pronounced upon God’s people in the Bible; </a:t>
            </a:r>
            <a:r>
              <a:rPr lang="en-US" sz="2800" b="1" u="sng" dirty="0"/>
              <a:t>but none like this one. It comes from the Trinity, separately</a:t>
            </a:r>
            <a:r>
              <a:rPr lang="en-US" sz="2800" dirty="0"/>
              <a:t>.” (Stephen Haskell, Bible Training School, February 1, 1914)</a:t>
            </a:r>
          </a:p>
        </p:txBody>
      </p:sp>
      <p:pic>
        <p:nvPicPr>
          <p:cNvPr id="3" name="Picture 2">
            <a:extLst>
              <a:ext uri="{FF2B5EF4-FFF2-40B4-BE49-F238E27FC236}">
                <a16:creationId xmlns:a16="http://schemas.microsoft.com/office/drawing/2014/main" id="{C6DA969F-A738-1B3D-EA39-EC1765C431E6}"/>
              </a:ext>
            </a:extLst>
          </p:cNvPr>
          <p:cNvPicPr>
            <a:picLocks noChangeAspect="1"/>
          </p:cNvPicPr>
          <p:nvPr/>
        </p:nvPicPr>
        <p:blipFill>
          <a:blip r:embed="rId2"/>
          <a:stretch>
            <a:fillRect/>
          </a:stretch>
        </p:blipFill>
        <p:spPr>
          <a:xfrm>
            <a:off x="9370047" y="1530220"/>
            <a:ext cx="2681995" cy="4124130"/>
          </a:xfrm>
          <a:prstGeom prst="rect">
            <a:avLst/>
          </a:prstGeom>
        </p:spPr>
      </p:pic>
    </p:spTree>
    <p:extLst>
      <p:ext uri="{BB962C8B-B14F-4D97-AF65-F5344CB8AC3E}">
        <p14:creationId xmlns:p14="http://schemas.microsoft.com/office/powerpoint/2010/main" val="26594071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35050-C9DE-545A-7490-B34BD1003B0A}"/>
              </a:ext>
            </a:extLst>
          </p:cNvPr>
          <p:cNvSpPr>
            <a:spLocks noGrp="1"/>
          </p:cNvSpPr>
          <p:nvPr>
            <p:ph type="title"/>
          </p:nvPr>
        </p:nvSpPr>
        <p:spPr>
          <a:xfrm>
            <a:off x="838200" y="-325340"/>
            <a:ext cx="10515600" cy="1325563"/>
          </a:xfrm>
        </p:spPr>
        <p:txBody>
          <a:bodyPr/>
          <a:lstStyle/>
          <a:p>
            <a:r>
              <a:rPr lang="en-US" dirty="0"/>
              <a:t>The Story of the Prophet Daniel: Trinity Quote</a:t>
            </a:r>
          </a:p>
        </p:txBody>
      </p:sp>
      <p:sp>
        <p:nvSpPr>
          <p:cNvPr id="3" name="Content Placeholder 2">
            <a:extLst>
              <a:ext uri="{FF2B5EF4-FFF2-40B4-BE49-F238E27FC236}">
                <a16:creationId xmlns:a16="http://schemas.microsoft.com/office/drawing/2014/main" id="{44605450-7EA8-D27D-197A-55BBDC62B4F3}"/>
              </a:ext>
            </a:extLst>
          </p:cNvPr>
          <p:cNvSpPr>
            <a:spLocks noGrp="1"/>
          </p:cNvSpPr>
          <p:nvPr>
            <p:ph idx="1"/>
          </p:nvPr>
        </p:nvSpPr>
        <p:spPr>
          <a:xfrm>
            <a:off x="4055706" y="631306"/>
            <a:ext cx="8136294" cy="6310669"/>
          </a:xfrm>
        </p:spPr>
        <p:txBody>
          <a:bodyPr>
            <a:normAutofit/>
          </a:bodyPr>
          <a:lstStyle/>
          <a:p>
            <a:pPr marL="0" indent="0">
              <a:buNone/>
            </a:pPr>
            <a:r>
              <a:rPr lang="en-US" sz="2400" dirty="0"/>
              <a:t>“The </a:t>
            </a:r>
            <a:r>
              <a:rPr lang="en-US" sz="2400" dirty="0" err="1"/>
              <a:t>Saviour</a:t>
            </a:r>
            <a:r>
              <a:rPr lang="en-US" sz="2400" dirty="0"/>
              <a:t> ascended to heaven, leaving His disciples alone, but not alone, for "behold, two men stood by them in white apparel." While heaven rang with songs of welcome to the returning Son of God, two angels stood on earth to comfort the lonely ones. One of these was Gabriel, Christ's attendant angel. Of all the angels of heaven none have been more closely connected with man than has Gabriel. Yet to John, who fell before him to worship, he said, "See thou do it not ; for I am thy fellow-servant." Gabriel was only an angel, upheld by the same Power that sustained John, </a:t>
            </a:r>
            <a:r>
              <a:rPr lang="en-US" sz="2400" b="1" u="sng" dirty="0"/>
              <a:t>and he would not for one moment allow John to be deceived by thinking he was a part of the great Trinity of heaven</a:t>
            </a:r>
            <a:r>
              <a:rPr lang="en-US" sz="2400" dirty="0"/>
              <a:t>, and worthy of the worship of mankind. He assured John that he was only one of the hosts of "ministering spirits sent forth to minister for them who should be heirs of salvation," by saying, "I am thy fellow-servant." So bound up in the affairs of man is this mighty angel that he counts himself one with us” Stephen Haskell, The Story of Daniel the Prophet, p. 132-133</a:t>
            </a:r>
          </a:p>
        </p:txBody>
      </p:sp>
      <p:pic>
        <p:nvPicPr>
          <p:cNvPr id="4" name="Picture 3">
            <a:extLst>
              <a:ext uri="{FF2B5EF4-FFF2-40B4-BE49-F238E27FC236}">
                <a16:creationId xmlns:a16="http://schemas.microsoft.com/office/drawing/2014/main" id="{10D55E95-917B-F2AC-091D-C969A96520F0}"/>
              </a:ext>
            </a:extLst>
          </p:cNvPr>
          <p:cNvPicPr>
            <a:picLocks noChangeAspect="1"/>
          </p:cNvPicPr>
          <p:nvPr/>
        </p:nvPicPr>
        <p:blipFill>
          <a:blip r:embed="rId2"/>
          <a:stretch>
            <a:fillRect/>
          </a:stretch>
        </p:blipFill>
        <p:spPr>
          <a:xfrm>
            <a:off x="376918" y="867747"/>
            <a:ext cx="3372316" cy="5122506"/>
          </a:xfrm>
          <a:prstGeom prst="rect">
            <a:avLst/>
          </a:prstGeom>
        </p:spPr>
      </p:pic>
    </p:spTree>
    <p:extLst>
      <p:ext uri="{BB962C8B-B14F-4D97-AF65-F5344CB8AC3E}">
        <p14:creationId xmlns:p14="http://schemas.microsoft.com/office/powerpoint/2010/main" val="41302849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2FECD-F4F1-9D3A-28DB-F1689A674543}"/>
              </a:ext>
            </a:extLst>
          </p:cNvPr>
          <p:cNvSpPr>
            <a:spLocks noGrp="1"/>
          </p:cNvSpPr>
          <p:nvPr>
            <p:ph type="title"/>
          </p:nvPr>
        </p:nvSpPr>
        <p:spPr>
          <a:xfrm>
            <a:off x="838200" y="-297349"/>
            <a:ext cx="10515600" cy="1325563"/>
          </a:xfrm>
        </p:spPr>
        <p:txBody>
          <a:bodyPr/>
          <a:lstStyle/>
          <a:p>
            <a:r>
              <a:rPr lang="en-US" dirty="0">
                <a:solidFill>
                  <a:srgbClr val="0070C0"/>
                </a:solidFill>
              </a:rPr>
              <a:t>Uriah Smith Changes His Mind???</a:t>
            </a:r>
          </a:p>
        </p:txBody>
      </p:sp>
      <p:sp>
        <p:nvSpPr>
          <p:cNvPr id="3" name="Content Placeholder 2">
            <a:extLst>
              <a:ext uri="{FF2B5EF4-FFF2-40B4-BE49-F238E27FC236}">
                <a16:creationId xmlns:a16="http://schemas.microsoft.com/office/drawing/2014/main" id="{FAECE579-9529-D0C0-0E35-9D9541F8E1DE}"/>
              </a:ext>
            </a:extLst>
          </p:cNvPr>
          <p:cNvSpPr>
            <a:spLocks noGrp="1"/>
          </p:cNvSpPr>
          <p:nvPr>
            <p:ph idx="1"/>
          </p:nvPr>
        </p:nvSpPr>
        <p:spPr>
          <a:xfrm>
            <a:off x="241041" y="1028213"/>
            <a:ext cx="7102151" cy="5503215"/>
          </a:xfrm>
        </p:spPr>
        <p:txBody>
          <a:bodyPr>
            <a:normAutofit/>
          </a:bodyPr>
          <a:lstStyle/>
          <a:p>
            <a:pPr marL="0" indent="0">
              <a:buNone/>
            </a:pPr>
            <a:r>
              <a:rPr lang="en-US" dirty="0"/>
              <a:t>“We know of no place in the Bible where we are commanded to worship the Holy Spirit, as was commanded in the case of Christ(Her 1:6) or where we find an example of the worship of the Holy Spirit, as in the case of Christ. Luke 21:52. Yet in the formula for baptism, the name ” Holy Ghost,” or “Holy Spirit,” is associated with that of the Father and the Son. </a:t>
            </a:r>
            <a:r>
              <a:rPr lang="en-US" b="1" u="sng" dirty="0"/>
              <a:t>And if the name can be thus used, why could it not properly stand as a part of the same trinity in the hymn of praise, ” Praise Father, Son, and Holy Ghost</a:t>
            </a:r>
            <a:r>
              <a:rPr lang="en-US" dirty="0"/>
              <a:t>.” Uriah Smith, RH, October 27, 1896</a:t>
            </a:r>
          </a:p>
        </p:txBody>
      </p:sp>
      <p:pic>
        <p:nvPicPr>
          <p:cNvPr id="4" name="Picture 3">
            <a:extLst>
              <a:ext uri="{FF2B5EF4-FFF2-40B4-BE49-F238E27FC236}">
                <a16:creationId xmlns:a16="http://schemas.microsoft.com/office/drawing/2014/main" id="{75990354-F80B-BCE7-E0F0-03B8EF2923AB}"/>
              </a:ext>
            </a:extLst>
          </p:cNvPr>
          <p:cNvPicPr>
            <a:picLocks noChangeAspect="1"/>
          </p:cNvPicPr>
          <p:nvPr/>
        </p:nvPicPr>
        <p:blipFill>
          <a:blip r:embed="rId2"/>
          <a:stretch>
            <a:fillRect/>
          </a:stretch>
        </p:blipFill>
        <p:spPr>
          <a:xfrm>
            <a:off x="7791061" y="1101788"/>
            <a:ext cx="3903306" cy="4879133"/>
          </a:xfrm>
          <a:prstGeom prst="rect">
            <a:avLst/>
          </a:prstGeom>
        </p:spPr>
      </p:pic>
    </p:spTree>
    <p:extLst>
      <p:ext uri="{BB962C8B-B14F-4D97-AF65-F5344CB8AC3E}">
        <p14:creationId xmlns:p14="http://schemas.microsoft.com/office/powerpoint/2010/main" val="35917115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886A9-D18C-00D7-B21B-604D1C5E2682}"/>
              </a:ext>
            </a:extLst>
          </p:cNvPr>
          <p:cNvSpPr>
            <a:spLocks noGrp="1"/>
          </p:cNvSpPr>
          <p:nvPr>
            <p:ph type="title"/>
          </p:nvPr>
        </p:nvSpPr>
        <p:spPr>
          <a:xfrm>
            <a:off x="838200" y="-278687"/>
            <a:ext cx="10515600" cy="1325563"/>
          </a:xfrm>
        </p:spPr>
        <p:txBody>
          <a:bodyPr/>
          <a:lstStyle/>
          <a:p>
            <a:pPr algn="ctr"/>
            <a:r>
              <a:rPr lang="en-US" b="1" u="sng" dirty="0">
                <a:solidFill>
                  <a:srgbClr val="7030A0"/>
                </a:solidFill>
                <a:effectLst>
                  <a:outerShdw blurRad="38100" dist="38100" dir="2700000" algn="tl">
                    <a:srgbClr val="000000">
                      <a:alpha val="43137"/>
                    </a:srgbClr>
                  </a:outerShdw>
                </a:effectLst>
              </a:rPr>
              <a:t>Only God Receives Worship!</a:t>
            </a:r>
          </a:p>
        </p:txBody>
      </p:sp>
      <p:sp>
        <p:nvSpPr>
          <p:cNvPr id="4" name="TextBox 3">
            <a:extLst>
              <a:ext uri="{FF2B5EF4-FFF2-40B4-BE49-F238E27FC236}">
                <a16:creationId xmlns:a16="http://schemas.microsoft.com/office/drawing/2014/main" id="{36EB7DAA-DA4D-EB51-6CD7-4A8F0496948E}"/>
              </a:ext>
            </a:extLst>
          </p:cNvPr>
          <p:cNvSpPr txBox="1"/>
          <p:nvPr/>
        </p:nvSpPr>
        <p:spPr>
          <a:xfrm>
            <a:off x="342901" y="1368309"/>
            <a:ext cx="6097554" cy="4401205"/>
          </a:xfrm>
          <a:prstGeom prst="rect">
            <a:avLst/>
          </a:prstGeom>
          <a:noFill/>
        </p:spPr>
        <p:txBody>
          <a:bodyPr wrap="square">
            <a:spAutoFit/>
          </a:bodyPr>
          <a:lstStyle/>
          <a:p>
            <a:r>
              <a:rPr lang="en-US" sz="2800" dirty="0"/>
              <a:t>“As the saints in the kingdom of God are accepted in the beloved, they hear: “Come, ye blessed of My Father, inherit the kingdom prepared for you from the foundation of the world.” And then the golden harps are touched, and the music flows all through the heavenly host, </a:t>
            </a:r>
            <a:r>
              <a:rPr lang="en-US" sz="2800" b="1" u="sng" dirty="0"/>
              <a:t>and they fall down and worship the Father and the Son and the Holy Spirit.</a:t>
            </a:r>
            <a:r>
              <a:rPr lang="en-US" sz="2800" dirty="0"/>
              <a:t>” Ms139, 1906 para 32.</a:t>
            </a:r>
          </a:p>
        </p:txBody>
      </p:sp>
      <p:pic>
        <p:nvPicPr>
          <p:cNvPr id="5" name="Picture 4">
            <a:extLst>
              <a:ext uri="{FF2B5EF4-FFF2-40B4-BE49-F238E27FC236}">
                <a16:creationId xmlns:a16="http://schemas.microsoft.com/office/drawing/2014/main" id="{570A9561-0F37-B119-67B8-AD3B276199A1}"/>
              </a:ext>
            </a:extLst>
          </p:cNvPr>
          <p:cNvPicPr>
            <a:picLocks noChangeAspect="1"/>
          </p:cNvPicPr>
          <p:nvPr/>
        </p:nvPicPr>
        <p:blipFill>
          <a:blip r:embed="rId2"/>
          <a:stretch>
            <a:fillRect/>
          </a:stretch>
        </p:blipFill>
        <p:spPr>
          <a:xfrm>
            <a:off x="7152691" y="1894114"/>
            <a:ext cx="4828593" cy="3219062"/>
          </a:xfrm>
          <a:prstGeom prst="rect">
            <a:avLst/>
          </a:prstGeom>
        </p:spPr>
      </p:pic>
    </p:spTree>
    <p:extLst>
      <p:ext uri="{BB962C8B-B14F-4D97-AF65-F5344CB8AC3E}">
        <p14:creationId xmlns:p14="http://schemas.microsoft.com/office/powerpoint/2010/main" val="7890893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A74B2-1ABA-B79F-2CDC-FC5FDC8E11FC}"/>
              </a:ext>
            </a:extLst>
          </p:cNvPr>
          <p:cNvSpPr>
            <a:spLocks noGrp="1"/>
          </p:cNvSpPr>
          <p:nvPr>
            <p:ph type="title"/>
          </p:nvPr>
        </p:nvSpPr>
        <p:spPr>
          <a:xfrm>
            <a:off x="632927" y="1242218"/>
            <a:ext cx="3687147" cy="1325563"/>
          </a:xfrm>
        </p:spPr>
        <p:txBody>
          <a:bodyPr/>
          <a:lstStyle/>
          <a:p>
            <a:r>
              <a:rPr lang="en-US" b="1" u="sng" dirty="0">
                <a:solidFill>
                  <a:srgbClr val="FF0000"/>
                </a:solidFill>
                <a:effectLst>
                  <a:outerShdw blurRad="38100" dist="38100" dir="2700000" algn="tl">
                    <a:srgbClr val="000000">
                      <a:alpha val="43137"/>
                    </a:srgbClr>
                  </a:outerShdw>
                </a:effectLst>
              </a:rPr>
              <a:t>H.F. Phelps Chimes in…</a:t>
            </a:r>
          </a:p>
        </p:txBody>
      </p:sp>
      <p:sp>
        <p:nvSpPr>
          <p:cNvPr id="4" name="TextBox 3">
            <a:extLst>
              <a:ext uri="{FF2B5EF4-FFF2-40B4-BE49-F238E27FC236}">
                <a16:creationId xmlns:a16="http://schemas.microsoft.com/office/drawing/2014/main" id="{FB20727A-CCA8-989D-CD91-45E57D170371}"/>
              </a:ext>
            </a:extLst>
          </p:cNvPr>
          <p:cNvSpPr txBox="1"/>
          <p:nvPr/>
        </p:nvSpPr>
        <p:spPr>
          <a:xfrm>
            <a:off x="193611" y="3980881"/>
            <a:ext cx="11553630" cy="2246769"/>
          </a:xfrm>
          <a:prstGeom prst="rect">
            <a:avLst/>
          </a:prstGeom>
          <a:noFill/>
        </p:spPr>
        <p:txBody>
          <a:bodyPr wrap="square">
            <a:spAutoFit/>
          </a:bodyPr>
          <a:lstStyle/>
          <a:p>
            <a:r>
              <a:rPr lang="en-US" sz="2800" dirty="0"/>
              <a:t>“Preceding this beginning, there must have been, according to Rom. 16:25, R. V., ‘ times eternal,’ when there were no worlds, no created being, not even an angel; </a:t>
            </a:r>
            <a:r>
              <a:rPr lang="en-US" sz="2800" b="1" u="sng" dirty="0"/>
              <a:t>in fact, there were only three beings—God the Father, God the Son, and God the Holy Spirit ; these three persons in the Godhead</a:t>
            </a:r>
            <a:r>
              <a:rPr lang="en-US" sz="2800" dirty="0"/>
              <a:t>” (HF Phelps, Review and Herald, Vol. 78, No. 1, January 1, 1901)</a:t>
            </a:r>
          </a:p>
        </p:txBody>
      </p:sp>
      <p:pic>
        <p:nvPicPr>
          <p:cNvPr id="5" name="Picture 4">
            <a:extLst>
              <a:ext uri="{FF2B5EF4-FFF2-40B4-BE49-F238E27FC236}">
                <a16:creationId xmlns:a16="http://schemas.microsoft.com/office/drawing/2014/main" id="{2634BA0C-8BF5-3FEC-EF71-7F36B1D27B20}"/>
              </a:ext>
            </a:extLst>
          </p:cNvPr>
          <p:cNvPicPr>
            <a:picLocks noChangeAspect="1"/>
          </p:cNvPicPr>
          <p:nvPr/>
        </p:nvPicPr>
        <p:blipFill rotWithShape="1">
          <a:blip r:embed="rId2"/>
          <a:srcRect l="24226" t="22531" r="24160" b="24485"/>
          <a:stretch/>
        </p:blipFill>
        <p:spPr>
          <a:xfrm>
            <a:off x="4608327" y="251926"/>
            <a:ext cx="6527201" cy="3573625"/>
          </a:xfrm>
          <a:prstGeom prst="rect">
            <a:avLst/>
          </a:prstGeom>
        </p:spPr>
      </p:pic>
    </p:spTree>
    <p:extLst>
      <p:ext uri="{BB962C8B-B14F-4D97-AF65-F5344CB8AC3E}">
        <p14:creationId xmlns:p14="http://schemas.microsoft.com/office/powerpoint/2010/main" val="24174950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9E553-7645-CAA0-C796-85D714F05788}"/>
              </a:ext>
            </a:extLst>
          </p:cNvPr>
          <p:cNvSpPr>
            <a:spLocks noGrp="1"/>
          </p:cNvSpPr>
          <p:nvPr>
            <p:ph type="title"/>
          </p:nvPr>
        </p:nvSpPr>
        <p:spPr>
          <a:xfrm>
            <a:off x="838200" y="-213373"/>
            <a:ext cx="10515600" cy="1325563"/>
          </a:xfrm>
        </p:spPr>
        <p:txBody>
          <a:bodyPr/>
          <a:lstStyle/>
          <a:p>
            <a:r>
              <a:rPr lang="en-US" dirty="0"/>
              <a:t>Francis M Wilcox </a:t>
            </a:r>
          </a:p>
        </p:txBody>
      </p:sp>
      <p:sp>
        <p:nvSpPr>
          <p:cNvPr id="4" name="TextBox 3">
            <a:extLst>
              <a:ext uri="{FF2B5EF4-FFF2-40B4-BE49-F238E27FC236}">
                <a16:creationId xmlns:a16="http://schemas.microsoft.com/office/drawing/2014/main" id="{5833F2E6-A8BC-7436-9845-856DDD1C3290}"/>
              </a:ext>
            </a:extLst>
          </p:cNvPr>
          <p:cNvSpPr txBox="1"/>
          <p:nvPr/>
        </p:nvSpPr>
        <p:spPr>
          <a:xfrm>
            <a:off x="223935" y="1225061"/>
            <a:ext cx="8707793" cy="5262979"/>
          </a:xfrm>
          <a:prstGeom prst="rect">
            <a:avLst/>
          </a:prstGeom>
          <a:noFill/>
        </p:spPr>
        <p:txBody>
          <a:bodyPr wrap="square">
            <a:spAutoFit/>
          </a:bodyPr>
          <a:lstStyle/>
          <a:p>
            <a:r>
              <a:rPr lang="en-US" sz="2800" dirty="0"/>
              <a:t>“For the benefit of those who may desire to know more particularly the cardinal features of the faith held by this denomination, we shall state that Seventh-day Adventists believe,- 1. In the divine Trinity. </a:t>
            </a:r>
            <a:r>
              <a:rPr lang="en-US" sz="2800" b="1" u="sng" dirty="0"/>
              <a:t>This Trinity consists of the eternal Father, a personal, spiritual being, omnipotent, omniscient, infinite in power, wisdom, and love; of the Lord Jesus Christ, the Son of the eternal Father, through whom all things were created, and through whom the salvation of the redeemed hosts will be accomplished; the Holy Spirit, the third person of the Godhead, the one regenerating agency in the work of redemption</a:t>
            </a:r>
            <a:r>
              <a:rPr lang="en-US" sz="2800" dirty="0"/>
              <a:t>.” (FM Wilcox, Review and Herald, October 9, 1913)</a:t>
            </a:r>
          </a:p>
        </p:txBody>
      </p:sp>
      <p:pic>
        <p:nvPicPr>
          <p:cNvPr id="5" name="Picture 4">
            <a:extLst>
              <a:ext uri="{FF2B5EF4-FFF2-40B4-BE49-F238E27FC236}">
                <a16:creationId xmlns:a16="http://schemas.microsoft.com/office/drawing/2014/main" id="{E24F80B3-67A8-9B7C-E0B7-780B19F0ACEF}"/>
              </a:ext>
            </a:extLst>
          </p:cNvPr>
          <p:cNvPicPr>
            <a:picLocks noChangeAspect="1"/>
          </p:cNvPicPr>
          <p:nvPr/>
        </p:nvPicPr>
        <p:blipFill>
          <a:blip r:embed="rId2"/>
          <a:stretch>
            <a:fillRect/>
          </a:stretch>
        </p:blipFill>
        <p:spPr>
          <a:xfrm>
            <a:off x="9428195" y="1225061"/>
            <a:ext cx="2763805" cy="4252008"/>
          </a:xfrm>
          <a:prstGeom prst="rect">
            <a:avLst/>
          </a:prstGeom>
        </p:spPr>
      </p:pic>
    </p:spTree>
    <p:extLst>
      <p:ext uri="{BB962C8B-B14F-4D97-AF65-F5344CB8AC3E}">
        <p14:creationId xmlns:p14="http://schemas.microsoft.com/office/powerpoint/2010/main" val="33607564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68859-7505-4893-6DD2-55E77594AFFF}"/>
              </a:ext>
            </a:extLst>
          </p:cNvPr>
          <p:cNvSpPr>
            <a:spLocks noGrp="1"/>
          </p:cNvSpPr>
          <p:nvPr>
            <p:ph type="title"/>
          </p:nvPr>
        </p:nvSpPr>
        <p:spPr>
          <a:xfrm>
            <a:off x="707572" y="-278687"/>
            <a:ext cx="10515600" cy="1325563"/>
          </a:xfrm>
        </p:spPr>
        <p:txBody>
          <a:bodyPr/>
          <a:lstStyle/>
          <a:p>
            <a:r>
              <a:rPr lang="en-US" dirty="0"/>
              <a:t>From </a:t>
            </a:r>
            <a:r>
              <a:rPr lang="en-US" b="1" dirty="0"/>
              <a:t>Darkness</a:t>
            </a:r>
            <a:r>
              <a:rPr lang="en-US" dirty="0"/>
              <a:t> to </a:t>
            </a:r>
            <a:r>
              <a:rPr lang="en-US" b="1" dirty="0">
                <a:solidFill>
                  <a:srgbClr val="FFC000"/>
                </a:solidFill>
                <a:effectLst>
                  <a:outerShdw blurRad="38100" dist="38100" dir="2700000" algn="tl">
                    <a:srgbClr val="000000">
                      <a:alpha val="43137"/>
                    </a:srgbClr>
                  </a:outerShdw>
                </a:effectLst>
              </a:rPr>
              <a:t>Light</a:t>
            </a:r>
            <a:r>
              <a:rPr lang="en-US" dirty="0"/>
              <a:t>…</a:t>
            </a:r>
          </a:p>
        </p:txBody>
      </p:sp>
      <p:sp>
        <p:nvSpPr>
          <p:cNvPr id="3" name="TextBox 2">
            <a:extLst>
              <a:ext uri="{FF2B5EF4-FFF2-40B4-BE49-F238E27FC236}">
                <a16:creationId xmlns:a16="http://schemas.microsoft.com/office/drawing/2014/main" id="{E41B1940-295F-C8C0-E894-C8D9E8CCE8EF}"/>
              </a:ext>
            </a:extLst>
          </p:cNvPr>
          <p:cNvSpPr txBox="1"/>
          <p:nvPr/>
        </p:nvSpPr>
        <p:spPr>
          <a:xfrm>
            <a:off x="4662585" y="487025"/>
            <a:ext cx="7529415" cy="6370975"/>
          </a:xfrm>
          <a:prstGeom prst="rect">
            <a:avLst/>
          </a:prstGeom>
          <a:noFill/>
        </p:spPr>
        <p:txBody>
          <a:bodyPr wrap="square" rtlCol="0">
            <a:spAutoFit/>
          </a:bodyPr>
          <a:lstStyle/>
          <a:p>
            <a:r>
              <a:rPr lang="en-US" sz="2400" dirty="0"/>
              <a:t>Continuing on with the analysis of true SDA history concerning the Holy Spirit doctrine we’ve found the following:</a:t>
            </a:r>
          </a:p>
          <a:p>
            <a:pPr marL="457200" indent="-457200">
              <a:buAutoNum type="arabicPeriod"/>
            </a:pPr>
            <a:r>
              <a:rPr lang="en-US" sz="2400" dirty="0"/>
              <a:t>Most Adventists did not believe that the Holy Spirit is a Person in the same way that the Father and Son are Persons, but over time this changed as the Holy Spirit spoke through the pen of Ellen White making the doctrine abundantly clear in the late 1800s.</a:t>
            </a:r>
          </a:p>
          <a:p>
            <a:pPr marL="457200" indent="-457200">
              <a:buAutoNum type="arabicPeriod"/>
            </a:pPr>
            <a:r>
              <a:rPr lang="en-US" sz="2400" dirty="0"/>
              <a:t>The problem “the pioneers” had with the Trinity doctrine related to the idea that there is one God cut into 3 Persons, instead of the biblically accurate Godhead of 3 Persons Who are One in Purpose, Goal, Will, Love, and Unity</a:t>
            </a:r>
          </a:p>
          <a:p>
            <a:pPr marL="457200" indent="-457200">
              <a:buAutoNum type="arabicPeriod"/>
            </a:pPr>
            <a:r>
              <a:rPr lang="en-US" sz="2400" dirty="0"/>
              <a:t>ML </a:t>
            </a:r>
            <a:r>
              <a:rPr lang="en-US" sz="2400" dirty="0" err="1"/>
              <a:t>Andreason</a:t>
            </a:r>
            <a:r>
              <a:rPr lang="en-US" sz="2400" dirty="0"/>
              <a:t> had to see the personal handwriting of Ellen White for the Desire of Ages Manuscript before he would believe in the Eternality of Jesus Christ or the Personhood of the Holy Spirit.</a:t>
            </a:r>
          </a:p>
        </p:txBody>
      </p:sp>
      <p:pic>
        <p:nvPicPr>
          <p:cNvPr id="4" name="Picture 3">
            <a:extLst>
              <a:ext uri="{FF2B5EF4-FFF2-40B4-BE49-F238E27FC236}">
                <a16:creationId xmlns:a16="http://schemas.microsoft.com/office/drawing/2014/main" id="{9C4AF7AB-E0FC-8C3D-3A0D-A99659D9B529}"/>
              </a:ext>
            </a:extLst>
          </p:cNvPr>
          <p:cNvPicPr>
            <a:picLocks noChangeAspect="1"/>
          </p:cNvPicPr>
          <p:nvPr/>
        </p:nvPicPr>
        <p:blipFill>
          <a:blip r:embed="rId2"/>
          <a:stretch>
            <a:fillRect/>
          </a:stretch>
        </p:blipFill>
        <p:spPr>
          <a:xfrm>
            <a:off x="476250" y="895350"/>
            <a:ext cx="4114800" cy="4114800"/>
          </a:xfrm>
          <a:prstGeom prst="rect">
            <a:avLst/>
          </a:prstGeom>
        </p:spPr>
      </p:pic>
      <p:sp>
        <p:nvSpPr>
          <p:cNvPr id="6" name="TextBox 5">
            <a:extLst>
              <a:ext uri="{FF2B5EF4-FFF2-40B4-BE49-F238E27FC236}">
                <a16:creationId xmlns:a16="http://schemas.microsoft.com/office/drawing/2014/main" id="{9FA73417-1CB5-5E61-8EB6-1D85FCE3CF56}"/>
              </a:ext>
            </a:extLst>
          </p:cNvPr>
          <p:cNvSpPr txBox="1"/>
          <p:nvPr/>
        </p:nvSpPr>
        <p:spPr>
          <a:xfrm>
            <a:off x="218638" y="5221163"/>
            <a:ext cx="4586626" cy="1569660"/>
          </a:xfrm>
          <a:prstGeom prst="rect">
            <a:avLst/>
          </a:prstGeom>
          <a:noFill/>
        </p:spPr>
        <p:txBody>
          <a:bodyPr wrap="square">
            <a:spAutoFit/>
          </a:bodyPr>
          <a:lstStyle/>
          <a:p>
            <a:r>
              <a:rPr lang="en-US" sz="2400" b="1" dirty="0">
                <a:solidFill>
                  <a:srgbClr val="002060"/>
                </a:solidFill>
                <a:effectLst>
                  <a:outerShdw blurRad="38100" dist="38100" dir="2700000" algn="tl">
                    <a:srgbClr val="000000">
                      <a:alpha val="43137"/>
                    </a:srgbClr>
                  </a:outerShdw>
                </a:effectLst>
              </a:rPr>
              <a:t>Prov. 4:18 “But the path of the just is as the shining light, that shineth more and more unto the perfect day.”</a:t>
            </a:r>
          </a:p>
        </p:txBody>
      </p:sp>
    </p:spTree>
    <p:extLst>
      <p:ext uri="{BB962C8B-B14F-4D97-AF65-F5344CB8AC3E}">
        <p14:creationId xmlns:p14="http://schemas.microsoft.com/office/powerpoint/2010/main" val="20922050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601D1-B763-3E4D-3485-5CA708B88D50}"/>
              </a:ext>
            </a:extLst>
          </p:cNvPr>
          <p:cNvSpPr>
            <a:spLocks noGrp="1"/>
          </p:cNvSpPr>
          <p:nvPr>
            <p:ph type="title"/>
          </p:nvPr>
        </p:nvSpPr>
        <p:spPr>
          <a:xfrm>
            <a:off x="726233" y="-269357"/>
            <a:ext cx="10515600" cy="1325563"/>
          </a:xfrm>
        </p:spPr>
        <p:txBody>
          <a:bodyPr/>
          <a:lstStyle/>
          <a:p>
            <a:r>
              <a:rPr lang="en-US" dirty="0"/>
              <a:t>EGW Counsels…</a:t>
            </a:r>
          </a:p>
        </p:txBody>
      </p:sp>
      <p:sp>
        <p:nvSpPr>
          <p:cNvPr id="4" name="TextBox 3">
            <a:extLst>
              <a:ext uri="{FF2B5EF4-FFF2-40B4-BE49-F238E27FC236}">
                <a16:creationId xmlns:a16="http://schemas.microsoft.com/office/drawing/2014/main" id="{72768266-671F-46A2-44D2-4FCFE9864025}"/>
              </a:ext>
            </a:extLst>
          </p:cNvPr>
          <p:cNvSpPr txBox="1"/>
          <p:nvPr/>
        </p:nvSpPr>
        <p:spPr>
          <a:xfrm>
            <a:off x="4783494" y="151179"/>
            <a:ext cx="7408506" cy="6555641"/>
          </a:xfrm>
          <a:prstGeom prst="rect">
            <a:avLst/>
          </a:prstGeom>
          <a:noFill/>
        </p:spPr>
        <p:txBody>
          <a:bodyPr wrap="square">
            <a:spAutoFit/>
          </a:bodyPr>
          <a:lstStyle/>
          <a:p>
            <a:r>
              <a:rPr lang="en-US" sz="2800" dirty="0"/>
              <a:t>“There are the main pillars of our faith, subjects which are of vital interest, the Sabbath, the keeping of the commandments of God. Speculative ideas should not be agitated; for there are peculiar minds that love to get some point that others do not accept, and argue and attract everything to that one point, urging that point, magnifying that point, when it is really a matter which is not of vital importance, and will be understood differently. </a:t>
            </a:r>
            <a:r>
              <a:rPr lang="en-US" sz="2800" b="1" u="sng" dirty="0"/>
              <a:t>Twice I have been shown that everything of a character to cause our brethren to be diverted from the very points now essential for this time, should be kept in the background</a:t>
            </a:r>
            <a:r>
              <a:rPr lang="en-US" sz="2800" dirty="0"/>
              <a:t>.” (Counsels to Writers and Editors, p. 77)</a:t>
            </a:r>
          </a:p>
        </p:txBody>
      </p:sp>
      <p:pic>
        <p:nvPicPr>
          <p:cNvPr id="5" name="Picture 4">
            <a:extLst>
              <a:ext uri="{FF2B5EF4-FFF2-40B4-BE49-F238E27FC236}">
                <a16:creationId xmlns:a16="http://schemas.microsoft.com/office/drawing/2014/main" id="{FDB5380E-4733-2071-E09C-AD53DDF80731}"/>
              </a:ext>
            </a:extLst>
          </p:cNvPr>
          <p:cNvPicPr>
            <a:picLocks noChangeAspect="1"/>
          </p:cNvPicPr>
          <p:nvPr/>
        </p:nvPicPr>
        <p:blipFill>
          <a:blip r:embed="rId2"/>
          <a:stretch>
            <a:fillRect/>
          </a:stretch>
        </p:blipFill>
        <p:spPr>
          <a:xfrm>
            <a:off x="494134" y="1676918"/>
            <a:ext cx="4003221" cy="2668814"/>
          </a:xfrm>
          <a:prstGeom prst="rect">
            <a:avLst/>
          </a:prstGeom>
        </p:spPr>
      </p:pic>
    </p:spTree>
    <p:extLst>
      <p:ext uri="{BB962C8B-B14F-4D97-AF65-F5344CB8AC3E}">
        <p14:creationId xmlns:p14="http://schemas.microsoft.com/office/powerpoint/2010/main" val="18001893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1B4BA-B09F-5199-00C5-EA51C36D51E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7C3EAA9-EA53-BB74-9B36-E47DAB855E05}"/>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6103417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25833-F938-5033-792B-B52445F4A287}"/>
              </a:ext>
            </a:extLst>
          </p:cNvPr>
          <p:cNvSpPr>
            <a:spLocks noGrp="1"/>
          </p:cNvSpPr>
          <p:nvPr>
            <p:ph type="title"/>
          </p:nvPr>
        </p:nvSpPr>
        <p:spPr/>
        <p:txBody>
          <a:bodyPr/>
          <a:lstStyle/>
          <a:p>
            <a:r>
              <a:rPr lang="en-US" dirty="0"/>
              <a:t>Haskell and </a:t>
            </a:r>
            <a:r>
              <a:rPr lang="en-US" dirty="0" err="1"/>
              <a:t>Melchisedec</a:t>
            </a:r>
            <a:endParaRPr lang="en-US" dirty="0"/>
          </a:p>
        </p:txBody>
      </p:sp>
      <p:sp>
        <p:nvSpPr>
          <p:cNvPr id="5" name="TextBox 4">
            <a:extLst>
              <a:ext uri="{FF2B5EF4-FFF2-40B4-BE49-F238E27FC236}">
                <a16:creationId xmlns:a16="http://schemas.microsoft.com/office/drawing/2014/main" id="{9FE12861-6DCE-3A5B-C0D4-C47B244C742B}"/>
              </a:ext>
            </a:extLst>
          </p:cNvPr>
          <p:cNvSpPr txBox="1"/>
          <p:nvPr/>
        </p:nvSpPr>
        <p:spPr>
          <a:xfrm>
            <a:off x="418322" y="1833123"/>
            <a:ext cx="11355355" cy="4801314"/>
          </a:xfrm>
          <a:prstGeom prst="rect">
            <a:avLst/>
          </a:prstGeom>
          <a:noFill/>
        </p:spPr>
        <p:txBody>
          <a:bodyPr wrap="square">
            <a:spAutoFit/>
          </a:bodyPr>
          <a:lstStyle/>
          <a:p>
            <a:endParaRPr lang="en-US" dirty="0"/>
          </a:p>
          <a:p>
            <a:endParaRPr lang="en-US" dirty="0"/>
          </a:p>
          <a:p>
            <a:r>
              <a:rPr lang="en-US" dirty="0"/>
              <a:t>In the article below , which was originally published in Bible Training School, November 1, 1903, pg. 90, under the title “</a:t>
            </a:r>
            <a:r>
              <a:rPr lang="en-US" dirty="0" err="1"/>
              <a:t>Melchisedec</a:t>
            </a:r>
            <a:r>
              <a:rPr lang="en-US" dirty="0"/>
              <a:t>”; Haskell wrote,</a:t>
            </a:r>
          </a:p>
          <a:p>
            <a:endParaRPr lang="en-US" dirty="0"/>
          </a:p>
          <a:p>
            <a:r>
              <a:rPr lang="en-US" dirty="0"/>
              <a:t>    “In the Review and Herald of February 18,1890, page 97, last paragraph, we read from Mrs. E. G. White: ‘It was Christ that </a:t>
            </a:r>
            <a:r>
              <a:rPr lang="en-US" dirty="0" err="1"/>
              <a:t>spake</a:t>
            </a:r>
            <a:r>
              <a:rPr lang="en-US" dirty="0"/>
              <a:t> through </a:t>
            </a:r>
            <a:r>
              <a:rPr lang="en-US" dirty="0" err="1"/>
              <a:t>Melchisedec</a:t>
            </a:r>
            <a:r>
              <a:rPr lang="en-US" dirty="0"/>
              <a:t>, the priest of the most high God. </a:t>
            </a:r>
            <a:r>
              <a:rPr lang="en-US" dirty="0" err="1"/>
              <a:t>Melchisedec</a:t>
            </a:r>
            <a:r>
              <a:rPr lang="en-US" dirty="0"/>
              <a:t> was not Christ, but he was the voice of God in this world, the representative of the Father.’</a:t>
            </a:r>
          </a:p>
          <a:p>
            <a:endParaRPr lang="en-US" dirty="0"/>
          </a:p>
          <a:p>
            <a:r>
              <a:rPr lang="en-US" dirty="0"/>
              <a:t>    “There is but one being in the universe that fills all these specifications. That is the Spirit of God. He ever lives to intercede. He has no beginning of days or end of life. He represents the Father and the Son. He speaks peace to the troubled soul. He is not an angel of any kind, for angels are amenable to law, and were created. This being is equal to the Father and the Son. It is the voice of God in the world. A careful study of the above and a belief of the same will forever settle the question as to who </a:t>
            </a:r>
            <a:r>
              <a:rPr lang="en-US" dirty="0" err="1"/>
              <a:t>Melchisedec</a:t>
            </a:r>
            <a:r>
              <a:rPr lang="en-US" dirty="0"/>
              <a:t> is.”</a:t>
            </a:r>
          </a:p>
          <a:p>
            <a:endParaRPr lang="en-US" dirty="0"/>
          </a:p>
          <a:p>
            <a:r>
              <a:rPr lang="en-US" dirty="0"/>
              <a:t>    Original source: Bible Training School, November 1, 1903, pg. 90</a:t>
            </a:r>
          </a:p>
          <a:p>
            <a:endParaRPr lang="en-US" dirty="0"/>
          </a:p>
        </p:txBody>
      </p:sp>
    </p:spTree>
    <p:extLst>
      <p:ext uri="{BB962C8B-B14F-4D97-AF65-F5344CB8AC3E}">
        <p14:creationId xmlns:p14="http://schemas.microsoft.com/office/powerpoint/2010/main" val="19441283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EADED-4C6A-558E-E481-46A401B2C665}"/>
              </a:ext>
            </a:extLst>
          </p:cNvPr>
          <p:cNvSpPr>
            <a:spLocks noGrp="1"/>
          </p:cNvSpPr>
          <p:nvPr>
            <p:ph type="title"/>
          </p:nvPr>
        </p:nvSpPr>
        <p:spPr>
          <a:xfrm>
            <a:off x="838200" y="-381324"/>
            <a:ext cx="10515600" cy="1325563"/>
          </a:xfrm>
        </p:spPr>
        <p:txBody>
          <a:bodyPr/>
          <a:lstStyle/>
          <a:p>
            <a:r>
              <a:rPr lang="en-US" dirty="0"/>
              <a:t>Haskell on </a:t>
            </a:r>
            <a:r>
              <a:rPr lang="en-US" dirty="0" err="1"/>
              <a:t>Melchisedec</a:t>
            </a:r>
            <a:endParaRPr lang="en-US" dirty="0"/>
          </a:p>
        </p:txBody>
      </p:sp>
      <p:sp>
        <p:nvSpPr>
          <p:cNvPr id="4" name="TextBox 3">
            <a:extLst>
              <a:ext uri="{FF2B5EF4-FFF2-40B4-BE49-F238E27FC236}">
                <a16:creationId xmlns:a16="http://schemas.microsoft.com/office/drawing/2014/main" id="{500C9736-6DD9-5678-11F0-3708ADA05ED0}"/>
              </a:ext>
            </a:extLst>
          </p:cNvPr>
          <p:cNvSpPr txBox="1"/>
          <p:nvPr/>
        </p:nvSpPr>
        <p:spPr>
          <a:xfrm>
            <a:off x="79310" y="58846"/>
            <a:ext cx="12033380" cy="6740307"/>
          </a:xfrm>
          <a:prstGeom prst="rect">
            <a:avLst/>
          </a:prstGeom>
          <a:noFill/>
        </p:spPr>
        <p:txBody>
          <a:bodyPr wrap="square">
            <a:spAutoFit/>
          </a:bodyPr>
          <a:lstStyle/>
          <a:p>
            <a:endParaRPr lang="en-US" dirty="0"/>
          </a:p>
          <a:p>
            <a:endParaRPr lang="en-US" dirty="0"/>
          </a:p>
          <a:p>
            <a:r>
              <a:rPr lang="en-US" dirty="0"/>
              <a:t>In the article. below, which was published in Bible Training School, November 1, 1904; Haskell refers to the Holy Spirit as the “third person of the Godhead” and he again identifies </a:t>
            </a:r>
            <a:r>
              <a:rPr lang="en-US" dirty="0" err="1"/>
              <a:t>Melchisedec</a:t>
            </a:r>
            <a:r>
              <a:rPr lang="en-US" dirty="0"/>
              <a:t> as the Holy Spirit. Haskell wrote,</a:t>
            </a:r>
          </a:p>
          <a:p>
            <a:endParaRPr lang="en-US" dirty="0"/>
          </a:p>
          <a:p>
            <a:r>
              <a:rPr lang="en-US" dirty="0"/>
              <a:t>    The Holy Spirit, “the third person of the Godhead ” the soul-of Christ’s life, and the light and life of the world is the only one to whom all of the above specifications will apply. The Holy Spirit is the third person of the Godhead, and therefore is “King of righteousness, and after that also King of Salem, which is King of peace.”</a:t>
            </a:r>
          </a:p>
          <a:p>
            <a:endParaRPr lang="en-US" dirty="0"/>
          </a:p>
          <a:p>
            <a:r>
              <a:rPr lang="en-US" dirty="0"/>
              <a:t>    The ” Spirit </a:t>
            </a:r>
            <a:r>
              <a:rPr lang="en-US" dirty="0" err="1"/>
              <a:t>itself•maketh</a:t>
            </a:r>
            <a:r>
              <a:rPr lang="en-US" dirty="0"/>
              <a:t> intercession for us with groanings which can not be uttered, and He that </a:t>
            </a:r>
            <a:r>
              <a:rPr lang="en-US" dirty="0" err="1"/>
              <a:t>searcheth</a:t>
            </a:r>
            <a:r>
              <a:rPr lang="en-US" dirty="0"/>
              <a:t> the hearts </a:t>
            </a:r>
            <a:r>
              <a:rPr lang="en-US" dirty="0" err="1"/>
              <a:t>knoweth</a:t>
            </a:r>
            <a:r>
              <a:rPr lang="en-US" dirty="0"/>
              <a:t> what is the mind of the Spirit, because He maketh intercession for the saints according to the will of God.” Rom. 8 : 26, 27. Therefore the Spirit ” </a:t>
            </a:r>
            <a:r>
              <a:rPr lang="en-US" dirty="0" err="1"/>
              <a:t>abideth</a:t>
            </a:r>
            <a:r>
              <a:rPr lang="en-US" dirty="0"/>
              <a:t> a priest continually,” and is a,”° priest of the most high God.”</a:t>
            </a:r>
          </a:p>
          <a:p>
            <a:endParaRPr lang="en-US" dirty="0"/>
          </a:p>
          <a:p>
            <a:r>
              <a:rPr lang="en-US" dirty="0"/>
              <a:t>    The Spirit is the ” third person of the Godhead,” and therefore has no more beginning of days nor end of life ” than God Himself. There is no record of father, mother, or pedigree given of the Holy Spirit. As the third person of the Godhead, it is greater than Abraham and could bless him.</a:t>
            </a:r>
          </a:p>
          <a:p>
            <a:endParaRPr lang="en-US" dirty="0"/>
          </a:p>
          <a:p>
            <a:r>
              <a:rPr lang="en-US" dirty="0"/>
              <a:t>    The Spirit comes to the world as a representative of Christ and thus is made like unto Christ. The Holy Spirit has visibly appeared to man under different forms. The Holy Ghost descended in a bodily shape like a dove upon Christ. Luke 3:22. It cadre as cloven tongues of fire upon the disciples on the day of Pentecost. To Abraham it appeared as a King, Priest. To-day It comes as a blessed Comforter to every one who will open his heart to receive it.</a:t>
            </a:r>
          </a:p>
          <a:p>
            <a:endParaRPr lang="en-US" dirty="0"/>
          </a:p>
          <a:p>
            <a:r>
              <a:rPr lang="en-US" dirty="0"/>
              <a:t>    Original Source: Bible Training School November 1, 1904, </a:t>
            </a:r>
            <a:r>
              <a:rPr lang="en-US" dirty="0" err="1"/>
              <a:t>pg</a:t>
            </a:r>
            <a:r>
              <a:rPr lang="en-US" dirty="0"/>
              <a:t> 85, 86 </a:t>
            </a:r>
          </a:p>
          <a:p>
            <a:endParaRPr lang="en-US" dirty="0"/>
          </a:p>
        </p:txBody>
      </p:sp>
    </p:spTree>
    <p:extLst>
      <p:ext uri="{BB962C8B-B14F-4D97-AF65-F5344CB8AC3E}">
        <p14:creationId xmlns:p14="http://schemas.microsoft.com/office/powerpoint/2010/main" val="41925913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B8445-7596-4420-B251-822BF2EAE950}"/>
              </a:ext>
            </a:extLst>
          </p:cNvPr>
          <p:cNvSpPr>
            <a:spLocks noGrp="1"/>
          </p:cNvSpPr>
          <p:nvPr>
            <p:ph type="title"/>
          </p:nvPr>
        </p:nvSpPr>
        <p:spPr>
          <a:xfrm>
            <a:off x="1981200" y="-296862"/>
            <a:ext cx="8229600" cy="1143000"/>
          </a:xfrm>
        </p:spPr>
        <p:txBody>
          <a:bodyPr>
            <a:normAutofit/>
          </a:bodyPr>
          <a:lstStyle/>
          <a:p>
            <a:r>
              <a:rPr lang="en-US" sz="3200" i="1" u="sng" dirty="0">
                <a:solidFill>
                  <a:srgbClr val="002060"/>
                </a:solidFill>
              </a:rPr>
              <a:t>Where then? Does this Doctrine Come From?</a:t>
            </a:r>
          </a:p>
        </p:txBody>
      </p:sp>
      <p:sp>
        <p:nvSpPr>
          <p:cNvPr id="4" name="TextBox 3">
            <a:extLst>
              <a:ext uri="{FF2B5EF4-FFF2-40B4-BE49-F238E27FC236}">
                <a16:creationId xmlns:a16="http://schemas.microsoft.com/office/drawing/2014/main" id="{AB0A6818-3CF3-4BF3-A7E5-87BAB5586766}"/>
              </a:ext>
            </a:extLst>
          </p:cNvPr>
          <p:cNvSpPr txBox="1"/>
          <p:nvPr/>
        </p:nvSpPr>
        <p:spPr>
          <a:xfrm>
            <a:off x="1524001" y="575428"/>
            <a:ext cx="9144000" cy="5909310"/>
          </a:xfrm>
          <a:prstGeom prst="rect">
            <a:avLst/>
          </a:prstGeom>
          <a:noFill/>
        </p:spPr>
        <p:txBody>
          <a:bodyPr wrap="square" rtlCol="0">
            <a:spAutoFit/>
          </a:bodyPr>
          <a:lstStyle/>
          <a:p>
            <a:r>
              <a:rPr lang="en-US" sz="2000" dirty="0"/>
              <a:t>In order to understand the concept of person in God, we have to understand its foundation in the processions and relations within the inner life of God. And the </a:t>
            </a:r>
            <a:r>
              <a:rPr lang="en-US" sz="2000" b="1" dirty="0"/>
              <a:t>Council of Florence, AD 1338-1445</a:t>
            </a:r>
            <a:r>
              <a:rPr lang="en-US" sz="2000" dirty="0"/>
              <a:t>, can help us in this regard. . . The Son “proceeds” from the Father, and the Holy Spirit “proceeds from the Father and the Son.” These are the two processions in God. And these are foundational to the four relations that constitute the three persons in God. These are those four eternal relations in God:</a:t>
            </a:r>
          </a:p>
          <a:p>
            <a:r>
              <a:rPr lang="en-US" sz="2000" b="1" dirty="0"/>
              <a:t>1.</a:t>
            </a:r>
            <a:r>
              <a:rPr lang="en-US" sz="2000" dirty="0"/>
              <a:t> The Father actively and eternally generates the Son, constituting the person of God, the Father. </a:t>
            </a:r>
          </a:p>
          <a:p>
            <a:r>
              <a:rPr lang="en-US" sz="2000" b="1" dirty="0"/>
              <a:t>2.</a:t>
            </a:r>
            <a:r>
              <a:rPr lang="en-US" sz="2000" dirty="0"/>
              <a:t> The Son is passively generated of the Father, which constitutes the person of the Son.</a:t>
            </a:r>
          </a:p>
          <a:p>
            <a:r>
              <a:rPr lang="en-US" sz="2000" b="1" dirty="0"/>
              <a:t>3.</a:t>
            </a:r>
            <a:r>
              <a:rPr lang="en-US" sz="2000" dirty="0"/>
              <a:t> </a:t>
            </a:r>
            <a:r>
              <a:rPr lang="en-US" sz="2000" b="1" dirty="0"/>
              <a:t>The Father and the Son actively </a:t>
            </a:r>
            <a:r>
              <a:rPr lang="en-US" sz="2000" b="1" dirty="0" err="1"/>
              <a:t>spirate</a:t>
            </a:r>
            <a:r>
              <a:rPr lang="en-US" sz="2000" b="1" dirty="0"/>
              <a:t> the Holy Spirit </a:t>
            </a:r>
            <a:r>
              <a:rPr lang="en-US" sz="2000" dirty="0"/>
              <a:t>in the one relation within the inner life of God that does not constitute a person. It does not do so because the Father and Son are already constituted as persons in relation to each other in the first two relations. This is why CCC 240 teaches, “[The Second Person of the Blessed Trinity] is Son only in relation to his Father.”</a:t>
            </a:r>
          </a:p>
          <a:p>
            <a:r>
              <a:rPr lang="en-US" sz="2000" b="1" dirty="0"/>
              <a:t>4.</a:t>
            </a:r>
            <a:r>
              <a:rPr lang="en-US" sz="2000" dirty="0"/>
              <a:t> </a:t>
            </a:r>
            <a:r>
              <a:rPr lang="en-US" sz="2000" b="1" dirty="0"/>
              <a:t>The Holy Spirit is passively </a:t>
            </a:r>
            <a:r>
              <a:rPr lang="en-US" sz="2000" b="1" dirty="0" err="1"/>
              <a:t>spirated</a:t>
            </a:r>
            <a:r>
              <a:rPr lang="en-US" sz="2000" b="1" dirty="0"/>
              <a:t> of the Father and the Son</a:t>
            </a:r>
            <a:r>
              <a:rPr lang="en-US" sz="2000" dirty="0"/>
              <a:t>, constituting the person of the Holy Spirit. – Catholic Answers, June 20, 2014 (https://www.catholic.com/magazine/online-edition/explaining-the-trinity)</a:t>
            </a:r>
          </a:p>
          <a:p>
            <a:endParaRPr lang="en-US" dirty="0"/>
          </a:p>
        </p:txBody>
      </p:sp>
    </p:spTree>
    <p:extLst>
      <p:ext uri="{BB962C8B-B14F-4D97-AF65-F5344CB8AC3E}">
        <p14:creationId xmlns:p14="http://schemas.microsoft.com/office/powerpoint/2010/main" val="4148649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C942B-A9B1-44C5-8E87-83C4190071ED}"/>
              </a:ext>
            </a:extLst>
          </p:cNvPr>
          <p:cNvSpPr>
            <a:spLocks noGrp="1"/>
          </p:cNvSpPr>
          <p:nvPr>
            <p:ph type="title"/>
          </p:nvPr>
        </p:nvSpPr>
        <p:spPr>
          <a:xfrm>
            <a:off x="1981200" y="-296862"/>
            <a:ext cx="8229600" cy="1143000"/>
          </a:xfrm>
        </p:spPr>
        <p:txBody>
          <a:bodyPr/>
          <a:lstStyle/>
          <a:p>
            <a:r>
              <a:rPr lang="en-US" dirty="0">
                <a:solidFill>
                  <a:srgbClr val="00B050"/>
                </a:solidFill>
                <a:latin typeface="Broadway" panose="04040905080B02020502" pitchFamily="82" charset="0"/>
              </a:rPr>
              <a:t>From the Beginning!</a:t>
            </a:r>
          </a:p>
        </p:txBody>
      </p:sp>
      <p:sp>
        <p:nvSpPr>
          <p:cNvPr id="3" name="Content Placeholder 2">
            <a:extLst>
              <a:ext uri="{FF2B5EF4-FFF2-40B4-BE49-F238E27FC236}">
                <a16:creationId xmlns:a16="http://schemas.microsoft.com/office/drawing/2014/main" id="{80BEFD25-93EA-4E9C-A5CF-A0AC6AE658AA}"/>
              </a:ext>
            </a:extLst>
          </p:cNvPr>
          <p:cNvSpPr>
            <a:spLocks noGrp="1"/>
          </p:cNvSpPr>
          <p:nvPr>
            <p:ph idx="1"/>
          </p:nvPr>
        </p:nvSpPr>
        <p:spPr>
          <a:xfrm>
            <a:off x="1739154" y="2812865"/>
            <a:ext cx="8928847" cy="4138238"/>
          </a:xfrm>
        </p:spPr>
        <p:txBody>
          <a:bodyPr>
            <a:normAutofit/>
          </a:bodyPr>
          <a:lstStyle/>
          <a:p>
            <a:pPr marL="0" indent="0">
              <a:buNone/>
            </a:pPr>
            <a:r>
              <a:rPr lang="en-US" dirty="0">
                <a:solidFill>
                  <a:schemeClr val="bg1"/>
                </a:solidFill>
              </a:rPr>
              <a:t>Genesis 1:1-3 “In the beginning </a:t>
            </a:r>
            <a:r>
              <a:rPr lang="en-US" b="1" u="sng" dirty="0">
                <a:solidFill>
                  <a:schemeClr val="bg1"/>
                </a:solidFill>
              </a:rPr>
              <a:t>God</a:t>
            </a:r>
            <a:r>
              <a:rPr lang="en-US" dirty="0">
                <a:solidFill>
                  <a:schemeClr val="bg1"/>
                </a:solidFill>
              </a:rPr>
              <a:t> created the heaven and the earth. And the earth was without form, and void; and darkness was upon the face of the deep. And the </a:t>
            </a:r>
            <a:r>
              <a:rPr lang="en-US" b="1" u="sng" dirty="0">
                <a:solidFill>
                  <a:schemeClr val="bg1"/>
                </a:solidFill>
              </a:rPr>
              <a:t>Spirit of God </a:t>
            </a:r>
            <a:r>
              <a:rPr lang="en-US" dirty="0">
                <a:solidFill>
                  <a:schemeClr val="bg1"/>
                </a:solidFill>
              </a:rPr>
              <a:t>moved upon the face of the waters. </a:t>
            </a:r>
            <a:r>
              <a:rPr lang="en-US" b="1" u="sng" dirty="0">
                <a:solidFill>
                  <a:schemeClr val="bg1"/>
                </a:solidFill>
              </a:rPr>
              <a:t>And God said</a:t>
            </a:r>
            <a:r>
              <a:rPr lang="en-US" dirty="0">
                <a:solidFill>
                  <a:schemeClr val="bg1"/>
                </a:solidFill>
              </a:rPr>
              <a:t>, Let there be light: and there was light.”</a:t>
            </a:r>
          </a:p>
          <a:p>
            <a:pPr marL="0" indent="0">
              <a:buNone/>
            </a:pPr>
            <a:endParaRPr lang="en-US" dirty="0">
              <a:solidFill>
                <a:schemeClr val="bg1"/>
              </a:solidFill>
            </a:endParaRPr>
          </a:p>
          <a:p>
            <a:pPr marL="0" indent="0">
              <a:buNone/>
            </a:pPr>
            <a:r>
              <a:rPr lang="en-US" dirty="0">
                <a:solidFill>
                  <a:schemeClr val="bg1"/>
                </a:solidFill>
              </a:rPr>
              <a:t>Genesis 6:3 “And the Lord said, </a:t>
            </a:r>
            <a:r>
              <a:rPr lang="en-US" b="1" u="sng" dirty="0">
                <a:solidFill>
                  <a:schemeClr val="bg1"/>
                </a:solidFill>
              </a:rPr>
              <a:t>My</a:t>
            </a:r>
            <a:r>
              <a:rPr lang="en-US" u="sng" dirty="0">
                <a:solidFill>
                  <a:schemeClr val="bg1"/>
                </a:solidFill>
              </a:rPr>
              <a:t> </a:t>
            </a:r>
            <a:r>
              <a:rPr lang="en-US" b="1" u="sng" dirty="0">
                <a:solidFill>
                  <a:schemeClr val="bg1"/>
                </a:solidFill>
              </a:rPr>
              <a:t>spirit</a:t>
            </a:r>
            <a:r>
              <a:rPr lang="en-US" u="sng" dirty="0">
                <a:solidFill>
                  <a:schemeClr val="bg1"/>
                </a:solidFill>
              </a:rPr>
              <a:t> </a:t>
            </a:r>
            <a:r>
              <a:rPr lang="en-US" b="1" u="sng" dirty="0">
                <a:solidFill>
                  <a:schemeClr val="bg1"/>
                </a:solidFill>
              </a:rPr>
              <a:t>shall</a:t>
            </a:r>
            <a:r>
              <a:rPr lang="en-US" u="sng" dirty="0">
                <a:solidFill>
                  <a:schemeClr val="bg1"/>
                </a:solidFill>
              </a:rPr>
              <a:t> </a:t>
            </a:r>
            <a:r>
              <a:rPr lang="en-US" b="1" u="sng" dirty="0">
                <a:solidFill>
                  <a:schemeClr val="bg1"/>
                </a:solidFill>
              </a:rPr>
              <a:t>not</a:t>
            </a:r>
            <a:r>
              <a:rPr lang="en-US" u="sng" dirty="0">
                <a:solidFill>
                  <a:schemeClr val="bg1"/>
                </a:solidFill>
              </a:rPr>
              <a:t> </a:t>
            </a:r>
            <a:r>
              <a:rPr lang="en-US" b="1" u="sng" dirty="0">
                <a:solidFill>
                  <a:schemeClr val="bg1"/>
                </a:solidFill>
              </a:rPr>
              <a:t>always</a:t>
            </a:r>
            <a:r>
              <a:rPr lang="en-US" u="sng" dirty="0">
                <a:solidFill>
                  <a:schemeClr val="bg1"/>
                </a:solidFill>
              </a:rPr>
              <a:t> </a:t>
            </a:r>
            <a:r>
              <a:rPr lang="en-US" b="1" u="sng" dirty="0">
                <a:solidFill>
                  <a:schemeClr val="bg1"/>
                </a:solidFill>
              </a:rPr>
              <a:t>strive</a:t>
            </a:r>
            <a:r>
              <a:rPr lang="en-US" u="sng" dirty="0">
                <a:solidFill>
                  <a:schemeClr val="bg1"/>
                </a:solidFill>
              </a:rPr>
              <a:t> </a:t>
            </a:r>
            <a:r>
              <a:rPr lang="en-US" b="1" u="sng" dirty="0">
                <a:solidFill>
                  <a:schemeClr val="bg1"/>
                </a:solidFill>
              </a:rPr>
              <a:t>with</a:t>
            </a:r>
            <a:r>
              <a:rPr lang="en-US" u="sng" dirty="0">
                <a:solidFill>
                  <a:schemeClr val="bg1"/>
                </a:solidFill>
              </a:rPr>
              <a:t> </a:t>
            </a:r>
            <a:r>
              <a:rPr lang="en-US" b="1" u="sng" dirty="0">
                <a:solidFill>
                  <a:schemeClr val="bg1"/>
                </a:solidFill>
              </a:rPr>
              <a:t>man</a:t>
            </a:r>
            <a:r>
              <a:rPr lang="en-US" dirty="0">
                <a:solidFill>
                  <a:schemeClr val="bg1"/>
                </a:solidFill>
              </a:rPr>
              <a:t>, for that he also is flesh: yet his days shall be an hundred and twenty years.”</a:t>
            </a:r>
          </a:p>
        </p:txBody>
      </p:sp>
      <p:pic>
        <p:nvPicPr>
          <p:cNvPr id="4" name="Picture 3">
            <a:extLst>
              <a:ext uri="{FF2B5EF4-FFF2-40B4-BE49-F238E27FC236}">
                <a16:creationId xmlns:a16="http://schemas.microsoft.com/office/drawing/2014/main" id="{70FBE290-2131-48AF-B845-DE5A47B5A6A5}"/>
              </a:ext>
            </a:extLst>
          </p:cNvPr>
          <p:cNvPicPr>
            <a:picLocks noChangeAspect="1"/>
          </p:cNvPicPr>
          <p:nvPr/>
        </p:nvPicPr>
        <p:blipFill>
          <a:blip r:embed="rId2"/>
          <a:stretch>
            <a:fillRect/>
          </a:stretch>
        </p:blipFill>
        <p:spPr>
          <a:xfrm>
            <a:off x="1981200" y="641165"/>
            <a:ext cx="8229600" cy="2171700"/>
          </a:xfrm>
          <a:prstGeom prst="rect">
            <a:avLst/>
          </a:prstGeom>
        </p:spPr>
      </p:pic>
    </p:spTree>
    <p:extLst>
      <p:ext uri="{BB962C8B-B14F-4D97-AF65-F5344CB8AC3E}">
        <p14:creationId xmlns:p14="http://schemas.microsoft.com/office/powerpoint/2010/main" val="4021263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1150B-6B3F-4ACD-9FF8-1E3DBE7DF9A6}"/>
              </a:ext>
            </a:extLst>
          </p:cNvPr>
          <p:cNvSpPr>
            <a:spLocks noGrp="1"/>
          </p:cNvSpPr>
          <p:nvPr>
            <p:ph type="title"/>
          </p:nvPr>
        </p:nvSpPr>
        <p:spPr>
          <a:xfrm>
            <a:off x="1981200" y="-296862"/>
            <a:ext cx="8229600" cy="1143000"/>
          </a:xfrm>
        </p:spPr>
        <p:txBody>
          <a:bodyPr/>
          <a:lstStyle/>
          <a:p>
            <a:r>
              <a:rPr lang="en-US" b="1" i="1" dirty="0">
                <a:solidFill>
                  <a:schemeClr val="tx2">
                    <a:lumMod val="75000"/>
                  </a:schemeClr>
                </a:solidFill>
              </a:rPr>
              <a:t>A Co-Intercessor</a:t>
            </a:r>
          </a:p>
        </p:txBody>
      </p:sp>
      <p:sp>
        <p:nvSpPr>
          <p:cNvPr id="3" name="Content Placeholder 2">
            <a:extLst>
              <a:ext uri="{FF2B5EF4-FFF2-40B4-BE49-F238E27FC236}">
                <a16:creationId xmlns:a16="http://schemas.microsoft.com/office/drawing/2014/main" id="{8D8C68C1-F2D8-4975-AB4B-FE28EA9C0E7F}"/>
              </a:ext>
            </a:extLst>
          </p:cNvPr>
          <p:cNvSpPr>
            <a:spLocks noGrp="1"/>
          </p:cNvSpPr>
          <p:nvPr>
            <p:ph idx="1"/>
          </p:nvPr>
        </p:nvSpPr>
        <p:spPr>
          <a:xfrm>
            <a:off x="1658472" y="596154"/>
            <a:ext cx="4437529" cy="6261847"/>
          </a:xfrm>
        </p:spPr>
        <p:txBody>
          <a:bodyPr>
            <a:normAutofit lnSpcReduction="10000"/>
          </a:bodyPr>
          <a:lstStyle/>
          <a:p>
            <a:pPr marL="0" indent="0">
              <a:buNone/>
            </a:pPr>
            <a:r>
              <a:rPr lang="en-US" dirty="0"/>
              <a:t>Romans 8:16, 26-27 “</a:t>
            </a:r>
            <a:r>
              <a:rPr lang="en-US" baseline="30000" dirty="0"/>
              <a:t> </a:t>
            </a:r>
            <a:r>
              <a:rPr lang="en-US" b="1" dirty="0"/>
              <a:t>The Spirit </a:t>
            </a:r>
            <a:r>
              <a:rPr lang="en-US" b="1" u="sng" dirty="0"/>
              <a:t>itself</a:t>
            </a:r>
            <a:r>
              <a:rPr lang="en-US" b="1" dirty="0"/>
              <a:t> </a:t>
            </a:r>
            <a:r>
              <a:rPr lang="en-US" b="1" dirty="0" err="1"/>
              <a:t>beareth</a:t>
            </a:r>
            <a:r>
              <a:rPr lang="en-US" b="1" dirty="0"/>
              <a:t> witness</a:t>
            </a:r>
            <a:r>
              <a:rPr lang="en-US" dirty="0"/>
              <a:t> with our spirit, that we are the children of God . . . </a:t>
            </a:r>
            <a:r>
              <a:rPr lang="en-US" b="1" dirty="0"/>
              <a:t>Likewise the Spirit also </a:t>
            </a:r>
            <a:r>
              <a:rPr lang="en-US" b="1" dirty="0" err="1"/>
              <a:t>helpeth</a:t>
            </a:r>
            <a:r>
              <a:rPr lang="en-US" b="1" dirty="0"/>
              <a:t> our infirmities</a:t>
            </a:r>
            <a:r>
              <a:rPr lang="en-US" dirty="0"/>
              <a:t>: for we know not what we should pray for as we ought: </a:t>
            </a:r>
            <a:r>
              <a:rPr lang="en-US" b="1" dirty="0"/>
              <a:t>but the Spirit </a:t>
            </a:r>
            <a:r>
              <a:rPr lang="en-US" b="1" u="sng" dirty="0"/>
              <a:t>itself</a:t>
            </a:r>
            <a:r>
              <a:rPr lang="en-US" b="1" dirty="0"/>
              <a:t> </a:t>
            </a:r>
            <a:r>
              <a:rPr lang="en-US" b="1" dirty="0" err="1"/>
              <a:t>maketh</a:t>
            </a:r>
            <a:r>
              <a:rPr lang="en-US" b="1" dirty="0"/>
              <a:t> intercession</a:t>
            </a:r>
            <a:r>
              <a:rPr lang="en-US" dirty="0"/>
              <a:t> for us </a:t>
            </a:r>
            <a:r>
              <a:rPr lang="en-US" b="1" dirty="0"/>
              <a:t>with groanings which cannot be uttered</a:t>
            </a:r>
            <a:r>
              <a:rPr lang="en-US" dirty="0"/>
              <a:t>. And he that </a:t>
            </a:r>
            <a:r>
              <a:rPr lang="en-US" dirty="0" err="1"/>
              <a:t>searcheth</a:t>
            </a:r>
            <a:r>
              <a:rPr lang="en-US" dirty="0"/>
              <a:t> the hearts </a:t>
            </a:r>
            <a:r>
              <a:rPr lang="en-US" dirty="0" err="1"/>
              <a:t>knoweth</a:t>
            </a:r>
            <a:r>
              <a:rPr lang="en-US" dirty="0"/>
              <a:t> what is the mind of the Spirit, </a:t>
            </a:r>
            <a:r>
              <a:rPr lang="en-US" b="1" dirty="0"/>
              <a:t>because he </a:t>
            </a:r>
            <a:r>
              <a:rPr lang="en-US" b="1" dirty="0" err="1"/>
              <a:t>maketh</a:t>
            </a:r>
            <a:r>
              <a:rPr lang="en-US" b="1" dirty="0"/>
              <a:t> intercession for the saints </a:t>
            </a:r>
            <a:r>
              <a:rPr lang="en-US" dirty="0"/>
              <a:t>according to the will of God.</a:t>
            </a:r>
          </a:p>
          <a:p>
            <a:pPr marL="0" indent="0">
              <a:buNone/>
            </a:pPr>
            <a:endParaRPr lang="en-US" dirty="0"/>
          </a:p>
        </p:txBody>
      </p:sp>
      <p:pic>
        <p:nvPicPr>
          <p:cNvPr id="4" name="Picture 3">
            <a:extLst>
              <a:ext uri="{FF2B5EF4-FFF2-40B4-BE49-F238E27FC236}">
                <a16:creationId xmlns:a16="http://schemas.microsoft.com/office/drawing/2014/main" id="{8D7A8B0C-E1C4-47A6-B730-7F5E917DFD43}"/>
              </a:ext>
            </a:extLst>
          </p:cNvPr>
          <p:cNvPicPr>
            <a:picLocks noChangeAspect="1"/>
          </p:cNvPicPr>
          <p:nvPr/>
        </p:nvPicPr>
        <p:blipFill rotWithShape="1">
          <a:blip r:embed="rId2"/>
          <a:srcRect l="4753" r="6824"/>
          <a:stretch/>
        </p:blipFill>
        <p:spPr>
          <a:xfrm>
            <a:off x="6469157" y="596153"/>
            <a:ext cx="3368487" cy="3047594"/>
          </a:xfrm>
          <a:prstGeom prst="rect">
            <a:avLst/>
          </a:prstGeom>
        </p:spPr>
      </p:pic>
      <p:pic>
        <p:nvPicPr>
          <p:cNvPr id="5" name="Picture 4">
            <a:extLst>
              <a:ext uri="{FF2B5EF4-FFF2-40B4-BE49-F238E27FC236}">
                <a16:creationId xmlns:a16="http://schemas.microsoft.com/office/drawing/2014/main" id="{26068ED8-3A14-46A2-A940-8E3F806869E6}"/>
              </a:ext>
            </a:extLst>
          </p:cNvPr>
          <p:cNvPicPr>
            <a:picLocks noChangeAspect="1"/>
          </p:cNvPicPr>
          <p:nvPr/>
        </p:nvPicPr>
        <p:blipFill>
          <a:blip r:embed="rId3"/>
          <a:stretch>
            <a:fillRect/>
          </a:stretch>
        </p:blipFill>
        <p:spPr>
          <a:xfrm>
            <a:off x="6690471" y="2899795"/>
            <a:ext cx="3147172" cy="3798582"/>
          </a:xfrm>
          <a:prstGeom prst="rect">
            <a:avLst/>
          </a:prstGeom>
        </p:spPr>
      </p:pic>
    </p:spTree>
    <p:extLst>
      <p:ext uri="{BB962C8B-B14F-4D97-AF65-F5344CB8AC3E}">
        <p14:creationId xmlns:p14="http://schemas.microsoft.com/office/powerpoint/2010/main" val="783147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C9EE9-844B-4725-B7E3-9718A655D66D}"/>
              </a:ext>
            </a:extLst>
          </p:cNvPr>
          <p:cNvSpPr>
            <a:spLocks noGrp="1"/>
          </p:cNvSpPr>
          <p:nvPr>
            <p:ph type="title"/>
          </p:nvPr>
        </p:nvSpPr>
        <p:spPr>
          <a:xfrm>
            <a:off x="1981200" y="-296862"/>
            <a:ext cx="8229600" cy="1143000"/>
          </a:xfrm>
        </p:spPr>
        <p:txBody>
          <a:bodyPr/>
          <a:lstStyle/>
          <a:p>
            <a:r>
              <a:rPr lang="en-US" b="1" i="1" dirty="0">
                <a:latin typeface="AngsanaUPC" panose="02020603050405020304" pitchFamily="18" charset="-34"/>
                <a:cs typeface="AngsanaUPC" panose="02020603050405020304" pitchFamily="18" charset="-34"/>
              </a:rPr>
              <a:t>The Spirit Sent Christ!</a:t>
            </a:r>
          </a:p>
        </p:txBody>
      </p:sp>
      <p:sp>
        <p:nvSpPr>
          <p:cNvPr id="3" name="Content Placeholder 2">
            <a:extLst>
              <a:ext uri="{FF2B5EF4-FFF2-40B4-BE49-F238E27FC236}">
                <a16:creationId xmlns:a16="http://schemas.microsoft.com/office/drawing/2014/main" id="{C5BD784E-078F-443F-92A8-5536BEFAD8DB}"/>
              </a:ext>
            </a:extLst>
          </p:cNvPr>
          <p:cNvSpPr>
            <a:spLocks noGrp="1"/>
          </p:cNvSpPr>
          <p:nvPr>
            <p:ph idx="1"/>
          </p:nvPr>
        </p:nvSpPr>
        <p:spPr>
          <a:xfrm>
            <a:off x="2331664" y="846139"/>
            <a:ext cx="7879137" cy="5280025"/>
          </a:xfrm>
        </p:spPr>
        <p:txBody>
          <a:bodyPr/>
          <a:lstStyle/>
          <a:p>
            <a:pPr marL="0" indent="0">
              <a:buNone/>
            </a:pPr>
            <a:r>
              <a:rPr lang="en-US" dirty="0"/>
              <a:t>Isaiah 48:16 “Come ye near unto me, hear ye this; I have not spoken in secret from the beginning; from the time that it was, there am I: and now the </a:t>
            </a:r>
            <a:r>
              <a:rPr lang="en-US" b="1" u="sng" dirty="0"/>
              <a:t>Lord GOD</a:t>
            </a:r>
            <a:r>
              <a:rPr lang="en-US" dirty="0"/>
              <a:t>, </a:t>
            </a:r>
            <a:r>
              <a:rPr lang="en-US" i="1" dirty="0"/>
              <a:t>and</a:t>
            </a:r>
            <a:r>
              <a:rPr lang="en-US" dirty="0"/>
              <a:t> his </a:t>
            </a:r>
            <a:r>
              <a:rPr lang="en-US" b="1" u="sng" dirty="0"/>
              <a:t>Spirit</a:t>
            </a:r>
            <a:r>
              <a:rPr lang="en-US" dirty="0"/>
              <a:t>, hath sent </a:t>
            </a:r>
            <a:r>
              <a:rPr lang="en-US" b="1" u="sng" dirty="0"/>
              <a:t>me</a:t>
            </a:r>
            <a:r>
              <a:rPr lang="en-US" dirty="0"/>
              <a:t>.</a:t>
            </a:r>
          </a:p>
        </p:txBody>
      </p:sp>
      <p:pic>
        <p:nvPicPr>
          <p:cNvPr id="4" name="Picture 3">
            <a:extLst>
              <a:ext uri="{FF2B5EF4-FFF2-40B4-BE49-F238E27FC236}">
                <a16:creationId xmlns:a16="http://schemas.microsoft.com/office/drawing/2014/main" id="{5F4EC9D3-AA72-469B-AAAD-0A7B0E98F3FF}"/>
              </a:ext>
            </a:extLst>
          </p:cNvPr>
          <p:cNvPicPr>
            <a:picLocks noChangeAspect="1"/>
          </p:cNvPicPr>
          <p:nvPr/>
        </p:nvPicPr>
        <p:blipFill rotWithShape="1">
          <a:blip r:embed="rId2"/>
          <a:srcRect b="30501"/>
          <a:stretch/>
        </p:blipFill>
        <p:spPr>
          <a:xfrm>
            <a:off x="1706052" y="3980330"/>
            <a:ext cx="8779896" cy="2289269"/>
          </a:xfrm>
          <a:prstGeom prst="rect">
            <a:avLst/>
          </a:prstGeom>
        </p:spPr>
      </p:pic>
    </p:spTree>
    <p:extLst>
      <p:ext uri="{BB962C8B-B14F-4D97-AF65-F5344CB8AC3E}">
        <p14:creationId xmlns:p14="http://schemas.microsoft.com/office/powerpoint/2010/main" val="40578384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D6D94-ECED-4EDD-9FD8-926801011025}"/>
              </a:ext>
            </a:extLst>
          </p:cNvPr>
          <p:cNvSpPr>
            <a:spLocks noGrp="1"/>
          </p:cNvSpPr>
          <p:nvPr>
            <p:ph type="title"/>
          </p:nvPr>
        </p:nvSpPr>
        <p:spPr>
          <a:xfrm>
            <a:off x="1981200" y="-296862"/>
            <a:ext cx="8229600" cy="1143000"/>
          </a:xfrm>
        </p:spPr>
        <p:txBody>
          <a:bodyPr/>
          <a:lstStyle/>
          <a:p>
            <a:r>
              <a:rPr lang="en-US" u="sng" dirty="0">
                <a:solidFill>
                  <a:schemeClr val="accent6">
                    <a:lumMod val="75000"/>
                  </a:schemeClr>
                </a:solidFill>
              </a:rPr>
              <a:t>The Holy Spirit Speaks</a:t>
            </a:r>
          </a:p>
        </p:txBody>
      </p:sp>
      <p:sp>
        <p:nvSpPr>
          <p:cNvPr id="3" name="Content Placeholder 2">
            <a:extLst>
              <a:ext uri="{FF2B5EF4-FFF2-40B4-BE49-F238E27FC236}">
                <a16:creationId xmlns:a16="http://schemas.microsoft.com/office/drawing/2014/main" id="{88F83399-521F-4701-A88B-B05C8DE39C45}"/>
              </a:ext>
            </a:extLst>
          </p:cNvPr>
          <p:cNvSpPr>
            <a:spLocks noGrp="1"/>
          </p:cNvSpPr>
          <p:nvPr>
            <p:ph idx="1"/>
          </p:nvPr>
        </p:nvSpPr>
        <p:spPr>
          <a:xfrm>
            <a:off x="4733365" y="904409"/>
            <a:ext cx="5477435" cy="5953591"/>
          </a:xfrm>
        </p:spPr>
        <p:txBody>
          <a:bodyPr>
            <a:normAutofit fontScale="92500" lnSpcReduction="20000"/>
          </a:bodyPr>
          <a:lstStyle/>
          <a:p>
            <a:pPr marL="0" indent="0">
              <a:buNone/>
            </a:pPr>
            <a:r>
              <a:rPr lang="en-US" dirty="0"/>
              <a:t>Acts 8:29 “Then the </a:t>
            </a:r>
            <a:r>
              <a:rPr lang="en-US" b="1" dirty="0"/>
              <a:t>Spirit said unto Philip</a:t>
            </a:r>
            <a:r>
              <a:rPr lang="en-US" dirty="0"/>
              <a:t>, Go near, and join thyself to this chariot.</a:t>
            </a:r>
          </a:p>
          <a:p>
            <a:pPr marL="0" indent="0">
              <a:buNone/>
            </a:pPr>
            <a:endParaRPr lang="en-US" dirty="0"/>
          </a:p>
          <a:p>
            <a:pPr marL="0" indent="0">
              <a:buNone/>
            </a:pPr>
            <a:r>
              <a:rPr lang="en-US" dirty="0"/>
              <a:t>Acts 13:2 “</a:t>
            </a:r>
            <a:r>
              <a:rPr lang="en-US" baseline="30000" dirty="0"/>
              <a:t> </a:t>
            </a:r>
            <a:r>
              <a:rPr lang="en-US" dirty="0"/>
              <a:t>As they ministered to the Lord, and fasted, the </a:t>
            </a:r>
            <a:r>
              <a:rPr lang="en-US" b="1" dirty="0"/>
              <a:t>Holy Ghost said</a:t>
            </a:r>
            <a:r>
              <a:rPr lang="en-US" dirty="0"/>
              <a:t>, Separate me Barnabas and Saul for the work whereunto I have called them.”</a:t>
            </a:r>
          </a:p>
          <a:p>
            <a:pPr marL="0" indent="0">
              <a:buNone/>
            </a:pPr>
            <a:endParaRPr lang="en-US" dirty="0"/>
          </a:p>
          <a:p>
            <a:pPr marL="0" indent="0">
              <a:buNone/>
            </a:pPr>
            <a:r>
              <a:rPr lang="en-US" dirty="0"/>
              <a:t>Acts 11:12 “And the </a:t>
            </a:r>
            <a:r>
              <a:rPr lang="en-US" b="1" dirty="0"/>
              <a:t>Spirit bade me go </a:t>
            </a:r>
            <a:r>
              <a:rPr lang="en-US" dirty="0"/>
              <a:t>with them, nothing doubting.”</a:t>
            </a:r>
          </a:p>
          <a:p>
            <a:pPr marL="0" indent="0">
              <a:buNone/>
            </a:pPr>
            <a:endParaRPr lang="en-US" dirty="0"/>
          </a:p>
          <a:p>
            <a:pPr marL="0" indent="0">
              <a:buNone/>
            </a:pPr>
            <a:r>
              <a:rPr lang="en-US" dirty="0"/>
              <a:t>1 Timothy 4:1 “</a:t>
            </a:r>
            <a:r>
              <a:rPr lang="en-US" b="1" dirty="0"/>
              <a:t>Now the Spirit </a:t>
            </a:r>
            <a:r>
              <a:rPr lang="en-US" b="1" dirty="0" err="1"/>
              <a:t>speaketh</a:t>
            </a:r>
            <a:r>
              <a:rPr lang="en-US" b="1" dirty="0"/>
              <a:t> expressly</a:t>
            </a:r>
            <a:r>
              <a:rPr lang="en-US" dirty="0"/>
              <a:t>, that in the latter times some shall depart from the faith, giving heed to seducing spirits, and doctrines of devils;</a:t>
            </a:r>
          </a:p>
          <a:p>
            <a:pPr marL="0" indent="0">
              <a:buNone/>
            </a:pPr>
            <a:endParaRPr lang="en-US" dirty="0">
              <a:cs typeface="Aldhabi" panose="01000000000000000000" pitchFamily="2" charset="-78"/>
            </a:endParaRPr>
          </a:p>
        </p:txBody>
      </p:sp>
      <p:pic>
        <p:nvPicPr>
          <p:cNvPr id="4" name="Picture 3">
            <a:extLst>
              <a:ext uri="{FF2B5EF4-FFF2-40B4-BE49-F238E27FC236}">
                <a16:creationId xmlns:a16="http://schemas.microsoft.com/office/drawing/2014/main" id="{CB7966F9-40B9-486C-B5AF-9A14ABAB8462}"/>
              </a:ext>
            </a:extLst>
          </p:cNvPr>
          <p:cNvPicPr>
            <a:picLocks noChangeAspect="1"/>
          </p:cNvPicPr>
          <p:nvPr/>
        </p:nvPicPr>
        <p:blipFill>
          <a:blip r:embed="rId2"/>
          <a:stretch>
            <a:fillRect/>
          </a:stretch>
        </p:blipFill>
        <p:spPr>
          <a:xfrm>
            <a:off x="1524000" y="3691905"/>
            <a:ext cx="3057992" cy="3057992"/>
          </a:xfrm>
          <a:prstGeom prst="rect">
            <a:avLst/>
          </a:prstGeom>
        </p:spPr>
      </p:pic>
      <p:pic>
        <p:nvPicPr>
          <p:cNvPr id="5" name="Picture 4">
            <a:extLst>
              <a:ext uri="{FF2B5EF4-FFF2-40B4-BE49-F238E27FC236}">
                <a16:creationId xmlns:a16="http://schemas.microsoft.com/office/drawing/2014/main" id="{A477EBA5-7C31-454A-891E-8E32756D42A5}"/>
              </a:ext>
            </a:extLst>
          </p:cNvPr>
          <p:cNvPicPr>
            <a:picLocks noChangeAspect="1"/>
          </p:cNvPicPr>
          <p:nvPr/>
        </p:nvPicPr>
        <p:blipFill rotWithShape="1">
          <a:blip r:embed="rId3"/>
          <a:srcRect t="32085" r="28973" b="12563"/>
          <a:stretch/>
        </p:blipFill>
        <p:spPr>
          <a:xfrm>
            <a:off x="1599686" y="904409"/>
            <a:ext cx="3057992" cy="2281859"/>
          </a:xfrm>
          <a:prstGeom prst="rect">
            <a:avLst/>
          </a:prstGeom>
        </p:spPr>
      </p:pic>
    </p:spTree>
    <p:extLst>
      <p:ext uri="{BB962C8B-B14F-4D97-AF65-F5344CB8AC3E}">
        <p14:creationId xmlns:p14="http://schemas.microsoft.com/office/powerpoint/2010/main" val="12654210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8C532-FD7D-4604-956B-6517ADB7105E}"/>
              </a:ext>
            </a:extLst>
          </p:cNvPr>
          <p:cNvSpPr>
            <a:spLocks noGrp="1"/>
          </p:cNvSpPr>
          <p:nvPr>
            <p:ph type="title"/>
          </p:nvPr>
        </p:nvSpPr>
        <p:spPr>
          <a:xfrm>
            <a:off x="1524000" y="274638"/>
            <a:ext cx="9144000" cy="1143000"/>
          </a:xfrm>
        </p:spPr>
        <p:txBody>
          <a:bodyPr>
            <a:normAutofit/>
          </a:bodyPr>
          <a:lstStyle/>
          <a:p>
            <a:r>
              <a:rPr lang="en-US" sz="3200" b="1" u="sng" dirty="0">
                <a:solidFill>
                  <a:srgbClr val="FF0000"/>
                </a:solidFill>
              </a:rPr>
              <a:t>Other Scriptures Pointing to the Person, Godliness, or Personal attributes of the Holy Spirit</a:t>
            </a:r>
          </a:p>
        </p:txBody>
      </p:sp>
      <p:sp>
        <p:nvSpPr>
          <p:cNvPr id="3" name="Content Placeholder 2">
            <a:extLst>
              <a:ext uri="{FF2B5EF4-FFF2-40B4-BE49-F238E27FC236}">
                <a16:creationId xmlns:a16="http://schemas.microsoft.com/office/drawing/2014/main" id="{AE78FEE4-4732-4795-A7F6-0DDF4EB33DD1}"/>
              </a:ext>
            </a:extLst>
          </p:cNvPr>
          <p:cNvSpPr>
            <a:spLocks noGrp="1"/>
          </p:cNvSpPr>
          <p:nvPr>
            <p:ph idx="1"/>
          </p:nvPr>
        </p:nvSpPr>
        <p:spPr>
          <a:xfrm>
            <a:off x="1524000" y="1600200"/>
            <a:ext cx="8870302" cy="5553635"/>
          </a:xfrm>
        </p:spPr>
        <p:txBody>
          <a:bodyPr>
            <a:normAutofit fontScale="70000" lnSpcReduction="20000"/>
          </a:bodyPr>
          <a:lstStyle/>
          <a:p>
            <a:pPr marL="0" indent="0">
              <a:buNone/>
            </a:pPr>
            <a:r>
              <a:rPr lang="en-US" sz="2000" dirty="0"/>
              <a:t>1 Cor. 12:11				Titus 3:5				2 Sam. 23:2		Acts 16:6</a:t>
            </a:r>
          </a:p>
          <a:p>
            <a:pPr marL="0" indent="0">
              <a:buNone/>
            </a:pPr>
            <a:r>
              <a:rPr lang="en-US" sz="2000" dirty="0"/>
              <a:t>1 Cor. 2:10,11			1 Pet. 1:2			Acts 10:19		Ps. 139:7,8</a:t>
            </a:r>
          </a:p>
          <a:p>
            <a:pPr marL="0" indent="0">
              <a:buNone/>
            </a:pPr>
            <a:r>
              <a:rPr lang="en-US" sz="2000" dirty="0"/>
              <a:t>Phil. 2:1					Eph. 3:16			Acts 21:11		John 14:16,17</a:t>
            </a:r>
          </a:p>
          <a:p>
            <a:pPr marL="0" indent="0">
              <a:buNone/>
            </a:pPr>
            <a:r>
              <a:rPr lang="en-US" sz="2000" dirty="0"/>
              <a:t>2 Cor. 13:14				Eph. 4:30			Acts 28:25-26	Is. 40:13</a:t>
            </a:r>
          </a:p>
          <a:p>
            <a:pPr marL="0" indent="0">
              <a:buNone/>
            </a:pPr>
            <a:r>
              <a:rPr lang="en-US" sz="2000" dirty="0"/>
              <a:t>Acts 5:3-4,9				</a:t>
            </a:r>
            <a:r>
              <a:rPr lang="en-US" sz="2000" dirty="0">
                <a:solidFill>
                  <a:srgbClr val="FF0000"/>
                </a:solidFill>
              </a:rPr>
              <a:t>Matt. 28:19-Baptize	</a:t>
            </a:r>
            <a:r>
              <a:rPr lang="en-US" sz="2000" dirty="0"/>
              <a:t>Heb. 3:7-8		Zech. 4:6</a:t>
            </a:r>
          </a:p>
          <a:p>
            <a:pPr marL="0" indent="0">
              <a:buNone/>
            </a:pPr>
            <a:r>
              <a:rPr lang="en-US" sz="2000" dirty="0"/>
              <a:t>2 Pet. 1:21				2 Cor. 3:16-18		Rev. 14:13		</a:t>
            </a:r>
            <a:r>
              <a:rPr lang="en-US" sz="2000" dirty="0">
                <a:solidFill>
                  <a:srgbClr val="FF0000"/>
                </a:solidFill>
              </a:rPr>
              <a:t>Luke 1:35-Creator</a:t>
            </a:r>
            <a:endParaRPr lang="en-US" sz="2000" dirty="0"/>
          </a:p>
          <a:p>
            <a:pPr marL="0" indent="0">
              <a:buNone/>
            </a:pPr>
            <a:r>
              <a:rPr lang="en-US" sz="2000" dirty="0"/>
              <a:t>1 Cor. 6:19				Rom. 8:11			Rev. 22:17		Heb. 9:8</a:t>
            </a:r>
          </a:p>
          <a:p>
            <a:pPr marL="0" indent="0">
              <a:buNone/>
            </a:pPr>
            <a:r>
              <a:rPr lang="en-US" sz="2000" dirty="0">
                <a:solidFill>
                  <a:srgbClr val="FF0000"/>
                </a:solidFill>
              </a:rPr>
              <a:t>Matt. 12:31-Blasphemy	</a:t>
            </a:r>
            <a:r>
              <a:rPr lang="en-US" sz="2000" dirty="0"/>
              <a:t>John 6:63			Acts 15:28		1 Pet. 1:12</a:t>
            </a:r>
          </a:p>
          <a:p>
            <a:pPr marL="0" indent="0">
              <a:buNone/>
            </a:pPr>
            <a:r>
              <a:rPr lang="en-US" sz="2000" dirty="0"/>
              <a:t>John 15:26				1 John 5:6			Acts 20:28		Job 33:4</a:t>
            </a:r>
          </a:p>
          <a:p>
            <a:pPr marL="0" indent="0">
              <a:buNone/>
            </a:pPr>
            <a:r>
              <a:rPr lang="en-US" sz="2000" dirty="0"/>
              <a:t>John 16:7				John 14:26			Acts 5:32		Ps. 104:30</a:t>
            </a:r>
          </a:p>
          <a:p>
            <a:pPr marL="0" indent="0">
              <a:buNone/>
            </a:pPr>
            <a:r>
              <a:rPr lang="en-US" sz="2000" dirty="0"/>
              <a:t>John 16:9				Is. 63:10				Luke 12:12		Matt. 12:28</a:t>
            </a:r>
          </a:p>
          <a:p>
            <a:pPr marL="0" indent="0">
              <a:buNone/>
            </a:pPr>
            <a:r>
              <a:rPr lang="en-US" sz="2000" dirty="0"/>
              <a:t>John 16:13				Rom. 15:30			Matt. 4:1		1 Cor. 12:4-6</a:t>
            </a:r>
          </a:p>
          <a:p>
            <a:pPr marL="0" indent="0">
              <a:buNone/>
            </a:pPr>
            <a:r>
              <a:rPr lang="en-US" sz="2000" dirty="0"/>
              <a:t>2 Cor. 13:14				</a:t>
            </a:r>
          </a:p>
        </p:txBody>
      </p:sp>
    </p:spTree>
    <p:extLst>
      <p:ext uri="{BB962C8B-B14F-4D97-AF65-F5344CB8AC3E}">
        <p14:creationId xmlns:p14="http://schemas.microsoft.com/office/powerpoint/2010/main" val="33412786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CB5F3-4CDE-1B45-B605-4AF212A0B9AD}"/>
              </a:ext>
            </a:extLst>
          </p:cNvPr>
          <p:cNvSpPr>
            <a:spLocks noGrp="1"/>
          </p:cNvSpPr>
          <p:nvPr>
            <p:ph type="title"/>
          </p:nvPr>
        </p:nvSpPr>
        <p:spPr>
          <a:xfrm>
            <a:off x="688910" y="-297348"/>
            <a:ext cx="10515600" cy="1325563"/>
          </a:xfrm>
        </p:spPr>
        <p:txBody>
          <a:bodyPr/>
          <a:lstStyle/>
          <a:p>
            <a:r>
              <a:rPr lang="en-US" b="1" u="sng" dirty="0">
                <a:effectLst>
                  <a:outerShdw blurRad="38100" dist="38100" dir="2700000" algn="tl">
                    <a:srgbClr val="000000">
                      <a:alpha val="43137"/>
                    </a:srgbClr>
                  </a:outerShdw>
                </a:effectLst>
              </a:rPr>
              <a:t>The Quote…</a:t>
            </a:r>
          </a:p>
        </p:txBody>
      </p:sp>
      <p:sp>
        <p:nvSpPr>
          <p:cNvPr id="4" name="TextBox 3">
            <a:extLst>
              <a:ext uri="{FF2B5EF4-FFF2-40B4-BE49-F238E27FC236}">
                <a16:creationId xmlns:a16="http://schemas.microsoft.com/office/drawing/2014/main" id="{8BAFD1F2-3833-A6D0-0646-E08480CC9BF2}"/>
              </a:ext>
            </a:extLst>
          </p:cNvPr>
          <p:cNvSpPr txBox="1"/>
          <p:nvPr/>
        </p:nvSpPr>
        <p:spPr>
          <a:xfrm>
            <a:off x="5773317" y="1559752"/>
            <a:ext cx="6097554" cy="3970318"/>
          </a:xfrm>
          <a:prstGeom prst="rect">
            <a:avLst/>
          </a:prstGeom>
          <a:noFill/>
        </p:spPr>
        <p:txBody>
          <a:bodyPr wrap="square">
            <a:spAutoFit/>
          </a:bodyPr>
          <a:lstStyle/>
          <a:p>
            <a:r>
              <a:rPr lang="en-US" sz="2800" dirty="0"/>
              <a:t>“The power of evil had been strengthening for centuries, and the submission of men to this satanic captivity was amazing. </a:t>
            </a:r>
            <a:r>
              <a:rPr lang="en-US" sz="2800" b="1" u="sng" dirty="0"/>
              <a:t>Sin could be resisted and overcome only through the mighty agency of the Third Person of the Godhead</a:t>
            </a:r>
            <a:r>
              <a:rPr lang="en-US" sz="2800" dirty="0"/>
              <a:t>, who would come with no modified energy, but in the fullness of divine power.“ DA, 671</a:t>
            </a:r>
          </a:p>
        </p:txBody>
      </p:sp>
      <p:pic>
        <p:nvPicPr>
          <p:cNvPr id="5" name="Picture 4">
            <a:extLst>
              <a:ext uri="{FF2B5EF4-FFF2-40B4-BE49-F238E27FC236}">
                <a16:creationId xmlns:a16="http://schemas.microsoft.com/office/drawing/2014/main" id="{94B9532B-6985-7422-A45A-1B051E09BDE3}"/>
              </a:ext>
            </a:extLst>
          </p:cNvPr>
          <p:cNvPicPr>
            <a:picLocks noChangeAspect="1"/>
          </p:cNvPicPr>
          <p:nvPr/>
        </p:nvPicPr>
        <p:blipFill>
          <a:blip r:embed="rId2"/>
          <a:stretch>
            <a:fillRect/>
          </a:stretch>
        </p:blipFill>
        <p:spPr>
          <a:xfrm>
            <a:off x="1018222" y="1028215"/>
            <a:ext cx="3487103" cy="5185283"/>
          </a:xfrm>
          <a:prstGeom prst="rect">
            <a:avLst/>
          </a:prstGeom>
        </p:spPr>
      </p:pic>
    </p:spTree>
    <p:extLst>
      <p:ext uri="{BB962C8B-B14F-4D97-AF65-F5344CB8AC3E}">
        <p14:creationId xmlns:p14="http://schemas.microsoft.com/office/powerpoint/2010/main" val="36479139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B68808F-D40E-20D2-4B39-C55193F663A1}"/>
              </a:ext>
            </a:extLst>
          </p:cNvPr>
          <p:cNvPicPr>
            <a:picLocks noChangeAspect="1"/>
          </p:cNvPicPr>
          <p:nvPr/>
        </p:nvPicPr>
        <p:blipFill>
          <a:blip r:embed="rId2"/>
          <a:stretch>
            <a:fillRect/>
          </a:stretch>
        </p:blipFill>
        <p:spPr>
          <a:xfrm>
            <a:off x="1331168" y="0"/>
            <a:ext cx="9529664" cy="7147248"/>
          </a:xfrm>
          <a:prstGeom prst="rect">
            <a:avLst/>
          </a:prstGeom>
        </p:spPr>
      </p:pic>
    </p:spTree>
    <p:extLst>
      <p:ext uri="{BB962C8B-B14F-4D97-AF65-F5344CB8AC3E}">
        <p14:creationId xmlns:p14="http://schemas.microsoft.com/office/powerpoint/2010/main" val="22173798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9C7AE-21B1-4405-B3C5-61F7271B1F51}"/>
              </a:ext>
            </a:extLst>
          </p:cNvPr>
          <p:cNvSpPr>
            <a:spLocks noGrp="1"/>
          </p:cNvSpPr>
          <p:nvPr>
            <p:ph type="title"/>
          </p:nvPr>
        </p:nvSpPr>
        <p:spPr>
          <a:xfrm>
            <a:off x="1981200" y="274638"/>
            <a:ext cx="8229600" cy="687888"/>
          </a:xfrm>
        </p:spPr>
        <p:txBody>
          <a:bodyPr>
            <a:normAutofit fontScale="90000"/>
          </a:bodyPr>
          <a:lstStyle/>
          <a:p>
            <a:r>
              <a:rPr lang="en-US" dirty="0">
                <a:solidFill>
                  <a:srgbClr val="07AD07"/>
                </a:solidFill>
                <a:latin typeface="Baskerville Old Face" panose="02020602080505020303" pitchFamily="18" charset="0"/>
              </a:rPr>
              <a:t>The Parable of the Comforter? </a:t>
            </a:r>
            <a:br>
              <a:rPr lang="en-US" dirty="0">
                <a:solidFill>
                  <a:srgbClr val="07AD07"/>
                </a:solidFill>
                <a:latin typeface="Baskerville Old Face" panose="02020602080505020303" pitchFamily="18" charset="0"/>
              </a:rPr>
            </a:br>
            <a:endParaRPr lang="en-US" dirty="0">
              <a:solidFill>
                <a:srgbClr val="07AD07"/>
              </a:solidFill>
              <a:latin typeface="Baskerville Old Face" panose="02020602080505020303" pitchFamily="18" charset="0"/>
            </a:endParaRPr>
          </a:p>
        </p:txBody>
      </p:sp>
      <p:sp>
        <p:nvSpPr>
          <p:cNvPr id="3" name="Content Placeholder 2">
            <a:extLst>
              <a:ext uri="{FF2B5EF4-FFF2-40B4-BE49-F238E27FC236}">
                <a16:creationId xmlns:a16="http://schemas.microsoft.com/office/drawing/2014/main" id="{4AE34B4A-9011-49BD-9705-A2FAE0C709BC}"/>
              </a:ext>
            </a:extLst>
          </p:cNvPr>
          <p:cNvSpPr>
            <a:spLocks noGrp="1"/>
          </p:cNvSpPr>
          <p:nvPr>
            <p:ph idx="1"/>
          </p:nvPr>
        </p:nvSpPr>
        <p:spPr>
          <a:xfrm>
            <a:off x="6363703" y="1021639"/>
            <a:ext cx="4304297" cy="5417344"/>
          </a:xfrm>
        </p:spPr>
        <p:txBody>
          <a:bodyPr>
            <a:normAutofit/>
          </a:bodyPr>
          <a:lstStyle/>
          <a:p>
            <a:pPr marL="514350" indent="-514350">
              <a:buAutoNum type="arabicPeriod"/>
            </a:pPr>
            <a:r>
              <a:rPr lang="en-US" dirty="0">
                <a:solidFill>
                  <a:schemeClr val="bg1"/>
                </a:solidFill>
              </a:rPr>
              <a:t>John 16:25-proverbs</a:t>
            </a:r>
          </a:p>
          <a:p>
            <a:pPr marL="514350" indent="-514350">
              <a:buAutoNum type="arabicPeriod"/>
            </a:pPr>
            <a:r>
              <a:rPr lang="en-US" dirty="0">
                <a:solidFill>
                  <a:schemeClr val="bg1"/>
                </a:solidFill>
              </a:rPr>
              <a:t>John 14:16-18-Wanted to reveal the Father, he=Father</a:t>
            </a:r>
          </a:p>
          <a:p>
            <a:pPr marL="514350" indent="-514350">
              <a:buAutoNum type="arabicPeriod"/>
            </a:pPr>
            <a:r>
              <a:rPr lang="en-US" dirty="0">
                <a:solidFill>
                  <a:schemeClr val="bg1"/>
                </a:solidFill>
              </a:rPr>
              <a:t>Rich man and Lazarus Parable-Abraham’s Bosom</a:t>
            </a:r>
          </a:p>
          <a:p>
            <a:pPr marL="514350" indent="-514350">
              <a:buAutoNum type="arabicPeriod"/>
            </a:pPr>
            <a:r>
              <a:rPr lang="en-US" dirty="0">
                <a:solidFill>
                  <a:schemeClr val="bg1"/>
                </a:solidFill>
              </a:rPr>
              <a:t>John 14:22-Disciples say Jesus is coming</a:t>
            </a:r>
          </a:p>
          <a:p>
            <a:pPr marL="514350" indent="-514350">
              <a:buAutoNum type="arabicPeriod"/>
            </a:pPr>
            <a:r>
              <a:rPr lang="en-US" dirty="0">
                <a:solidFill>
                  <a:schemeClr val="bg1"/>
                </a:solidFill>
              </a:rPr>
              <a:t>John 15:26-proceeds from the Father-Who is in the Sanctuary?</a:t>
            </a:r>
          </a:p>
        </p:txBody>
      </p:sp>
      <p:pic>
        <p:nvPicPr>
          <p:cNvPr id="6" name="Picture 5">
            <a:extLst>
              <a:ext uri="{FF2B5EF4-FFF2-40B4-BE49-F238E27FC236}">
                <a16:creationId xmlns:a16="http://schemas.microsoft.com/office/drawing/2014/main" id="{236FCDC5-AB2D-4589-9432-3EE01614909B}"/>
              </a:ext>
            </a:extLst>
          </p:cNvPr>
          <p:cNvPicPr>
            <a:picLocks noChangeAspect="1"/>
          </p:cNvPicPr>
          <p:nvPr/>
        </p:nvPicPr>
        <p:blipFill rotWithShape="1">
          <a:blip r:embed="rId2"/>
          <a:srcRect l="43544"/>
          <a:stretch/>
        </p:blipFill>
        <p:spPr>
          <a:xfrm>
            <a:off x="1524001" y="1311694"/>
            <a:ext cx="4839703" cy="4619625"/>
          </a:xfrm>
          <a:prstGeom prst="rect">
            <a:avLst/>
          </a:prstGeom>
        </p:spPr>
      </p:pic>
    </p:spTree>
    <p:extLst>
      <p:ext uri="{BB962C8B-B14F-4D97-AF65-F5344CB8AC3E}">
        <p14:creationId xmlns:p14="http://schemas.microsoft.com/office/powerpoint/2010/main" val="5737073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D391FA-7FB3-4624-A873-054EE06261AE}"/>
              </a:ext>
            </a:extLst>
          </p:cNvPr>
          <p:cNvSpPr>
            <a:spLocks noGrp="1"/>
          </p:cNvSpPr>
          <p:nvPr>
            <p:ph idx="1"/>
          </p:nvPr>
        </p:nvSpPr>
        <p:spPr>
          <a:xfrm>
            <a:off x="1524000" y="72190"/>
            <a:ext cx="9144000" cy="6785810"/>
          </a:xfrm>
        </p:spPr>
        <p:txBody>
          <a:bodyPr>
            <a:normAutofit lnSpcReduction="10000"/>
          </a:bodyPr>
          <a:lstStyle/>
          <a:p>
            <a:pPr marL="0" indent="0">
              <a:buNone/>
            </a:pPr>
            <a:r>
              <a:rPr lang="en-US" sz="2400" dirty="0">
                <a:solidFill>
                  <a:schemeClr val="bg1"/>
                </a:solidFill>
              </a:rPr>
              <a:t>6. Spirit of truth, testify of Christ, therefore is Christ—If 3 are 1, then all symbols can apply to each</a:t>
            </a:r>
          </a:p>
          <a:p>
            <a:pPr marL="0" indent="0">
              <a:buNone/>
            </a:pPr>
            <a:r>
              <a:rPr lang="en-US" sz="2400" dirty="0">
                <a:solidFill>
                  <a:schemeClr val="bg1"/>
                </a:solidFill>
              </a:rPr>
              <a:t>7. John 16:7-”I will send him unto you”—Christ could not send Spirit until he was glorified—Why then was He anointed with the Spirit at His baptism—was Christ’s ministry a farce? Stones into bread, come off the cross, legions </a:t>
            </a:r>
          </a:p>
          <a:p>
            <a:pPr marL="0" indent="0">
              <a:buNone/>
            </a:pPr>
            <a:r>
              <a:rPr lang="en-US" sz="2400" dirty="0">
                <a:solidFill>
                  <a:schemeClr val="bg1"/>
                </a:solidFill>
              </a:rPr>
              <a:t>8. Spirit of a person and the person are the same thing right?</a:t>
            </a:r>
          </a:p>
          <a:p>
            <a:pPr marL="0" indent="0">
              <a:buNone/>
            </a:pPr>
            <a:r>
              <a:rPr lang="en-US" sz="2400" dirty="0">
                <a:solidFill>
                  <a:schemeClr val="bg1"/>
                </a:solidFill>
              </a:rPr>
              <a:t>9. Holy Spirit as a person is a </a:t>
            </a:r>
            <a:r>
              <a:rPr lang="en-US" sz="2400" u="sng" dirty="0">
                <a:solidFill>
                  <a:schemeClr val="bg1"/>
                </a:solidFill>
              </a:rPr>
              <a:t>tradition</a:t>
            </a:r>
            <a:r>
              <a:rPr lang="en-US" sz="2400" dirty="0">
                <a:solidFill>
                  <a:schemeClr val="bg1"/>
                </a:solidFill>
              </a:rPr>
              <a:t>, namely one from Rome—counterfeits of Satan</a:t>
            </a:r>
          </a:p>
          <a:p>
            <a:pPr marL="0" indent="0">
              <a:buNone/>
            </a:pPr>
            <a:r>
              <a:rPr lang="en-US" sz="2400" dirty="0">
                <a:solidFill>
                  <a:schemeClr val="bg1"/>
                </a:solidFill>
              </a:rPr>
              <a:t>10. John 16:12-14-Not a new teacher—Christ is “truth” the “Spirit of truth” is the same Jesus Christ—NO TEACHER besides Christ—Son is glorified by the Father whose Spirit </a:t>
            </a:r>
            <a:r>
              <a:rPr lang="en-US" sz="2400" dirty="0" err="1">
                <a:solidFill>
                  <a:schemeClr val="bg1"/>
                </a:solidFill>
              </a:rPr>
              <a:t>proceedeth</a:t>
            </a:r>
            <a:r>
              <a:rPr lang="en-US" sz="2400" dirty="0">
                <a:solidFill>
                  <a:schemeClr val="bg1"/>
                </a:solidFill>
              </a:rPr>
              <a:t> from Him</a:t>
            </a:r>
          </a:p>
          <a:p>
            <a:pPr marL="0" indent="0">
              <a:buNone/>
            </a:pPr>
            <a:r>
              <a:rPr lang="en-US" sz="2400" dirty="0">
                <a:solidFill>
                  <a:schemeClr val="bg1"/>
                </a:solidFill>
              </a:rPr>
              <a:t>11. John 16:26-27-All about the Father and Son of God-Sanctuary context</a:t>
            </a:r>
          </a:p>
          <a:p>
            <a:pPr marL="0" indent="0">
              <a:buNone/>
            </a:pPr>
            <a:r>
              <a:rPr lang="en-US" sz="2400" dirty="0">
                <a:solidFill>
                  <a:schemeClr val="bg1"/>
                </a:solidFill>
              </a:rPr>
              <a:t>12. John 16:29-disciples said he speaks plain speech that He is the Son of God</a:t>
            </a:r>
          </a:p>
          <a:p>
            <a:pPr marL="0" indent="0">
              <a:buNone/>
            </a:pPr>
            <a:r>
              <a:rPr lang="en-US" sz="2400" dirty="0">
                <a:solidFill>
                  <a:schemeClr val="bg1"/>
                </a:solidFill>
              </a:rPr>
              <a:t>13. This issue is NOT Christianity, not biblical-Become the 3</a:t>
            </a:r>
            <a:r>
              <a:rPr lang="en-US" sz="2400" baseline="30000" dirty="0">
                <a:solidFill>
                  <a:schemeClr val="bg1"/>
                </a:solidFill>
              </a:rPr>
              <a:t>rd</a:t>
            </a:r>
            <a:r>
              <a:rPr lang="en-US" sz="2400" dirty="0">
                <a:solidFill>
                  <a:schemeClr val="bg1"/>
                </a:solidFill>
              </a:rPr>
              <a:t> Angel’s Message- Gal. 4:6—Is Christ omnipresent?</a:t>
            </a:r>
          </a:p>
          <a:p>
            <a:pPr marL="0" indent="0">
              <a:buNone/>
            </a:pPr>
            <a:r>
              <a:rPr lang="en-US" sz="2400" dirty="0">
                <a:solidFill>
                  <a:schemeClr val="bg1"/>
                </a:solidFill>
              </a:rPr>
              <a:t>14. 1 John 2:1 “Comforter”—</a:t>
            </a:r>
            <a:r>
              <a:rPr lang="en-US" sz="2400" dirty="0" err="1">
                <a:solidFill>
                  <a:schemeClr val="bg1"/>
                </a:solidFill>
              </a:rPr>
              <a:t>parakletos</a:t>
            </a:r>
            <a:r>
              <a:rPr lang="en-US" sz="2400" dirty="0">
                <a:solidFill>
                  <a:schemeClr val="bg1"/>
                </a:solidFill>
              </a:rPr>
              <a:t>—is Jesus</a:t>
            </a:r>
          </a:p>
          <a:p>
            <a:pPr marL="0" indent="0">
              <a:buNone/>
            </a:pPr>
            <a:endParaRPr lang="en-US" sz="2400" dirty="0">
              <a:solidFill>
                <a:schemeClr val="bg1"/>
              </a:solidFill>
            </a:endParaRPr>
          </a:p>
        </p:txBody>
      </p:sp>
    </p:spTree>
    <p:extLst>
      <p:ext uri="{BB962C8B-B14F-4D97-AF65-F5344CB8AC3E}">
        <p14:creationId xmlns:p14="http://schemas.microsoft.com/office/powerpoint/2010/main" val="2454713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B0973-6115-44B7-ACFA-3A8818364344}"/>
              </a:ext>
            </a:extLst>
          </p:cNvPr>
          <p:cNvSpPr>
            <a:spLocks noGrp="1"/>
          </p:cNvSpPr>
          <p:nvPr>
            <p:ph type="title"/>
          </p:nvPr>
        </p:nvSpPr>
        <p:spPr>
          <a:xfrm>
            <a:off x="1981200" y="-132347"/>
            <a:ext cx="8229600" cy="1143000"/>
          </a:xfrm>
        </p:spPr>
        <p:txBody>
          <a:bodyPr/>
          <a:lstStyle/>
          <a:p>
            <a:r>
              <a:rPr lang="en-US" dirty="0">
                <a:solidFill>
                  <a:schemeClr val="tx2">
                    <a:lumMod val="75000"/>
                  </a:schemeClr>
                </a:solidFill>
                <a:latin typeface="Arial Black" panose="020B0A04020102020204" pitchFamily="34" charset="0"/>
              </a:rPr>
              <a:t>Thus </a:t>
            </a:r>
            <a:r>
              <a:rPr lang="en-US" dirty="0" err="1">
                <a:solidFill>
                  <a:schemeClr val="tx2">
                    <a:lumMod val="75000"/>
                  </a:schemeClr>
                </a:solidFill>
                <a:latin typeface="Arial Black" panose="020B0A04020102020204" pitchFamily="34" charset="0"/>
              </a:rPr>
              <a:t>Saith</a:t>
            </a:r>
            <a:r>
              <a:rPr lang="en-US" dirty="0">
                <a:solidFill>
                  <a:schemeClr val="tx2">
                    <a:lumMod val="75000"/>
                  </a:schemeClr>
                </a:solidFill>
                <a:latin typeface="Arial Black" panose="020B0A04020102020204" pitchFamily="34" charset="0"/>
              </a:rPr>
              <a:t> the Lord</a:t>
            </a:r>
          </a:p>
        </p:txBody>
      </p:sp>
      <p:sp>
        <p:nvSpPr>
          <p:cNvPr id="3" name="Content Placeholder 2">
            <a:extLst>
              <a:ext uri="{FF2B5EF4-FFF2-40B4-BE49-F238E27FC236}">
                <a16:creationId xmlns:a16="http://schemas.microsoft.com/office/drawing/2014/main" id="{7CB71391-2017-4871-9ABD-2ABF2BEB56A1}"/>
              </a:ext>
            </a:extLst>
          </p:cNvPr>
          <p:cNvSpPr>
            <a:spLocks noGrp="1"/>
          </p:cNvSpPr>
          <p:nvPr>
            <p:ph idx="1"/>
          </p:nvPr>
        </p:nvSpPr>
        <p:spPr>
          <a:xfrm>
            <a:off x="1524000" y="653632"/>
            <a:ext cx="9144000" cy="6204368"/>
          </a:xfrm>
        </p:spPr>
        <p:txBody>
          <a:bodyPr>
            <a:normAutofit fontScale="92500" lnSpcReduction="10000"/>
          </a:bodyPr>
          <a:lstStyle/>
          <a:p>
            <a:pPr marL="0" indent="0">
              <a:buNone/>
            </a:pPr>
            <a:r>
              <a:rPr lang="en-US" sz="2400" dirty="0"/>
              <a:t>Wherever hearts are open to receive the truth, Christ is ready to instruct them. He reveals to them the Father, and the worship acceptable to Him who reads the heart. </a:t>
            </a:r>
            <a:r>
              <a:rPr lang="en-US" sz="2400" b="1" dirty="0"/>
              <a:t>For such He uses no parables</a:t>
            </a:r>
            <a:r>
              <a:rPr lang="en-US" sz="2400" dirty="0"/>
              <a:t>. To them, as to the woman at the well, He says, "I that speak unto thee am He.“– DA, 194</a:t>
            </a:r>
          </a:p>
          <a:p>
            <a:pPr marL="0" indent="0">
              <a:buNone/>
            </a:pPr>
            <a:endParaRPr lang="en-US" sz="2400" dirty="0"/>
          </a:p>
          <a:p>
            <a:pPr marL="0" indent="0">
              <a:buNone/>
            </a:pPr>
            <a:r>
              <a:rPr lang="en-US" sz="2400" dirty="0"/>
              <a:t>The disciples had been with Christ, and could understand Him;</a:t>
            </a:r>
            <a:r>
              <a:rPr lang="en-US" sz="2400" b="1" dirty="0"/>
              <a:t> to them He need not talk in parables</a:t>
            </a:r>
            <a:r>
              <a:rPr lang="en-US" sz="2400" dirty="0"/>
              <a:t>. He corrected their errors, and made plain to them the right way of approaching the people. He opened more fully to them the precious treasures of divine truth.– DA, 361</a:t>
            </a:r>
          </a:p>
          <a:p>
            <a:pPr marL="0" indent="0">
              <a:buNone/>
            </a:pPr>
            <a:endParaRPr lang="en-US" sz="2400" dirty="0"/>
          </a:p>
          <a:p>
            <a:pPr marL="0" indent="0">
              <a:buNone/>
            </a:pPr>
            <a:r>
              <a:rPr lang="en-US" sz="2400" dirty="0"/>
              <a:t>But the multitudes were slow of hearing, and in the home at Bethany Christ found rest from the weary conflict of public life. Here He opened to an appreciative audience the volume of Providence. In these private interviews He unfolded to His hearers that which He did not attempt to tell to the mixed multitude. </a:t>
            </a:r>
            <a:r>
              <a:rPr lang="en-US" sz="2400" b="1" dirty="0"/>
              <a:t>He needed not to speak to His friends in parables</a:t>
            </a:r>
            <a:r>
              <a:rPr lang="en-US" sz="2400" dirty="0"/>
              <a:t>.– DA, 524</a:t>
            </a:r>
          </a:p>
          <a:p>
            <a:pPr marL="0" indent="0">
              <a:buNone/>
            </a:pPr>
            <a:endParaRPr lang="en-US" sz="2400" dirty="0"/>
          </a:p>
          <a:p>
            <a:pPr marL="0" indent="0">
              <a:buNone/>
            </a:pPr>
            <a:r>
              <a:rPr lang="en-US" sz="2400" b="1" dirty="0"/>
              <a:t>If this is a parable, why is it not outlined and explained by Ellen White in any writing? Not the Desire of Ages, Not Christ’s Object Lessons???</a:t>
            </a:r>
          </a:p>
        </p:txBody>
      </p:sp>
    </p:spTree>
    <p:extLst>
      <p:ext uri="{BB962C8B-B14F-4D97-AF65-F5344CB8AC3E}">
        <p14:creationId xmlns:p14="http://schemas.microsoft.com/office/powerpoint/2010/main" val="2971785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B8445-7596-4420-B251-822BF2EAE950}"/>
              </a:ext>
            </a:extLst>
          </p:cNvPr>
          <p:cNvSpPr>
            <a:spLocks noGrp="1"/>
          </p:cNvSpPr>
          <p:nvPr>
            <p:ph type="title"/>
          </p:nvPr>
        </p:nvSpPr>
        <p:spPr>
          <a:xfrm>
            <a:off x="1981200" y="-296862"/>
            <a:ext cx="8229600" cy="1143000"/>
          </a:xfrm>
        </p:spPr>
        <p:txBody>
          <a:bodyPr>
            <a:normAutofit/>
          </a:bodyPr>
          <a:lstStyle/>
          <a:p>
            <a:r>
              <a:rPr lang="en-US" sz="3200" i="1" u="sng" dirty="0">
                <a:solidFill>
                  <a:srgbClr val="002060"/>
                </a:solidFill>
              </a:rPr>
              <a:t>Where then? Does this Doctrine Come From?</a:t>
            </a:r>
          </a:p>
        </p:txBody>
      </p:sp>
      <p:sp>
        <p:nvSpPr>
          <p:cNvPr id="4" name="TextBox 3">
            <a:extLst>
              <a:ext uri="{FF2B5EF4-FFF2-40B4-BE49-F238E27FC236}">
                <a16:creationId xmlns:a16="http://schemas.microsoft.com/office/drawing/2014/main" id="{AB0A6818-3CF3-4BF3-A7E5-87BAB5586766}"/>
              </a:ext>
            </a:extLst>
          </p:cNvPr>
          <p:cNvSpPr txBox="1"/>
          <p:nvPr/>
        </p:nvSpPr>
        <p:spPr>
          <a:xfrm>
            <a:off x="1524001" y="575428"/>
            <a:ext cx="9144000" cy="5909310"/>
          </a:xfrm>
          <a:prstGeom prst="rect">
            <a:avLst/>
          </a:prstGeom>
          <a:noFill/>
        </p:spPr>
        <p:txBody>
          <a:bodyPr wrap="square" rtlCol="0">
            <a:spAutoFit/>
          </a:bodyPr>
          <a:lstStyle/>
          <a:p>
            <a:r>
              <a:rPr lang="en-US" sz="2000" dirty="0"/>
              <a:t>In order to understand the concept of person in God, we have to understand its foundation in the processions and relations within the inner life of God. And the </a:t>
            </a:r>
            <a:r>
              <a:rPr lang="en-US" sz="2000" b="1" dirty="0"/>
              <a:t>Council of Florence, AD 1338-1445</a:t>
            </a:r>
            <a:r>
              <a:rPr lang="en-US" sz="2000" dirty="0"/>
              <a:t>, can help us in this regard. . . The Son “proceeds” from the Father, and the Holy Spirit “proceeds from the Father and the Son.” These are the two processions in God. And these are foundational to the four relations that constitute the three persons in God. These are those four eternal relations in God:</a:t>
            </a:r>
          </a:p>
          <a:p>
            <a:r>
              <a:rPr lang="en-US" sz="2000" b="1" dirty="0"/>
              <a:t>1.</a:t>
            </a:r>
            <a:r>
              <a:rPr lang="en-US" sz="2000" dirty="0"/>
              <a:t> The Father actively and eternally generates the Son, constituting the person of God, the Father. </a:t>
            </a:r>
          </a:p>
          <a:p>
            <a:r>
              <a:rPr lang="en-US" sz="2000" b="1" dirty="0"/>
              <a:t>2.</a:t>
            </a:r>
            <a:r>
              <a:rPr lang="en-US" sz="2000" dirty="0"/>
              <a:t> The Son is passively generated of the Father, which constitutes the person of the Son.</a:t>
            </a:r>
          </a:p>
          <a:p>
            <a:r>
              <a:rPr lang="en-US" sz="2000" b="1" dirty="0"/>
              <a:t>3.</a:t>
            </a:r>
            <a:r>
              <a:rPr lang="en-US" sz="2000" dirty="0"/>
              <a:t> </a:t>
            </a:r>
            <a:r>
              <a:rPr lang="en-US" sz="2000" b="1" dirty="0"/>
              <a:t>The Father and the Son actively </a:t>
            </a:r>
            <a:r>
              <a:rPr lang="en-US" sz="2000" b="1" dirty="0" err="1"/>
              <a:t>spirate</a:t>
            </a:r>
            <a:r>
              <a:rPr lang="en-US" sz="2000" b="1" dirty="0"/>
              <a:t> the Holy Spirit </a:t>
            </a:r>
            <a:r>
              <a:rPr lang="en-US" sz="2000" dirty="0"/>
              <a:t>in the one relation within the inner life of God that does not constitute a person. It does not do so because the Father and Son are already constituted as persons in relation to each other in the first two relations. This is why CCC 240 teaches, “[The Second Person of the Blessed Trinity] is Son only in relation to his Father.”</a:t>
            </a:r>
          </a:p>
          <a:p>
            <a:r>
              <a:rPr lang="en-US" sz="2000" b="1" dirty="0"/>
              <a:t>4.</a:t>
            </a:r>
            <a:r>
              <a:rPr lang="en-US" sz="2000" dirty="0"/>
              <a:t> </a:t>
            </a:r>
            <a:r>
              <a:rPr lang="en-US" sz="2000" b="1" dirty="0"/>
              <a:t>The Holy Spirit is passively </a:t>
            </a:r>
            <a:r>
              <a:rPr lang="en-US" sz="2000" b="1" dirty="0" err="1"/>
              <a:t>spirated</a:t>
            </a:r>
            <a:r>
              <a:rPr lang="en-US" sz="2000" b="1" dirty="0"/>
              <a:t> of the Father and the Son</a:t>
            </a:r>
            <a:r>
              <a:rPr lang="en-US" sz="2000" dirty="0"/>
              <a:t>, constituting the person of the Holy Spirit. – Catholic Answers, June 20, 2014 (https://www.catholic.com/magazine/online-edition/explaining-the-trinity)</a:t>
            </a:r>
          </a:p>
          <a:p>
            <a:endParaRPr lang="en-US" dirty="0"/>
          </a:p>
        </p:txBody>
      </p:sp>
    </p:spTree>
    <p:extLst>
      <p:ext uri="{BB962C8B-B14F-4D97-AF65-F5344CB8AC3E}">
        <p14:creationId xmlns:p14="http://schemas.microsoft.com/office/powerpoint/2010/main" val="1002215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EE590-876C-484E-8C5B-5BCA7801C5F3}"/>
              </a:ext>
            </a:extLst>
          </p:cNvPr>
          <p:cNvSpPr>
            <a:spLocks noGrp="1"/>
          </p:cNvSpPr>
          <p:nvPr>
            <p:ph type="title"/>
          </p:nvPr>
        </p:nvSpPr>
        <p:spPr>
          <a:xfrm>
            <a:off x="1981200" y="0"/>
            <a:ext cx="8229600" cy="1143000"/>
          </a:xfrm>
        </p:spPr>
        <p:txBody>
          <a:bodyPr>
            <a:normAutofit fontScale="90000"/>
          </a:bodyPr>
          <a:lstStyle/>
          <a:p>
            <a:r>
              <a:rPr lang="en-US" dirty="0">
                <a:solidFill>
                  <a:srgbClr val="FFC000"/>
                </a:solidFill>
                <a:latin typeface="Aharoni" panose="02010803020104030203" pitchFamily="2" charset="-79"/>
                <a:cs typeface="Aharoni" panose="02010803020104030203" pitchFamily="2" charset="-79"/>
              </a:rPr>
              <a:t>Don’t Forget Your ONLY Mission!</a:t>
            </a:r>
          </a:p>
        </p:txBody>
      </p:sp>
      <p:sp>
        <p:nvSpPr>
          <p:cNvPr id="3" name="Content Placeholder 2">
            <a:extLst>
              <a:ext uri="{FF2B5EF4-FFF2-40B4-BE49-F238E27FC236}">
                <a16:creationId xmlns:a16="http://schemas.microsoft.com/office/drawing/2014/main" id="{41F7CC59-DABB-4EF9-BE27-27D2C998E454}"/>
              </a:ext>
            </a:extLst>
          </p:cNvPr>
          <p:cNvSpPr>
            <a:spLocks noGrp="1"/>
          </p:cNvSpPr>
          <p:nvPr>
            <p:ph idx="1"/>
          </p:nvPr>
        </p:nvSpPr>
        <p:spPr>
          <a:xfrm>
            <a:off x="1524000" y="866275"/>
            <a:ext cx="9144000" cy="6617367"/>
          </a:xfrm>
        </p:spPr>
        <p:txBody>
          <a:bodyPr>
            <a:normAutofit fontScale="62500" lnSpcReduction="20000"/>
          </a:bodyPr>
          <a:lstStyle/>
          <a:p>
            <a:pPr marL="0" indent="0">
              <a:buNone/>
            </a:pPr>
            <a:r>
              <a:rPr lang="en-US" sz="3400" dirty="0">
                <a:solidFill>
                  <a:schemeClr val="bg1"/>
                </a:solidFill>
              </a:rPr>
              <a:t>We are now living in the closing scenes of this world's history. Let men tremble with the sense of the responsibility of knowing the truth. The ends of the world are come. Proper consideration of these things will lead all to make an entire consecration of all that they have and are to their God. . . . The weighty obligation of warning a world of its coming doom is upon us. From every direction, far and near, calls are coming to us for help. The church, devotedly consecrated to the work, is to carry the message to the world: Come to the gospel feast; the supper is prepared, come. . . . Crowns, immortal crowns, are to be won. The kingdom of heaven is to be gained. A world, perishing in sin, is to be enlightened. The lost pearl is to be found. The lost sheep is to be brought back in safety to the fold. Who will join in the search? Who will bear the light to those who are wandering in the darkness of error? We should now feel the responsibility of laboring with intense earnestness to impart to others the truths that God has given for this time. We cannot be too much in earnest. . . .  Now is the time for the last warning to be given. There is a special power in the presentation of the truth at the present time; but how long will it continue?--Only a little while. If there was ever a crisis, it is now.  All are now deciding their eternal destiny. Men need to be aroused to realize the solemnity of the time, the nearness of the day when human probation shall be ended. Decided efforts should be made to bring the message for this time prominently before the people. The third angel is to go forth with great power. . . Evangelistic work, opening the Scriptures to others, warning men and women of what is coming upon the world, is to occupy more and still more of the time of God's servants. – Evangelism, p. 16,17</a:t>
            </a:r>
          </a:p>
          <a:p>
            <a:pPr marL="0" indent="0">
              <a:buNone/>
            </a:pPr>
            <a:endParaRPr lang="en-US" dirty="0">
              <a:solidFill>
                <a:schemeClr val="bg1"/>
              </a:solidFill>
            </a:endParaRPr>
          </a:p>
          <a:p>
            <a:pPr marL="0" indent="0">
              <a:buNone/>
            </a:pPr>
            <a:endParaRPr lang="en-US" dirty="0"/>
          </a:p>
        </p:txBody>
      </p:sp>
    </p:spTree>
    <p:extLst>
      <p:ext uri="{BB962C8B-B14F-4D97-AF65-F5344CB8AC3E}">
        <p14:creationId xmlns:p14="http://schemas.microsoft.com/office/powerpoint/2010/main" val="31016212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C6126-12B0-C006-C531-E52FA6ACAD5C}"/>
              </a:ext>
            </a:extLst>
          </p:cNvPr>
          <p:cNvSpPr>
            <a:spLocks noGrp="1"/>
          </p:cNvSpPr>
          <p:nvPr>
            <p:ph type="title"/>
          </p:nvPr>
        </p:nvSpPr>
        <p:spPr/>
        <p:txBody>
          <a:bodyPr/>
          <a:lstStyle/>
          <a:p>
            <a:endParaRPr lang="en-US"/>
          </a:p>
        </p:txBody>
      </p:sp>
      <p:sp>
        <p:nvSpPr>
          <p:cNvPr id="3" name="TextBox 2">
            <a:extLst>
              <a:ext uri="{FF2B5EF4-FFF2-40B4-BE49-F238E27FC236}">
                <a16:creationId xmlns:a16="http://schemas.microsoft.com/office/drawing/2014/main" id="{5539FFBE-AC40-89A8-DCC2-8DE929285B19}"/>
              </a:ext>
            </a:extLst>
          </p:cNvPr>
          <p:cNvSpPr txBox="1"/>
          <p:nvPr/>
        </p:nvSpPr>
        <p:spPr>
          <a:xfrm>
            <a:off x="942392" y="2090057"/>
            <a:ext cx="9041363" cy="2862322"/>
          </a:xfrm>
          <a:prstGeom prst="rect">
            <a:avLst/>
          </a:prstGeom>
          <a:noFill/>
        </p:spPr>
        <p:txBody>
          <a:bodyPr wrap="square" rtlCol="0">
            <a:spAutoFit/>
          </a:bodyPr>
          <a:lstStyle/>
          <a:p>
            <a:r>
              <a:rPr lang="en-US" dirty="0"/>
              <a:t>Catholic Trinity Outline:</a:t>
            </a:r>
          </a:p>
          <a:p>
            <a:pPr marL="342900" indent="-342900">
              <a:buAutoNum type="arabicPeriod"/>
            </a:pPr>
            <a:r>
              <a:rPr lang="en-US" dirty="0"/>
              <a:t>The Hislop Lie—it’s pagan, real quote</a:t>
            </a:r>
          </a:p>
          <a:p>
            <a:pPr marL="342900" indent="-342900">
              <a:buAutoNum type="arabicPeriod"/>
            </a:pPr>
            <a:r>
              <a:rPr lang="en-US" dirty="0"/>
              <a:t>BG Wilkinson confirms!</a:t>
            </a:r>
          </a:p>
          <a:p>
            <a:pPr marL="342900" indent="-342900">
              <a:buAutoNum type="arabicPeriod"/>
            </a:pPr>
            <a:r>
              <a:rPr lang="en-US" dirty="0"/>
              <a:t>Council of </a:t>
            </a:r>
            <a:r>
              <a:rPr lang="en-US" dirty="0" err="1"/>
              <a:t>Nicea</a:t>
            </a:r>
            <a:r>
              <a:rPr lang="en-US" dirty="0"/>
              <a:t> + Quote from Chris Chung on the Triune God</a:t>
            </a:r>
          </a:p>
          <a:p>
            <a:pPr marL="342900" indent="-342900">
              <a:buAutoNum type="arabicPeriod"/>
            </a:pPr>
            <a:r>
              <a:rPr lang="en-US" dirty="0"/>
              <a:t>Trinity or Godhead pamphlet </a:t>
            </a:r>
          </a:p>
          <a:p>
            <a:pPr marL="342900" indent="-342900">
              <a:buAutoNum type="arabicPeriod"/>
            </a:pPr>
            <a:r>
              <a:rPr lang="en-US" dirty="0"/>
              <a:t>Holy Spirit is a an essence quote</a:t>
            </a:r>
          </a:p>
          <a:p>
            <a:pPr marL="342900" indent="-342900">
              <a:buAutoNum type="arabicPeriod"/>
            </a:pPr>
            <a:r>
              <a:rPr lang="en-US" dirty="0"/>
              <a:t>The Alpha of Apostasy and Kellogg (get Kellogg quote where they say we can’t fix your theology from Chris Chung series pt 4 last 10 minutes)</a:t>
            </a:r>
          </a:p>
          <a:p>
            <a:pPr marL="342900" indent="-342900">
              <a:buAutoNum type="arabicPeriod"/>
            </a:pPr>
            <a:r>
              <a:rPr lang="en-US" dirty="0"/>
              <a:t>Rose Publishing Christianity Cults and Religions Pamphlet saying we believe in different Trinity</a:t>
            </a:r>
          </a:p>
        </p:txBody>
      </p:sp>
    </p:spTree>
    <p:extLst>
      <p:ext uri="{BB962C8B-B14F-4D97-AF65-F5344CB8AC3E}">
        <p14:creationId xmlns:p14="http://schemas.microsoft.com/office/powerpoint/2010/main" val="7809307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ED7FF-005C-B5CC-8102-2501336D381B}"/>
              </a:ext>
            </a:extLst>
          </p:cNvPr>
          <p:cNvSpPr>
            <a:spLocks noGrp="1"/>
          </p:cNvSpPr>
          <p:nvPr>
            <p:ph type="title"/>
          </p:nvPr>
        </p:nvSpPr>
        <p:spPr/>
        <p:txBody>
          <a:bodyPr/>
          <a:lstStyle/>
          <a:p>
            <a:endParaRPr lang="en-US"/>
          </a:p>
        </p:txBody>
      </p:sp>
      <p:sp>
        <p:nvSpPr>
          <p:cNvPr id="3" name="TextBox 2">
            <a:extLst>
              <a:ext uri="{FF2B5EF4-FFF2-40B4-BE49-F238E27FC236}">
                <a16:creationId xmlns:a16="http://schemas.microsoft.com/office/drawing/2014/main" id="{B638C761-8BB4-2565-BFA0-DA6391CC5723}"/>
              </a:ext>
            </a:extLst>
          </p:cNvPr>
          <p:cNvSpPr txBox="1"/>
          <p:nvPr/>
        </p:nvSpPr>
        <p:spPr>
          <a:xfrm>
            <a:off x="942392" y="2090057"/>
            <a:ext cx="9041363" cy="4524315"/>
          </a:xfrm>
          <a:prstGeom prst="rect">
            <a:avLst/>
          </a:prstGeom>
          <a:noFill/>
        </p:spPr>
        <p:txBody>
          <a:bodyPr wrap="square" rtlCol="0">
            <a:spAutoFit/>
          </a:bodyPr>
          <a:lstStyle/>
          <a:p>
            <a:r>
              <a:rPr lang="en-US" dirty="0"/>
              <a:t>The </a:t>
            </a:r>
            <a:r>
              <a:rPr lang="en-US" dirty="0" err="1"/>
              <a:t>Gaslighters</a:t>
            </a:r>
            <a:r>
              <a:rPr lang="en-US" dirty="0"/>
              <a:t> Outline:</a:t>
            </a:r>
          </a:p>
          <a:p>
            <a:pPr marL="342900" indent="-342900">
              <a:buAutoNum type="arabicPeriod"/>
            </a:pPr>
            <a:r>
              <a:rPr lang="en-US" dirty="0"/>
              <a:t>Lenin accuse others of what you yourself are doing… + Hitler quote on Lenin being trained by Jesuits</a:t>
            </a:r>
          </a:p>
          <a:p>
            <a:pPr marL="342900" indent="-342900">
              <a:buAutoNum type="arabicPeriod"/>
            </a:pPr>
            <a:r>
              <a:rPr lang="en-US" dirty="0"/>
              <a:t>Recap: They quote </a:t>
            </a:r>
            <a:r>
              <a:rPr lang="en-US" dirty="0" err="1"/>
              <a:t>Canright</a:t>
            </a:r>
            <a:r>
              <a:rPr lang="en-US" dirty="0"/>
              <a:t>—he’s a liar, Hislop—he believes in the Trinity, &amp; Kellogg issue—when it proves the opposite, You believe in the Catholic Trinity when they actually do</a:t>
            </a:r>
          </a:p>
          <a:p>
            <a:pPr marL="342900" indent="-342900">
              <a:buAutoNum type="arabicPeriod"/>
            </a:pPr>
            <a:r>
              <a:rPr lang="en-US" dirty="0"/>
              <a:t>Nadar Mansour—the parable of the </a:t>
            </a:r>
            <a:r>
              <a:rPr lang="en-US" dirty="0" err="1"/>
              <a:t>Comfortor</a:t>
            </a:r>
            <a:r>
              <a:rPr lang="en-US" dirty="0"/>
              <a:t> + Jesus did not speak in parables directly to his disciples—they glory in their unbelief (see my own quote to Chris Chung)</a:t>
            </a:r>
          </a:p>
          <a:p>
            <a:pPr marL="342900" indent="-342900">
              <a:buAutoNum type="arabicPeriod"/>
            </a:pPr>
            <a:r>
              <a:rPr lang="en-US" dirty="0"/>
              <a:t>Fanaticism leads to darkness and strong delusion (EGW vision about Satan breathing on people---this is about the Sanctuary)</a:t>
            </a:r>
          </a:p>
          <a:p>
            <a:pPr marL="342900" indent="-342900">
              <a:buAutoNum type="arabicPeriod"/>
            </a:pPr>
            <a:r>
              <a:rPr lang="en-US" dirty="0"/>
              <a:t>The stenographer issue: They reject every quote proving the Trinity from stenographers but then use them when it serves to bolster their arguments</a:t>
            </a:r>
          </a:p>
          <a:p>
            <a:pPr marL="342900" indent="-342900">
              <a:buAutoNum type="arabicPeriod"/>
            </a:pPr>
            <a:r>
              <a:rPr lang="en-US" dirty="0"/>
              <a:t>1 John 5:7 doesn’t belong in the Bible—it was added to create the Trinity doctrine (NIV, RSV, ESV comparison) + Ellen White doesn’t quote it directly (there are other Bible passages she does not touch—does that make them false also?) + Gail </a:t>
            </a:r>
            <a:r>
              <a:rPr lang="en-US" dirty="0" err="1"/>
              <a:t>Riplinger</a:t>
            </a:r>
            <a:r>
              <a:rPr lang="en-US" dirty="0"/>
              <a:t> quotes</a:t>
            </a:r>
          </a:p>
          <a:p>
            <a:pPr marL="342900" indent="-342900">
              <a:buAutoNum type="arabicPeriod"/>
            </a:pPr>
            <a:r>
              <a:rPr lang="en-US" dirty="0"/>
              <a:t>3</a:t>
            </a:r>
            <a:r>
              <a:rPr lang="en-US" baseline="30000" dirty="0"/>
              <a:t>rd</a:t>
            </a:r>
            <a:r>
              <a:rPr lang="en-US" dirty="0"/>
              <a:t> Angel’s Message is to engross our whole work compared to stats of false ministries that dedicate themselves to this false message</a:t>
            </a:r>
          </a:p>
        </p:txBody>
      </p:sp>
    </p:spTree>
    <p:extLst>
      <p:ext uri="{BB962C8B-B14F-4D97-AF65-F5344CB8AC3E}">
        <p14:creationId xmlns:p14="http://schemas.microsoft.com/office/powerpoint/2010/main" val="25315049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555BC-70C2-8107-282E-E1EEF2E72D1F}"/>
              </a:ext>
            </a:extLst>
          </p:cNvPr>
          <p:cNvSpPr>
            <a:spLocks noGrp="1"/>
          </p:cNvSpPr>
          <p:nvPr>
            <p:ph type="title"/>
          </p:nvPr>
        </p:nvSpPr>
        <p:spPr/>
        <p:txBody>
          <a:bodyPr/>
          <a:lstStyle/>
          <a:p>
            <a:endParaRPr lang="en-US"/>
          </a:p>
        </p:txBody>
      </p:sp>
      <p:sp>
        <p:nvSpPr>
          <p:cNvPr id="3" name="TextBox 2">
            <a:extLst>
              <a:ext uri="{FF2B5EF4-FFF2-40B4-BE49-F238E27FC236}">
                <a16:creationId xmlns:a16="http://schemas.microsoft.com/office/drawing/2014/main" id="{E045F020-33E5-7CDB-CD4D-7C9955A02D07}"/>
              </a:ext>
            </a:extLst>
          </p:cNvPr>
          <p:cNvSpPr txBox="1"/>
          <p:nvPr/>
        </p:nvSpPr>
        <p:spPr>
          <a:xfrm>
            <a:off x="942392" y="2090057"/>
            <a:ext cx="9041363" cy="3970318"/>
          </a:xfrm>
          <a:prstGeom prst="rect">
            <a:avLst/>
          </a:prstGeom>
          <a:noFill/>
        </p:spPr>
        <p:txBody>
          <a:bodyPr wrap="square" rtlCol="0">
            <a:spAutoFit/>
          </a:bodyPr>
          <a:lstStyle/>
          <a:p>
            <a:r>
              <a:rPr lang="en-US" dirty="0"/>
              <a:t>The Bible Evidence Outline:</a:t>
            </a:r>
          </a:p>
          <a:p>
            <a:r>
              <a:rPr lang="en-US" dirty="0"/>
              <a:t>0. Holy Spirit Characteristics (spirit of truth, would not speak for Himself, glorify the Father and Son, wrote the Bible, Order of </a:t>
            </a:r>
            <a:r>
              <a:rPr lang="en-US" dirty="0" err="1"/>
              <a:t>Melchisedec</a:t>
            </a:r>
            <a:r>
              <a:rPr lang="en-US" dirty="0"/>
              <a:t>)</a:t>
            </a:r>
          </a:p>
          <a:p>
            <a:pPr marL="342900" indent="-342900">
              <a:buAutoNum type="arabicPeriod"/>
            </a:pPr>
            <a:r>
              <a:rPr lang="en-US" dirty="0"/>
              <a:t>1 John 5:7</a:t>
            </a:r>
          </a:p>
          <a:p>
            <a:pPr marL="342900" indent="-342900">
              <a:buAutoNum type="arabicPeriod"/>
            </a:pPr>
            <a:r>
              <a:rPr lang="en-US" dirty="0"/>
              <a:t>The Spirit Sent Me</a:t>
            </a:r>
          </a:p>
          <a:p>
            <a:pPr marL="342900" indent="-342900">
              <a:buAutoNum type="arabicPeriod"/>
            </a:pPr>
            <a:r>
              <a:rPr lang="en-US" dirty="0"/>
              <a:t>Created the flesh of Jesus</a:t>
            </a:r>
          </a:p>
          <a:p>
            <a:pPr marL="342900" indent="-342900">
              <a:buAutoNum type="arabicPeriod"/>
            </a:pPr>
            <a:r>
              <a:rPr lang="en-US" dirty="0"/>
              <a:t>The 3 crowns in the Sanctuary</a:t>
            </a:r>
          </a:p>
          <a:p>
            <a:pPr marL="342900" indent="-342900">
              <a:buAutoNum type="arabicPeriod"/>
            </a:pPr>
            <a:r>
              <a:rPr lang="en-US" dirty="0"/>
              <a:t>Genesis 1:1-3 the Trinity of Trinities</a:t>
            </a:r>
          </a:p>
          <a:p>
            <a:pPr marL="342900" indent="-342900">
              <a:buAutoNum type="arabicPeriod"/>
            </a:pPr>
            <a:r>
              <a:rPr lang="en-US" dirty="0"/>
              <a:t>One LORD + Jewish admission that it could definitely mean that—see Chris Chung</a:t>
            </a:r>
          </a:p>
          <a:p>
            <a:pPr marL="342900" indent="-342900">
              <a:buAutoNum type="arabicPeriod"/>
            </a:pPr>
            <a:r>
              <a:rPr lang="en-US" dirty="0"/>
              <a:t>Human traits of the Holy Spirit (Spirit strives with man, speaks, commands, Stephen you do resist the Holy Spirit, seven Spirits, blasphemy against the Holy Spirit is unpardonable)</a:t>
            </a:r>
          </a:p>
          <a:p>
            <a:pPr marL="342900" indent="-342900">
              <a:buAutoNum type="arabicPeriod"/>
            </a:pPr>
            <a:r>
              <a:rPr lang="en-US" dirty="0"/>
              <a:t>Catholic Quote that the Holy Spirit is an essence.</a:t>
            </a:r>
          </a:p>
          <a:p>
            <a:pPr marL="342900" indent="-342900">
              <a:buAutoNum type="arabicPeriod"/>
            </a:pPr>
            <a:r>
              <a:rPr lang="en-US" dirty="0"/>
              <a:t>Lying against the Holy Ghost—Ananias and Saphira</a:t>
            </a:r>
          </a:p>
          <a:p>
            <a:endParaRPr lang="en-US" dirty="0"/>
          </a:p>
        </p:txBody>
      </p:sp>
    </p:spTree>
    <p:extLst>
      <p:ext uri="{BB962C8B-B14F-4D97-AF65-F5344CB8AC3E}">
        <p14:creationId xmlns:p14="http://schemas.microsoft.com/office/powerpoint/2010/main" val="14793685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F7FB6-E2B6-2553-33F9-922B2BF6DD39}"/>
              </a:ext>
            </a:extLst>
          </p:cNvPr>
          <p:cNvSpPr>
            <a:spLocks noGrp="1"/>
          </p:cNvSpPr>
          <p:nvPr>
            <p:ph type="title"/>
          </p:nvPr>
        </p:nvSpPr>
        <p:spPr/>
        <p:txBody>
          <a:bodyPr/>
          <a:lstStyle/>
          <a:p>
            <a:endParaRPr lang="en-US"/>
          </a:p>
        </p:txBody>
      </p:sp>
      <p:sp>
        <p:nvSpPr>
          <p:cNvPr id="3" name="TextBox 2">
            <a:extLst>
              <a:ext uri="{FF2B5EF4-FFF2-40B4-BE49-F238E27FC236}">
                <a16:creationId xmlns:a16="http://schemas.microsoft.com/office/drawing/2014/main" id="{DAC17FD7-C22E-B72E-7107-4B46C067EBC3}"/>
              </a:ext>
            </a:extLst>
          </p:cNvPr>
          <p:cNvSpPr txBox="1"/>
          <p:nvPr/>
        </p:nvSpPr>
        <p:spPr>
          <a:xfrm>
            <a:off x="942392" y="2090057"/>
            <a:ext cx="9041363" cy="2585323"/>
          </a:xfrm>
          <a:prstGeom prst="rect">
            <a:avLst/>
          </a:prstGeom>
          <a:noFill/>
        </p:spPr>
        <p:txBody>
          <a:bodyPr wrap="square" rtlCol="0">
            <a:spAutoFit/>
          </a:bodyPr>
          <a:lstStyle/>
          <a:p>
            <a:r>
              <a:rPr lang="en-US" dirty="0" err="1"/>
              <a:t>Melchisidec</a:t>
            </a:r>
            <a:r>
              <a:rPr lang="en-US" dirty="0"/>
              <a:t> Outline:</a:t>
            </a:r>
          </a:p>
          <a:p>
            <a:pPr marL="342900" indent="-342900">
              <a:buAutoNum type="arabicPeriod"/>
            </a:pPr>
            <a:r>
              <a:rPr lang="en-US" dirty="0"/>
              <a:t>Genesis 11 bread and wine</a:t>
            </a:r>
          </a:p>
          <a:p>
            <a:pPr marL="342900" indent="-342900">
              <a:buAutoNum type="arabicPeriod"/>
            </a:pPr>
            <a:r>
              <a:rPr lang="en-US" dirty="0"/>
              <a:t>Jesus is of the “Order of </a:t>
            </a:r>
            <a:r>
              <a:rPr lang="en-US" dirty="0" err="1"/>
              <a:t>Melchisedec</a:t>
            </a:r>
            <a:r>
              <a:rPr lang="en-US" dirty="0"/>
              <a:t>” </a:t>
            </a:r>
          </a:p>
          <a:p>
            <a:pPr marL="342900" indent="-342900">
              <a:buAutoNum type="arabicPeriod"/>
            </a:pPr>
            <a:r>
              <a:rPr lang="en-US" dirty="0"/>
              <a:t>Hebrews 7, without Father without mother, etc.</a:t>
            </a:r>
          </a:p>
          <a:p>
            <a:pPr marL="342900" indent="-342900">
              <a:buAutoNum type="arabicPeriod"/>
            </a:pPr>
            <a:r>
              <a:rPr lang="en-US" dirty="0" err="1"/>
              <a:t>Melchisedec</a:t>
            </a:r>
            <a:r>
              <a:rPr lang="en-US" dirty="0"/>
              <a:t> was not Christ but the Representative of the Father (connect to John 14-16: he represents Christ on earth) + no man hath seen the Father (ONLY 1 OPTION)</a:t>
            </a:r>
          </a:p>
          <a:p>
            <a:pPr marL="342900" indent="-342900">
              <a:buAutoNum type="arabicPeriod"/>
            </a:pPr>
            <a:r>
              <a:rPr lang="en-US" dirty="0"/>
              <a:t>GB Starr + Haskell Quote—Holy Spirit is </a:t>
            </a:r>
            <a:r>
              <a:rPr lang="en-US" dirty="0" err="1"/>
              <a:t>Melchisedec</a:t>
            </a:r>
            <a:endParaRPr lang="en-US" dirty="0"/>
          </a:p>
          <a:p>
            <a:pPr marL="342900" indent="-342900">
              <a:buAutoNum type="arabicPeriod"/>
            </a:pPr>
            <a:r>
              <a:rPr lang="en-US" dirty="0"/>
              <a:t>Haskell Story of Daniel Quote</a:t>
            </a:r>
          </a:p>
          <a:p>
            <a:pPr marL="342900" indent="-342900">
              <a:buAutoNum type="arabicPeriod"/>
            </a:pPr>
            <a:r>
              <a:rPr lang="en-US" dirty="0"/>
              <a:t>Catholic </a:t>
            </a:r>
            <a:r>
              <a:rPr lang="en-US" dirty="0" err="1"/>
              <a:t>Melchisedec</a:t>
            </a:r>
            <a:r>
              <a:rPr lang="en-US" dirty="0"/>
              <a:t> from printout from Paul </a:t>
            </a:r>
            <a:r>
              <a:rPr lang="en-US" dirty="0" err="1"/>
              <a:t>Praino</a:t>
            </a:r>
            <a:endParaRPr lang="en-US" dirty="0"/>
          </a:p>
        </p:txBody>
      </p:sp>
    </p:spTree>
    <p:extLst>
      <p:ext uri="{BB962C8B-B14F-4D97-AF65-F5344CB8AC3E}">
        <p14:creationId xmlns:p14="http://schemas.microsoft.com/office/powerpoint/2010/main" val="5211096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AADED-62B5-703B-2840-458C84FA7DEC}"/>
              </a:ext>
            </a:extLst>
          </p:cNvPr>
          <p:cNvSpPr>
            <a:spLocks noGrp="1"/>
          </p:cNvSpPr>
          <p:nvPr>
            <p:ph type="title"/>
          </p:nvPr>
        </p:nvSpPr>
        <p:spPr>
          <a:xfrm>
            <a:off x="0" y="-158721"/>
            <a:ext cx="12191998" cy="1325563"/>
          </a:xfrm>
        </p:spPr>
        <p:txBody>
          <a:bodyPr>
            <a:normAutofit/>
          </a:bodyPr>
          <a:lstStyle/>
          <a:p>
            <a:r>
              <a:rPr lang="en-US" sz="3700" b="1" dirty="0">
                <a:solidFill>
                  <a:srgbClr val="FF0000"/>
                </a:solidFill>
                <a:effectLst>
                  <a:outerShdw blurRad="38100" dist="38100" dir="2700000" algn="tl">
                    <a:srgbClr val="000000">
                      <a:alpha val="43137"/>
                    </a:srgbClr>
                  </a:outerShdw>
                </a:effectLst>
              </a:rPr>
              <a:t>ML </a:t>
            </a:r>
            <a:r>
              <a:rPr lang="en-US" sz="3700" b="1" dirty="0" err="1">
                <a:solidFill>
                  <a:srgbClr val="FF0000"/>
                </a:solidFill>
                <a:effectLst>
                  <a:outerShdw blurRad="38100" dist="38100" dir="2700000" algn="tl">
                    <a:srgbClr val="000000">
                      <a:alpha val="43137"/>
                    </a:srgbClr>
                  </a:outerShdw>
                </a:effectLst>
              </a:rPr>
              <a:t>Andreason</a:t>
            </a:r>
            <a:r>
              <a:rPr lang="en-US" sz="3700" b="1" dirty="0">
                <a:solidFill>
                  <a:srgbClr val="FF0000"/>
                </a:solidFill>
                <a:effectLst>
                  <a:outerShdw blurRad="38100" dist="38100" dir="2700000" algn="tl">
                    <a:srgbClr val="000000">
                      <a:alpha val="43137"/>
                    </a:srgbClr>
                  </a:outerShdw>
                </a:effectLst>
              </a:rPr>
              <a:t> Full Quote—Jesus is Eternal, the Holy Spirit is God</a:t>
            </a:r>
          </a:p>
        </p:txBody>
      </p:sp>
      <p:sp>
        <p:nvSpPr>
          <p:cNvPr id="4" name="TextBox 3">
            <a:extLst>
              <a:ext uri="{FF2B5EF4-FFF2-40B4-BE49-F238E27FC236}">
                <a16:creationId xmlns:a16="http://schemas.microsoft.com/office/drawing/2014/main" id="{E865EC9D-0E24-D943-2903-9A00281204A0}"/>
              </a:ext>
            </a:extLst>
          </p:cNvPr>
          <p:cNvSpPr txBox="1"/>
          <p:nvPr/>
        </p:nvSpPr>
        <p:spPr>
          <a:xfrm>
            <a:off x="0" y="992099"/>
            <a:ext cx="12192000" cy="5847755"/>
          </a:xfrm>
          <a:prstGeom prst="rect">
            <a:avLst/>
          </a:prstGeom>
          <a:noFill/>
        </p:spPr>
        <p:txBody>
          <a:bodyPr wrap="square">
            <a:spAutoFit/>
          </a:bodyPr>
          <a:lstStyle/>
          <a:p>
            <a:r>
              <a:rPr lang="en-US" sz="2200" dirty="0"/>
              <a:t>“I had with me a number of quotations that I wanted to see if they were in the original in her own handwriting. I remember how astonished we were when Desire of Ages was first published, for it contained some things that we considered unbelievable; among others the </a:t>
            </a:r>
            <a:r>
              <a:rPr lang="en-US" sz="2200" b="1" dirty="0"/>
              <a:t>doctrine of the Trinity</a:t>
            </a:r>
            <a:r>
              <a:rPr lang="en-US" sz="2200" dirty="0"/>
              <a:t>, which was not generally accepted by the Adventists. Some of the quotations concerned theology, others I had selected for their beauty of expression. I wanted to see how these quotations looked before they were corrected by the proofreaders. </a:t>
            </a:r>
            <a:r>
              <a:rPr lang="en-US" sz="2200" b="1" u="sng" dirty="0"/>
              <a:t>So I was given access to the manuscripts. I stayed in California several months. Being a reasonably fast reader, I read nearly all Sister White had written in her own handwriting. I was particularly interested, in the statement in Desire of Ages which at one time caused great concern to the denomination theologically: ‘In Christ is life, original, unborrowed, underived.” p. 530. That statement may not seem very revolutionary to you, but to us it was. We could hardly believe it. but of course we could not preach contrary to it. I was sure Sister White had never written, ‘In Christ is life, original, unborrowed, underived.’ But now I found it in her own handwriting just as it had been published. It was so with other statements. As I checked up, I found that they were Sister White’s own expressions… In the final analysis it was her work all the way through</a:t>
            </a:r>
            <a:r>
              <a:rPr lang="en-US" sz="2200" dirty="0"/>
              <a:t>.” (Original source: M. L. Andreasen, “The Spirit of Prophecy,” Chapel Talk, Loma Linda, California, November 30, 1948) (George R. Knight in “Lest We Forget” a daily devotional, published by the Review and Herald Publishing Association 2008, pg. 292.)</a:t>
            </a:r>
          </a:p>
        </p:txBody>
      </p:sp>
    </p:spTree>
    <p:extLst>
      <p:ext uri="{BB962C8B-B14F-4D97-AF65-F5344CB8AC3E}">
        <p14:creationId xmlns:p14="http://schemas.microsoft.com/office/powerpoint/2010/main" val="42907551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FFCDD-E027-AF1C-3351-CE9616FF103A}"/>
              </a:ext>
            </a:extLst>
          </p:cNvPr>
          <p:cNvSpPr>
            <a:spLocks noGrp="1"/>
          </p:cNvSpPr>
          <p:nvPr>
            <p:ph type="title"/>
          </p:nvPr>
        </p:nvSpPr>
        <p:spPr/>
        <p:txBody>
          <a:bodyPr/>
          <a:lstStyle/>
          <a:p>
            <a:endParaRPr lang="en-US"/>
          </a:p>
        </p:txBody>
      </p:sp>
      <p:sp>
        <p:nvSpPr>
          <p:cNvPr id="3" name="TextBox 2">
            <a:extLst>
              <a:ext uri="{FF2B5EF4-FFF2-40B4-BE49-F238E27FC236}">
                <a16:creationId xmlns:a16="http://schemas.microsoft.com/office/drawing/2014/main" id="{EF69FE6A-3267-EEA9-4ECC-40AB08B30672}"/>
              </a:ext>
            </a:extLst>
          </p:cNvPr>
          <p:cNvSpPr txBox="1"/>
          <p:nvPr/>
        </p:nvSpPr>
        <p:spPr>
          <a:xfrm>
            <a:off x="942392" y="2090057"/>
            <a:ext cx="9041363" cy="2862322"/>
          </a:xfrm>
          <a:prstGeom prst="rect">
            <a:avLst/>
          </a:prstGeom>
          <a:noFill/>
        </p:spPr>
        <p:txBody>
          <a:bodyPr wrap="square" rtlCol="0">
            <a:spAutoFit/>
          </a:bodyPr>
          <a:lstStyle/>
          <a:p>
            <a:r>
              <a:rPr lang="en-US" dirty="0"/>
              <a:t>Holy Spirit Vindicated Outline:</a:t>
            </a:r>
          </a:p>
          <a:p>
            <a:pPr marL="342900" indent="-342900">
              <a:buAutoNum type="arabicPeriod"/>
            </a:pPr>
            <a:r>
              <a:rPr lang="en-US" dirty="0"/>
              <a:t>The Bible Evidence Recap</a:t>
            </a:r>
          </a:p>
          <a:p>
            <a:pPr marL="342900" indent="-342900">
              <a:buAutoNum type="arabicPeriod"/>
            </a:pPr>
            <a:r>
              <a:rPr lang="en-US" dirty="0"/>
              <a:t>The SOP Evidence Recap</a:t>
            </a:r>
          </a:p>
          <a:p>
            <a:pPr marL="342900" indent="-342900">
              <a:buAutoNum type="arabicPeriod"/>
            </a:pPr>
            <a:r>
              <a:rPr lang="en-US" dirty="0"/>
              <a:t>The Pioneer Evidence Recap</a:t>
            </a:r>
          </a:p>
          <a:p>
            <a:pPr marL="342900" indent="-342900">
              <a:buAutoNum type="arabicPeriod"/>
            </a:pPr>
            <a:r>
              <a:rPr lang="en-US" dirty="0"/>
              <a:t>Their Best Arguments Defeated Recap (Parable of the Comforter, You’re Catholic Argument, The Father and Jesus are the Holy Spirit—Catholic spiritualism, Pioneers—fail… which ones?, Hislop liars, Kellogg liars, stenographer liars, Froom liars, Ellen White did not write that—with her own hand ML </a:t>
            </a:r>
            <a:r>
              <a:rPr lang="en-US" dirty="0" err="1"/>
              <a:t>Andreason</a:t>
            </a:r>
            <a:r>
              <a:rPr lang="en-US" dirty="0"/>
              <a:t>, the One True God is a false god doctrine)</a:t>
            </a:r>
          </a:p>
          <a:p>
            <a:pPr marL="342900" indent="-342900">
              <a:buAutoNum type="arabicPeriod"/>
            </a:pPr>
            <a:r>
              <a:rPr lang="en-US" dirty="0"/>
              <a:t>The Parrots: Jesuit quote on how they would control minds—apes and parrots</a:t>
            </a:r>
          </a:p>
          <a:p>
            <a:pPr marL="342900" indent="-342900">
              <a:buAutoNum type="arabicPeriod"/>
            </a:pPr>
            <a:r>
              <a:rPr lang="en-US" dirty="0"/>
              <a:t>Naming Names + Get back to the 3</a:t>
            </a:r>
            <a:r>
              <a:rPr lang="en-US" baseline="30000" dirty="0"/>
              <a:t>rd</a:t>
            </a:r>
            <a:r>
              <a:rPr lang="en-US" dirty="0"/>
              <a:t> Angel’s Message—it’s salvational!</a:t>
            </a:r>
          </a:p>
        </p:txBody>
      </p:sp>
    </p:spTree>
    <p:extLst>
      <p:ext uri="{BB962C8B-B14F-4D97-AF65-F5344CB8AC3E}">
        <p14:creationId xmlns:p14="http://schemas.microsoft.com/office/powerpoint/2010/main" val="28479343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731BF-70A1-EA71-4EBF-21B80FDB2727}"/>
              </a:ext>
            </a:extLst>
          </p:cNvPr>
          <p:cNvSpPr>
            <a:spLocks noGrp="1"/>
          </p:cNvSpPr>
          <p:nvPr>
            <p:ph type="title"/>
          </p:nvPr>
        </p:nvSpPr>
        <p:spPr>
          <a:xfrm>
            <a:off x="838200" y="-362663"/>
            <a:ext cx="10515600" cy="1325563"/>
          </a:xfrm>
        </p:spPr>
        <p:txBody>
          <a:bodyPr/>
          <a:lstStyle/>
          <a:p>
            <a:r>
              <a:rPr lang="en-US" b="1" dirty="0">
                <a:solidFill>
                  <a:srgbClr val="7030A0"/>
                </a:solidFill>
                <a:effectLst>
                  <a:outerShdw blurRad="38100" dist="38100" dir="2700000" algn="tl">
                    <a:srgbClr val="000000">
                      <a:alpha val="43137"/>
                    </a:srgbClr>
                  </a:outerShdw>
                </a:effectLst>
              </a:rPr>
              <a:t>The Froom Argument…</a:t>
            </a:r>
          </a:p>
        </p:txBody>
      </p:sp>
      <p:sp>
        <p:nvSpPr>
          <p:cNvPr id="4" name="TextBox 3">
            <a:extLst>
              <a:ext uri="{FF2B5EF4-FFF2-40B4-BE49-F238E27FC236}">
                <a16:creationId xmlns:a16="http://schemas.microsoft.com/office/drawing/2014/main" id="{435E5943-E837-016F-32EA-4DDD4CE9D3B2}"/>
              </a:ext>
            </a:extLst>
          </p:cNvPr>
          <p:cNvSpPr txBox="1"/>
          <p:nvPr/>
        </p:nvSpPr>
        <p:spPr>
          <a:xfrm>
            <a:off x="2687216" y="497731"/>
            <a:ext cx="9504784" cy="6370975"/>
          </a:xfrm>
          <a:prstGeom prst="rect">
            <a:avLst/>
          </a:prstGeom>
          <a:noFill/>
        </p:spPr>
        <p:txBody>
          <a:bodyPr wrap="square">
            <a:spAutoFit/>
          </a:bodyPr>
          <a:lstStyle/>
          <a:p>
            <a:r>
              <a:rPr lang="en-US" sz="2400" dirty="0"/>
              <a:t>“Since the death of Ellen White in 1915, how have compilations been prepared? The book Evangelism provides a case study. In August 1944, representatives from the Ministerial Association of the General Conference asked the White Estate whether there was enough specific counsel on evangelism to create a volume that would give guidance in the work of evangelism. If there was sufficient material, they hoped that these counsels could be brought together and published as a single volume. As Arthur White, at that time director of the White Estate, scanned the files, he found ample material that could be drawn together for a book of counsels on evangelism. On September 10, 1944, the Board of Trustees took the following action: "Voted: That, in harmony with the recommendation of the Ministerial Association Advisory Council, we authorize the compilation of a manuscript, 'Counsels to Evangelists and Bible Instructors,' the work to be done by a committee of five, appointed by the chair. The committee named as follows: A. L. White, W. H. Branson, R. A. Anderson, Miss Louise </a:t>
            </a:r>
            <a:r>
              <a:rPr lang="en-US" sz="2400" dirty="0" err="1"/>
              <a:t>Kleuser</a:t>
            </a:r>
            <a:r>
              <a:rPr lang="en-US" sz="2400" dirty="0"/>
              <a:t>, J. L. Shuler."--White Estate Board Minutes, Sept. 10, 1944.” Norma Collins, Compilations: What They Are and What They Are Not, p. 4</a:t>
            </a:r>
          </a:p>
        </p:txBody>
      </p:sp>
      <p:pic>
        <p:nvPicPr>
          <p:cNvPr id="5" name="Picture 4">
            <a:extLst>
              <a:ext uri="{FF2B5EF4-FFF2-40B4-BE49-F238E27FC236}">
                <a16:creationId xmlns:a16="http://schemas.microsoft.com/office/drawing/2014/main" id="{B3DF7274-DB6D-1825-F873-F95F5F32BDE7}"/>
              </a:ext>
            </a:extLst>
          </p:cNvPr>
          <p:cNvPicPr>
            <a:picLocks noChangeAspect="1"/>
          </p:cNvPicPr>
          <p:nvPr/>
        </p:nvPicPr>
        <p:blipFill>
          <a:blip r:embed="rId2"/>
          <a:stretch>
            <a:fillRect/>
          </a:stretch>
        </p:blipFill>
        <p:spPr>
          <a:xfrm>
            <a:off x="21771" y="1770147"/>
            <a:ext cx="2665445" cy="3996170"/>
          </a:xfrm>
          <a:prstGeom prst="rect">
            <a:avLst/>
          </a:prstGeom>
        </p:spPr>
      </p:pic>
    </p:spTree>
    <p:extLst>
      <p:ext uri="{BB962C8B-B14F-4D97-AF65-F5344CB8AC3E}">
        <p14:creationId xmlns:p14="http://schemas.microsoft.com/office/powerpoint/2010/main" val="20138778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7A6B4-6432-5F9A-2DC3-18FF6C48E334}"/>
              </a:ext>
            </a:extLst>
          </p:cNvPr>
          <p:cNvSpPr>
            <a:spLocks noGrp="1"/>
          </p:cNvSpPr>
          <p:nvPr>
            <p:ph type="title"/>
          </p:nvPr>
        </p:nvSpPr>
        <p:spPr>
          <a:xfrm>
            <a:off x="0" y="-166719"/>
            <a:ext cx="12192000" cy="1325563"/>
          </a:xfrm>
        </p:spPr>
        <p:txBody>
          <a:bodyPr/>
          <a:lstStyle/>
          <a:p>
            <a:pPr algn="ctr"/>
            <a:r>
              <a:rPr lang="en-US" b="1" u="sng" dirty="0">
                <a:solidFill>
                  <a:srgbClr val="C00000"/>
                </a:solidFill>
              </a:rPr>
              <a:t>Ellen White Estate: Froom NOT on the Committee!</a:t>
            </a:r>
          </a:p>
        </p:txBody>
      </p:sp>
      <p:sp>
        <p:nvSpPr>
          <p:cNvPr id="4" name="TextBox 3">
            <a:extLst>
              <a:ext uri="{FF2B5EF4-FFF2-40B4-BE49-F238E27FC236}">
                <a16:creationId xmlns:a16="http://schemas.microsoft.com/office/drawing/2014/main" id="{6736E783-4F07-92C5-F008-7D2E82AD413C}"/>
              </a:ext>
            </a:extLst>
          </p:cNvPr>
          <p:cNvSpPr txBox="1"/>
          <p:nvPr/>
        </p:nvSpPr>
        <p:spPr>
          <a:xfrm>
            <a:off x="0" y="793933"/>
            <a:ext cx="12192000" cy="6186309"/>
          </a:xfrm>
          <a:prstGeom prst="rect">
            <a:avLst/>
          </a:prstGeom>
          <a:noFill/>
        </p:spPr>
        <p:txBody>
          <a:bodyPr wrap="square">
            <a:spAutoFit/>
          </a:bodyPr>
          <a:lstStyle/>
          <a:p>
            <a:r>
              <a:rPr lang="en-US" sz="2200" dirty="0"/>
              <a:t>“As the committee members planned their work, they decided that the new volume would serve best if it were complete in its coverage, using both published and unpublished sources. This would include some repetition of articles already published. Arthur White and Louise </a:t>
            </a:r>
            <a:r>
              <a:rPr lang="en-US" sz="2200" dirty="0" err="1"/>
              <a:t>Kleuser</a:t>
            </a:r>
            <a:r>
              <a:rPr lang="en-US" sz="2200" dirty="0"/>
              <a:t> were named as a working team to prepare the manuscript. The plan they followed called for bringing together every item that had a bearing on the subject. Then with all the Ellen White statements before them, they organized the material and developed the manuscript. This plan minimized the influence of the compilers, allowing Mrs. White's thoughts and emphases to come through clearly in the finished work. As Elder White and Miss </a:t>
            </a:r>
            <a:r>
              <a:rPr lang="en-US" sz="2200" dirty="0" err="1"/>
              <a:t>Kleuser</a:t>
            </a:r>
            <a:r>
              <a:rPr lang="en-US" sz="2200" dirty="0"/>
              <a:t> made the selections, it was easy to see where Ellen White placed the emphasis, and the general outline of the subject matter fell naturally into about 22 general divisions. In cases where there were two or more statements covering the same point, the strongest or most complete was chosen and the other laid aside. Because there could be no change in Ellen White's words, which made up the text, the items were drawn together by using side headings highlighting the main point. Side headings and subtitles are almost always supplied by the compiler, and this is generally understood. At one point during preparation of the manuscript, Elder White sought counsel on using italics to emphasize certain parts of the manuscript. The ensuing Board action read: "Voted: That the Trustees feel that it would be out of place to use italics to emphasize certain parts of the manuscript, and might appear to take on the form of private interpretation."--White Estate Board Minutes, July 2, 1945. -Ellen White Estate”---Norma Collins, Compilations: What they Are and What They Are Not, p. 4</a:t>
            </a:r>
          </a:p>
        </p:txBody>
      </p:sp>
    </p:spTree>
    <p:extLst>
      <p:ext uri="{BB962C8B-B14F-4D97-AF65-F5344CB8AC3E}">
        <p14:creationId xmlns:p14="http://schemas.microsoft.com/office/powerpoint/2010/main" val="42712813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12BB1-026E-D5B3-6F67-D97B02CC2610}"/>
              </a:ext>
            </a:extLst>
          </p:cNvPr>
          <p:cNvSpPr>
            <a:spLocks noGrp="1"/>
          </p:cNvSpPr>
          <p:nvPr>
            <p:ph type="title"/>
          </p:nvPr>
        </p:nvSpPr>
        <p:spPr>
          <a:xfrm>
            <a:off x="0" y="65314"/>
            <a:ext cx="12192000" cy="1325563"/>
          </a:xfrm>
        </p:spPr>
        <p:txBody>
          <a:bodyPr>
            <a:normAutofit/>
          </a:bodyPr>
          <a:lstStyle/>
          <a:p>
            <a:pPr algn="ctr"/>
            <a:r>
              <a:rPr lang="en-US" b="1" dirty="0">
                <a:solidFill>
                  <a:srgbClr val="002060"/>
                </a:solidFill>
                <a:effectLst>
                  <a:outerShdw blurRad="38100" dist="38100" dir="2700000" algn="tl">
                    <a:srgbClr val="000000">
                      <a:alpha val="43137"/>
                    </a:srgbClr>
                  </a:outerShdw>
                </a:effectLst>
              </a:rPr>
              <a:t>Arguments Destroyed by the Spirit of Prophecy, Bible, History, and Plain Reason:</a:t>
            </a:r>
          </a:p>
        </p:txBody>
      </p:sp>
      <p:sp>
        <p:nvSpPr>
          <p:cNvPr id="4" name="TextBox 3">
            <a:extLst>
              <a:ext uri="{FF2B5EF4-FFF2-40B4-BE49-F238E27FC236}">
                <a16:creationId xmlns:a16="http://schemas.microsoft.com/office/drawing/2014/main" id="{6E5BC460-A078-C74B-273A-2361CA51F72D}"/>
              </a:ext>
            </a:extLst>
          </p:cNvPr>
          <p:cNvSpPr txBox="1"/>
          <p:nvPr/>
        </p:nvSpPr>
        <p:spPr>
          <a:xfrm>
            <a:off x="163772" y="1390877"/>
            <a:ext cx="7328710" cy="4401205"/>
          </a:xfrm>
          <a:prstGeom prst="rect">
            <a:avLst/>
          </a:prstGeom>
          <a:noFill/>
        </p:spPr>
        <p:txBody>
          <a:bodyPr wrap="square">
            <a:spAutoFit/>
          </a:bodyPr>
          <a:lstStyle/>
          <a:p>
            <a:pPr marL="514350" indent="-514350">
              <a:buAutoNum type="arabicPeriod"/>
            </a:pPr>
            <a:r>
              <a:rPr lang="en-US" sz="2800" dirty="0"/>
              <a:t>All “the pioneers” were anti-trinitarians</a:t>
            </a:r>
          </a:p>
          <a:p>
            <a:pPr marL="514350" indent="-514350">
              <a:buAutoNum type="arabicPeriod"/>
            </a:pPr>
            <a:r>
              <a:rPr lang="en-US" sz="2800" dirty="0"/>
              <a:t>Ellen White teaches that the Holy Spirit is not an Eternal Person</a:t>
            </a:r>
          </a:p>
          <a:p>
            <a:pPr marL="514350" indent="-514350">
              <a:buAutoNum type="arabicPeriod"/>
            </a:pPr>
            <a:r>
              <a:rPr lang="en-US" sz="2800" dirty="0"/>
              <a:t>Ellen White did not write the section of Desire of Ages where she makes it clear that the Holy Spirit is a separate but equal Eternal Being—ML </a:t>
            </a:r>
            <a:r>
              <a:rPr lang="en-US" sz="2800" dirty="0" err="1"/>
              <a:t>Andreason</a:t>
            </a:r>
            <a:r>
              <a:rPr lang="en-US" sz="2800" dirty="0"/>
              <a:t> saw it in her handwriting!!</a:t>
            </a:r>
          </a:p>
          <a:p>
            <a:pPr marL="514350" indent="-514350">
              <a:buAutoNum type="arabicPeriod"/>
            </a:pPr>
            <a:r>
              <a:rPr lang="en-US" sz="2800" dirty="0"/>
              <a:t>Leroy Froom injected the Trinity doctrine into the book Evangelism</a:t>
            </a:r>
          </a:p>
        </p:txBody>
      </p:sp>
      <p:pic>
        <p:nvPicPr>
          <p:cNvPr id="5" name="Picture 4">
            <a:extLst>
              <a:ext uri="{FF2B5EF4-FFF2-40B4-BE49-F238E27FC236}">
                <a16:creationId xmlns:a16="http://schemas.microsoft.com/office/drawing/2014/main" id="{B9EF5AFE-C381-E5BA-9855-51D7B24E88DE}"/>
              </a:ext>
            </a:extLst>
          </p:cNvPr>
          <p:cNvPicPr>
            <a:picLocks noChangeAspect="1"/>
          </p:cNvPicPr>
          <p:nvPr/>
        </p:nvPicPr>
        <p:blipFill>
          <a:blip r:embed="rId2"/>
          <a:stretch>
            <a:fillRect/>
          </a:stretch>
        </p:blipFill>
        <p:spPr>
          <a:xfrm>
            <a:off x="7623304" y="1359038"/>
            <a:ext cx="4287999" cy="5433648"/>
          </a:xfrm>
          <a:prstGeom prst="rect">
            <a:avLst/>
          </a:prstGeom>
        </p:spPr>
      </p:pic>
    </p:spTree>
    <p:extLst>
      <p:ext uri="{BB962C8B-B14F-4D97-AF65-F5344CB8AC3E}">
        <p14:creationId xmlns:p14="http://schemas.microsoft.com/office/powerpoint/2010/main" val="13238970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4EF47F-60F1-4F51-9CAD-F6A73FEA4A33}"/>
              </a:ext>
            </a:extLst>
          </p:cNvPr>
          <p:cNvSpPr>
            <a:spLocks noGrp="1"/>
          </p:cNvSpPr>
          <p:nvPr>
            <p:ph idx="1"/>
          </p:nvPr>
        </p:nvSpPr>
        <p:spPr>
          <a:xfrm>
            <a:off x="0" y="1"/>
            <a:ext cx="12192000" cy="6857999"/>
          </a:xfrm>
        </p:spPr>
        <p:txBody>
          <a:bodyPr>
            <a:normAutofit lnSpcReduction="10000"/>
          </a:bodyPr>
          <a:lstStyle/>
          <a:p>
            <a:pPr marL="0" indent="0" algn="ctr">
              <a:buNone/>
            </a:pPr>
            <a:r>
              <a:rPr lang="en-US" sz="4400" u="sng" dirty="0">
                <a:solidFill>
                  <a:srgbClr val="7030A0"/>
                </a:solidFill>
                <a:effectLst>
                  <a:outerShdw blurRad="38100" dist="38100" dir="2700000" algn="tl">
                    <a:srgbClr val="000000">
                      <a:alpha val="43137"/>
                    </a:srgbClr>
                  </a:outerShdw>
                </a:effectLst>
              </a:rPr>
              <a:t>Can’t Be More Clear!!!!</a:t>
            </a:r>
          </a:p>
          <a:p>
            <a:pPr marL="0" indent="0">
              <a:buNone/>
            </a:pPr>
            <a:endParaRPr lang="en-US" sz="2200" dirty="0"/>
          </a:p>
          <a:p>
            <a:pPr marL="0" indent="0">
              <a:buNone/>
            </a:pPr>
            <a:r>
              <a:rPr lang="en-US" sz="2200" dirty="0"/>
              <a:t>The prince of the power of evil can only be held in check by the power of God in the </a:t>
            </a:r>
            <a:r>
              <a:rPr lang="en-US" sz="2200" b="1" dirty="0"/>
              <a:t>third person of the Godhead, the Holy Spirit</a:t>
            </a:r>
            <a:r>
              <a:rPr lang="en-US" sz="2200" dirty="0"/>
              <a:t>.--</a:t>
            </a:r>
            <a:r>
              <a:rPr lang="en-US" sz="2200" i="1" dirty="0"/>
              <a:t> Special Testimonies, </a:t>
            </a:r>
            <a:r>
              <a:rPr lang="en-US" sz="2200" dirty="0"/>
              <a:t>Series A, No. 10, p. 37. (1897) </a:t>
            </a:r>
          </a:p>
          <a:p>
            <a:pPr marL="0" indent="0">
              <a:buNone/>
            </a:pPr>
            <a:endParaRPr lang="en-US" sz="2200" dirty="0"/>
          </a:p>
          <a:p>
            <a:pPr marL="0" indent="0">
              <a:buNone/>
            </a:pPr>
            <a:r>
              <a:rPr lang="en-US" sz="2200" b="1" dirty="0"/>
              <a:t>The Comforter</a:t>
            </a:r>
            <a:r>
              <a:rPr lang="en-US" sz="2200" dirty="0"/>
              <a:t> that Christ promised to send after He ascended to heaven, </a:t>
            </a:r>
            <a:r>
              <a:rPr lang="en-US" sz="2200" b="1" dirty="0"/>
              <a:t>is the Spirit in all the fullness of the Godhead</a:t>
            </a:r>
            <a:r>
              <a:rPr lang="en-US" sz="2200" dirty="0"/>
              <a:t>, making manifest the power of divine grace to all who receive and believe in Christ as a personal </a:t>
            </a:r>
            <a:r>
              <a:rPr lang="en-US" sz="2200" dirty="0" err="1"/>
              <a:t>Saviour</a:t>
            </a:r>
            <a:r>
              <a:rPr lang="en-US" sz="2200" dirty="0"/>
              <a:t>. </a:t>
            </a:r>
            <a:r>
              <a:rPr lang="en-US" sz="2200" b="1" dirty="0"/>
              <a:t>There are three living persons of the heavenly trio</a:t>
            </a:r>
            <a:r>
              <a:rPr lang="en-US" sz="2200" dirty="0"/>
              <a:t>; in the name of these three great powers --the Father, the Son, and </a:t>
            </a:r>
            <a:r>
              <a:rPr lang="en-US" sz="2200" b="1" dirty="0"/>
              <a:t>the Holy Spirit-</a:t>
            </a:r>
            <a:r>
              <a:rPr lang="en-US" sz="2200" dirty="0"/>
              <a:t>-those who receive Christ by living faith are baptized, and these powers will co-operate with the obedient subjects of heaven in their efforts to live the new life in Christ.-- </a:t>
            </a:r>
            <a:r>
              <a:rPr lang="en-US" sz="2200" i="1" dirty="0"/>
              <a:t>Special Testimonies, </a:t>
            </a:r>
            <a:r>
              <a:rPr lang="en-US" sz="2200" dirty="0"/>
              <a:t>Series B, No. 7, pp. 62, 63. (1905) </a:t>
            </a:r>
          </a:p>
          <a:p>
            <a:pPr marL="0" indent="0">
              <a:buNone/>
            </a:pPr>
            <a:endParaRPr lang="en-US" sz="2200" dirty="0"/>
          </a:p>
          <a:p>
            <a:pPr marL="0" indent="0">
              <a:buNone/>
            </a:pPr>
            <a:r>
              <a:rPr lang="en-US" sz="2200" dirty="0"/>
              <a:t>When you gave yourself to Christ, you made a pledge in the presence of the Father, the Son, and </a:t>
            </a:r>
            <a:r>
              <a:rPr lang="en-US" sz="2200" b="1" dirty="0"/>
              <a:t>the Holy Spirit</a:t>
            </a:r>
            <a:r>
              <a:rPr lang="en-US" sz="2200" dirty="0"/>
              <a:t>—</a:t>
            </a:r>
            <a:r>
              <a:rPr lang="en-US" sz="2200" b="1" dirty="0"/>
              <a:t>the three great personal </a:t>
            </a:r>
            <a:r>
              <a:rPr lang="en-US" sz="2200" b="1" u="sng" dirty="0"/>
              <a:t>Dignitaries </a:t>
            </a:r>
            <a:r>
              <a:rPr lang="en-US" sz="2200" b="1" dirty="0"/>
              <a:t>of heaven</a:t>
            </a:r>
            <a:r>
              <a:rPr lang="en-US" sz="2200" dirty="0"/>
              <a:t>. “Hold fast” to this pledge.– MS 92, 1901</a:t>
            </a:r>
          </a:p>
          <a:p>
            <a:pPr marL="0" indent="0">
              <a:buNone/>
            </a:pPr>
            <a:endParaRPr lang="en-US" sz="2200" dirty="0"/>
          </a:p>
          <a:p>
            <a:pPr marL="0" indent="0">
              <a:buNone/>
            </a:pPr>
            <a:r>
              <a:rPr lang="en-US" sz="2200" dirty="0">
                <a:solidFill>
                  <a:srgbClr val="002060"/>
                </a:solidFill>
              </a:rPr>
              <a:t>Dignitary</a:t>
            </a:r>
            <a:r>
              <a:rPr lang="en-US" sz="2200" dirty="0"/>
              <a:t>-</a:t>
            </a:r>
            <a:r>
              <a:rPr lang="en-US" sz="2400" dirty="0"/>
              <a:t>An ecclesiastic who holds a dignity, or a benefice which gives him some pre-eminence over mere priests and canons, as a bishop, dean, archdeacon, prebendary, &amp;c– 1828 Webster’s Dictionary</a:t>
            </a:r>
            <a:endParaRPr lang="en-US" sz="2200" dirty="0"/>
          </a:p>
        </p:txBody>
      </p:sp>
    </p:spTree>
    <p:extLst>
      <p:ext uri="{BB962C8B-B14F-4D97-AF65-F5344CB8AC3E}">
        <p14:creationId xmlns:p14="http://schemas.microsoft.com/office/powerpoint/2010/main" val="3557939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2837C-2A0F-3EEB-6222-BDC8C4957827}"/>
              </a:ext>
            </a:extLst>
          </p:cNvPr>
          <p:cNvSpPr>
            <a:spLocks noGrp="1"/>
          </p:cNvSpPr>
          <p:nvPr>
            <p:ph type="title"/>
          </p:nvPr>
        </p:nvSpPr>
        <p:spPr>
          <a:xfrm>
            <a:off x="838200" y="-297349"/>
            <a:ext cx="10515600" cy="1325563"/>
          </a:xfrm>
        </p:spPr>
        <p:txBody>
          <a:bodyPr/>
          <a:lstStyle/>
          <a:p>
            <a:r>
              <a:rPr lang="en-US" b="1" u="sng" dirty="0">
                <a:solidFill>
                  <a:srgbClr val="002060"/>
                </a:solidFill>
                <a:effectLst>
                  <a:outerShdw blurRad="38100" dist="38100" dir="2700000" algn="tl">
                    <a:srgbClr val="000000">
                      <a:alpha val="43137"/>
                    </a:srgbClr>
                  </a:outerShdw>
                </a:effectLst>
              </a:rPr>
              <a:t>Ellen White On How to Study</a:t>
            </a:r>
          </a:p>
        </p:txBody>
      </p:sp>
      <p:sp>
        <p:nvSpPr>
          <p:cNvPr id="3" name="Content Placeholder 2">
            <a:extLst>
              <a:ext uri="{FF2B5EF4-FFF2-40B4-BE49-F238E27FC236}">
                <a16:creationId xmlns:a16="http://schemas.microsoft.com/office/drawing/2014/main" id="{3170CA63-761D-9058-ECD9-FB29CDCC733A}"/>
              </a:ext>
            </a:extLst>
          </p:cNvPr>
          <p:cNvSpPr>
            <a:spLocks noGrp="1"/>
          </p:cNvSpPr>
          <p:nvPr>
            <p:ph idx="1"/>
          </p:nvPr>
        </p:nvSpPr>
        <p:spPr>
          <a:xfrm>
            <a:off x="213049" y="883233"/>
            <a:ext cx="7857931" cy="5834808"/>
          </a:xfrm>
        </p:spPr>
        <p:txBody>
          <a:bodyPr>
            <a:normAutofit fontScale="92500" lnSpcReduction="10000"/>
          </a:bodyPr>
          <a:lstStyle/>
          <a:p>
            <a:pPr marL="0" indent="0">
              <a:buNone/>
            </a:pPr>
            <a:r>
              <a:rPr lang="en-US" dirty="0"/>
              <a:t>“</a:t>
            </a:r>
            <a:r>
              <a:rPr lang="en-US" b="1" u="sng" dirty="0"/>
              <a:t>The truths most plainly revealed in the Bible have been involved in doubt and darkness by learned men, who, with a pretense of great wisdom, teach that the Scriptures have a mystical, a secret, spiritual meaning not apparent in the language employed. These men are false teachers</a:t>
            </a:r>
            <a:r>
              <a:rPr lang="en-US" dirty="0"/>
              <a:t>. It was to such a class that Jesus declared: "Ye know not the Scriptures, neither the power of God." Mark 12:24. The language of the Bible should be explained according to its obvious meaning, unless a symbol or figure is employed. Christ has given the promise: "If any man will do His will, he shall know of the doctrine." John 7:17. </a:t>
            </a:r>
            <a:r>
              <a:rPr lang="en-US" b="1" u="sng" dirty="0"/>
              <a:t>If men would but take the Bible as it reads, if there were no false teachers to mislead and confuse their minds, a work would be accomplished that would make angels glad and that would bring into the fold of Christ thousands upon thousands who are now wandering in error.</a:t>
            </a:r>
            <a:r>
              <a:rPr lang="en-US" dirty="0"/>
              <a:t>” GC, 598-599</a:t>
            </a:r>
          </a:p>
        </p:txBody>
      </p:sp>
      <p:pic>
        <p:nvPicPr>
          <p:cNvPr id="4" name="Picture 3">
            <a:extLst>
              <a:ext uri="{FF2B5EF4-FFF2-40B4-BE49-F238E27FC236}">
                <a16:creationId xmlns:a16="http://schemas.microsoft.com/office/drawing/2014/main" id="{3C8F81EB-5072-0945-97D2-BAC2174F9F1F}"/>
              </a:ext>
            </a:extLst>
          </p:cNvPr>
          <p:cNvPicPr>
            <a:picLocks noChangeAspect="1"/>
          </p:cNvPicPr>
          <p:nvPr/>
        </p:nvPicPr>
        <p:blipFill>
          <a:blip r:embed="rId2"/>
          <a:stretch>
            <a:fillRect/>
          </a:stretch>
        </p:blipFill>
        <p:spPr>
          <a:xfrm>
            <a:off x="8407076" y="1143000"/>
            <a:ext cx="3571875" cy="4572000"/>
          </a:xfrm>
          <a:prstGeom prst="rect">
            <a:avLst/>
          </a:prstGeom>
        </p:spPr>
      </p:pic>
    </p:spTree>
    <p:extLst>
      <p:ext uri="{BB962C8B-B14F-4D97-AF65-F5344CB8AC3E}">
        <p14:creationId xmlns:p14="http://schemas.microsoft.com/office/powerpoint/2010/main" val="2016631132"/>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5BDFA1F8F55C4428FE8FF98394823C8" ma:contentTypeVersion="17" ma:contentTypeDescription="Create a new document." ma:contentTypeScope="" ma:versionID="42ac0716422023939e6552b3967c5b12">
  <xsd:schema xmlns:xsd="http://www.w3.org/2001/XMLSchema" xmlns:xs="http://www.w3.org/2001/XMLSchema" xmlns:p="http://schemas.microsoft.com/office/2006/metadata/properties" xmlns:ns3="d79bd5b7-a245-48b2-b9b0-ff81109cf259" xmlns:ns4="590165b7-e177-4b34-af7e-dea02c1df5f6" targetNamespace="http://schemas.microsoft.com/office/2006/metadata/properties" ma:root="true" ma:fieldsID="1e3ccb1e05593b45f28f44004ac47699" ns3:_="" ns4:_="">
    <xsd:import namespace="d79bd5b7-a245-48b2-b9b0-ff81109cf259"/>
    <xsd:import namespace="590165b7-e177-4b34-af7e-dea02c1df5f6"/>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ObjectDetectorVersions" minOccurs="0"/>
                <xsd:element ref="ns3:MediaServiceSearchProperties" minOccurs="0"/>
                <xsd:element ref="ns3:_activity" minOccurs="0"/>
                <xsd:element ref="ns3:MediaServiceDateTaken" minOccurs="0"/>
                <xsd:element ref="ns3:MediaServiceSystemTags" minOccurs="0"/>
                <xsd:element ref="ns3:MediaLengthInSecond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79bd5b7-a245-48b2-b9b0-ff81109cf25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_activity" ma:index="18" nillable="true" ma:displayName="_activity" ma:hidden="true" ma:internalName="_activity">
      <xsd:simpleType>
        <xsd:restriction base="dms:Note"/>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SystemTags" ma:index="20" nillable="true" ma:displayName="MediaServiceSystemTags" ma:hidden="true" ma:internalName="MediaServiceSystemTags" ma:readOnly="true">
      <xsd:simpleType>
        <xsd:restriction base="dms:Note"/>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90165b7-e177-4b34-af7e-dea02c1df5f6" elementFormDefault="qualified">
    <xsd:import namespace="http://schemas.microsoft.com/office/2006/documentManagement/types"/>
    <xsd:import namespace="http://schemas.microsoft.com/office/infopath/2007/PartnerControls"/>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element name="SharingHintHash" ma:index="2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d79bd5b7-a245-48b2-b9b0-ff81109cf259" xsi:nil="true"/>
  </documentManagement>
</p:properties>
</file>

<file path=customXml/itemProps1.xml><?xml version="1.0" encoding="utf-8"?>
<ds:datastoreItem xmlns:ds="http://schemas.openxmlformats.org/officeDocument/2006/customXml" ds:itemID="{6E6256BD-B3B2-4EE6-BC86-225E6D7AA30A}">
  <ds:schemaRefs>
    <ds:schemaRef ds:uri="http://schemas.microsoft.com/sharepoint/v3/contenttype/forms"/>
  </ds:schemaRefs>
</ds:datastoreItem>
</file>

<file path=customXml/itemProps2.xml><?xml version="1.0" encoding="utf-8"?>
<ds:datastoreItem xmlns:ds="http://schemas.openxmlformats.org/officeDocument/2006/customXml" ds:itemID="{1454B81E-0D3C-4052-8498-85F0FB6E10F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79bd5b7-a245-48b2-b9b0-ff81109cf259"/>
    <ds:schemaRef ds:uri="590165b7-e177-4b34-af7e-dea02c1df5f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4491BE7-F5AB-46EE-9712-4B1353A8A6C0}">
  <ds:schemaRefs>
    <ds:schemaRef ds:uri="http://purl.org/dc/elements/1.1/"/>
    <ds:schemaRef ds:uri="http://schemas.microsoft.com/office/2006/documentManagement/types"/>
    <ds:schemaRef ds:uri="d79bd5b7-a245-48b2-b9b0-ff81109cf259"/>
    <ds:schemaRef ds:uri="http://www.w3.org/XML/1998/namespace"/>
    <ds:schemaRef ds:uri="http://purl.org/dc/terms/"/>
    <ds:schemaRef ds:uri="http://schemas.microsoft.com/office/infopath/2007/PartnerControls"/>
    <ds:schemaRef ds:uri="http://schemas.microsoft.com/office/2006/metadata/properties"/>
    <ds:schemaRef ds:uri="http://schemas.openxmlformats.org/package/2006/metadata/core-properties"/>
    <ds:schemaRef ds:uri="590165b7-e177-4b34-af7e-dea02c1df5f6"/>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0</TotalTime>
  <Words>6515</Words>
  <Application>Microsoft Office PowerPoint</Application>
  <PresentationFormat>Widescreen</PresentationFormat>
  <Paragraphs>191</Paragraphs>
  <Slides>40</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40</vt:i4>
      </vt:variant>
    </vt:vector>
  </HeadingPairs>
  <TitlesOfParts>
    <vt:vector size="50" baseType="lpstr">
      <vt:lpstr>Aharoni</vt:lpstr>
      <vt:lpstr>Aldhabi</vt:lpstr>
      <vt:lpstr>AngsanaUPC</vt:lpstr>
      <vt:lpstr>Arial</vt:lpstr>
      <vt:lpstr>Arial Black</vt:lpstr>
      <vt:lpstr>Baskerville Old Face</vt:lpstr>
      <vt:lpstr>Broadway</vt:lpstr>
      <vt:lpstr>Calibri</vt:lpstr>
      <vt:lpstr>Calibri Light</vt:lpstr>
      <vt:lpstr>1_Office Theme</vt:lpstr>
      <vt:lpstr>The History of the Holy Spirit in Adventism pt 1: Revisionist Historians</vt:lpstr>
      <vt:lpstr>From Darkness to Light…</vt:lpstr>
      <vt:lpstr>The Quote…</vt:lpstr>
      <vt:lpstr>ML Andreason Full Quote—Jesus is Eternal, the Holy Spirit is God</vt:lpstr>
      <vt:lpstr>The Froom Argument…</vt:lpstr>
      <vt:lpstr>Ellen White Estate: Froom NOT on the Committee!</vt:lpstr>
      <vt:lpstr>Arguments Destroyed by the Spirit of Prophecy, Bible, History, and Plain Reason:</vt:lpstr>
      <vt:lpstr>PowerPoint Presentation</vt:lpstr>
      <vt:lpstr>Ellen White On How to Study</vt:lpstr>
      <vt:lpstr>There Are 3!</vt:lpstr>
      <vt:lpstr>A Warning!</vt:lpstr>
      <vt:lpstr>What Does the Bible Say?</vt:lpstr>
      <vt:lpstr>Let the Pioneers Speak…</vt:lpstr>
      <vt:lpstr>Haskell Says “Trinity”??? </vt:lpstr>
      <vt:lpstr>The Story of the Prophet Daniel: Trinity Quote</vt:lpstr>
      <vt:lpstr>Uriah Smith Changes His Mind???</vt:lpstr>
      <vt:lpstr>Only God Receives Worship!</vt:lpstr>
      <vt:lpstr>H.F. Phelps Chimes in…</vt:lpstr>
      <vt:lpstr>Francis M Wilcox </vt:lpstr>
      <vt:lpstr>EGW Counsels…</vt:lpstr>
      <vt:lpstr>PowerPoint Presentation</vt:lpstr>
      <vt:lpstr>Haskell and Melchisedec</vt:lpstr>
      <vt:lpstr>Haskell on Melchisedec</vt:lpstr>
      <vt:lpstr>Where then? Does this Doctrine Come From?</vt:lpstr>
      <vt:lpstr>From the Beginning!</vt:lpstr>
      <vt:lpstr>A Co-Intercessor</vt:lpstr>
      <vt:lpstr>The Spirit Sent Christ!</vt:lpstr>
      <vt:lpstr>The Holy Spirit Speaks</vt:lpstr>
      <vt:lpstr>Other Scriptures Pointing to the Person, Godliness, or Personal attributes of the Holy Spirit</vt:lpstr>
      <vt:lpstr>PowerPoint Presentation</vt:lpstr>
      <vt:lpstr>The Parable of the Comforter?  </vt:lpstr>
      <vt:lpstr>PowerPoint Presentation</vt:lpstr>
      <vt:lpstr>Thus Saith the Lord</vt:lpstr>
      <vt:lpstr>Where then? Does this Doctrine Come From?</vt:lpstr>
      <vt:lpstr>Don’t Forget Your ONLY Mission!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Kody Morey</dc:creator>
  <cp:lastModifiedBy>Kody Morey</cp:lastModifiedBy>
  <cp:revision>178</cp:revision>
  <dcterms:created xsi:type="dcterms:W3CDTF">2020-09-12T20:19:03Z</dcterms:created>
  <dcterms:modified xsi:type="dcterms:W3CDTF">2024-05-02T00:39:35Z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0x010100C5BDFA1F8F55C4428FE8FF98394823C8</vt:lpwstr>
  </property>
</Properties>
</file>