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84" r:id="rId3"/>
    <p:sldId id="257" r:id="rId4"/>
    <p:sldId id="258" r:id="rId5"/>
    <p:sldId id="655" r:id="rId6"/>
    <p:sldId id="649" r:id="rId7"/>
    <p:sldId id="276" r:id="rId8"/>
    <p:sldId id="277" r:id="rId9"/>
    <p:sldId id="279" r:id="rId10"/>
    <p:sldId id="282" r:id="rId11"/>
    <p:sldId id="280" r:id="rId12"/>
    <p:sldId id="652" r:id="rId13"/>
    <p:sldId id="654" r:id="rId14"/>
    <p:sldId id="653" r:id="rId15"/>
    <p:sldId id="650" r:id="rId16"/>
    <p:sldId id="651" r:id="rId17"/>
    <p:sldId id="267" r:id="rId18"/>
    <p:sldId id="259" r:id="rId19"/>
    <p:sldId id="336" r:id="rId20"/>
    <p:sldId id="656" r:id="rId21"/>
    <p:sldId id="6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4660"/>
  </p:normalViewPr>
  <p:slideViewPr>
    <p:cSldViewPr snapToGrid="0">
      <p:cViewPr varScale="1">
        <p:scale>
          <a:sx n="46" d="100"/>
          <a:sy n="46" d="100"/>
        </p:scale>
        <p:origin x="1603"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1750-89ED-11F5-DBC1-7D0FF12CE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70028D-FDB1-B74D-8EA4-0C6829053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F4B917-41E1-73D8-8A82-8D59D434275E}"/>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5" name="Footer Placeholder 4">
            <a:extLst>
              <a:ext uri="{FF2B5EF4-FFF2-40B4-BE49-F238E27FC236}">
                <a16:creationId xmlns:a16="http://schemas.microsoft.com/office/drawing/2014/main" id="{312E42E8-D1BE-7262-F824-B41055D85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B68FF-04B5-50BE-6F42-35E6DB26534E}"/>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372144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E6CE-D02D-F053-ACD4-10154912D2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33A5A5-C2C7-048A-A7C6-C27DC02CD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2523C-088B-CCDB-A8F2-F5DA6B933436}"/>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5" name="Footer Placeholder 4">
            <a:extLst>
              <a:ext uri="{FF2B5EF4-FFF2-40B4-BE49-F238E27FC236}">
                <a16:creationId xmlns:a16="http://schemas.microsoft.com/office/drawing/2014/main" id="{0DB8BF84-8922-1757-EBCA-82517C18C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209B9-33D0-A8B8-D54A-161821A220E6}"/>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41451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58045A-4250-C0E5-E569-EA7386B4B3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B1DC34-8888-906C-929F-4CD0A84987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314D2-24C7-4D67-A587-C0CBF362D15B}"/>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5" name="Footer Placeholder 4">
            <a:extLst>
              <a:ext uri="{FF2B5EF4-FFF2-40B4-BE49-F238E27FC236}">
                <a16:creationId xmlns:a16="http://schemas.microsoft.com/office/drawing/2014/main" id="{CB1388F9-8A0F-CD17-DAAD-0CF36927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72404-D852-0DF2-25C7-E5809BC24577}"/>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4244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CFCE-DD32-F9C4-44CF-E153C5831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0650BF-5F0C-E922-923D-B8D8389D7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DF9A3-84ED-DA88-A83C-9155E15D5621}"/>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5" name="Footer Placeholder 4">
            <a:extLst>
              <a:ext uri="{FF2B5EF4-FFF2-40B4-BE49-F238E27FC236}">
                <a16:creationId xmlns:a16="http://schemas.microsoft.com/office/drawing/2014/main" id="{0D05FA00-2B5D-6621-6364-180EC9078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EC56F-8635-2AB5-5C19-D1AF0CFD4A29}"/>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11161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A635-5920-1CF2-F0A2-3EA9E7F6C3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1C7ECC-E655-AD65-F38D-D49CE5B51F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4B7318-E4B2-AEC2-AF26-79E6A96EB21C}"/>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5" name="Footer Placeholder 4">
            <a:extLst>
              <a:ext uri="{FF2B5EF4-FFF2-40B4-BE49-F238E27FC236}">
                <a16:creationId xmlns:a16="http://schemas.microsoft.com/office/drawing/2014/main" id="{2EF8F585-1B6F-B109-C086-7C4D7258D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86177-128F-4EA0-721A-035EF5C55E53}"/>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188002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D11B3-1230-0F9A-4506-4186F67DB2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EA7F7-4B8D-6CD2-7B37-4EA7098DB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F306D-88E6-958E-68C6-5378A4173C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F989C-E686-7319-4BE8-F69FDF8682B7}"/>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6" name="Footer Placeholder 5">
            <a:extLst>
              <a:ext uri="{FF2B5EF4-FFF2-40B4-BE49-F238E27FC236}">
                <a16:creationId xmlns:a16="http://schemas.microsoft.com/office/drawing/2014/main" id="{1033C2A7-DB6C-D7EB-39FC-2F5CF9415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7726DA-47F8-F8E9-8625-9FAEEDDA3BAE}"/>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280276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B3D9-E26E-90A8-3ED3-66FD6A522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178258-24AE-CA7F-3AFC-AD17AB692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726AA-15AB-3FF0-9C51-A4B4C3ECEF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5541C-7AD1-67E6-E26F-D8DFB33C0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609BFC-A91B-8E23-0A9C-CBBE5267A1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EC2ED3-702C-7852-A191-23D725193EC7}"/>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8" name="Footer Placeholder 7">
            <a:extLst>
              <a:ext uri="{FF2B5EF4-FFF2-40B4-BE49-F238E27FC236}">
                <a16:creationId xmlns:a16="http://schemas.microsoft.com/office/drawing/2014/main" id="{D0A123DF-5E2C-DAD3-3AFC-91A02966C0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93A178-E07E-06A2-FC96-36F8E947455B}"/>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399719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6AE1-E7B4-2946-EC64-8F1B47675D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9580B-1FFB-26A1-9E26-8F6E611B30BB}"/>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4" name="Footer Placeholder 3">
            <a:extLst>
              <a:ext uri="{FF2B5EF4-FFF2-40B4-BE49-F238E27FC236}">
                <a16:creationId xmlns:a16="http://schemas.microsoft.com/office/drawing/2014/main" id="{840477B6-E48F-0D09-B516-A96174FBB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9D020-DAB1-C8D8-A868-BF6844A3636E}"/>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256657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30158-E28B-455C-5477-E069967B1430}"/>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3" name="Footer Placeholder 2">
            <a:extLst>
              <a:ext uri="{FF2B5EF4-FFF2-40B4-BE49-F238E27FC236}">
                <a16:creationId xmlns:a16="http://schemas.microsoft.com/office/drawing/2014/main" id="{DF0A4E0F-BF66-DF18-9603-0F22C40022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C044ED-52C5-7AD8-861A-9D3C380D16FD}"/>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58343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09827-93E6-2285-41AC-2BD4D5E0A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9667E4-4C78-9132-4241-C8E276EFA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B234EE-29BE-6AF1-B446-54F931C4E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1AC86-4BC4-9D98-F17E-C3962B039626}"/>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6" name="Footer Placeholder 5">
            <a:extLst>
              <a:ext uri="{FF2B5EF4-FFF2-40B4-BE49-F238E27FC236}">
                <a16:creationId xmlns:a16="http://schemas.microsoft.com/office/drawing/2014/main" id="{218CC9F9-2FF6-9708-14D5-3AB42F28D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CE12BB-4E21-3285-54E0-E718F01691CD}"/>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341803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47DE-E09B-8103-8CE0-A9FA040EA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EB3D8C-F410-1440-A5C7-C848B6E43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D2C81F-3F41-F841-2E3A-FAFF8B05C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6EC42E-68D7-F98E-2C75-C8B10C983665}"/>
              </a:ext>
            </a:extLst>
          </p:cNvPr>
          <p:cNvSpPr>
            <a:spLocks noGrp="1"/>
          </p:cNvSpPr>
          <p:nvPr>
            <p:ph type="dt" sz="half" idx="10"/>
          </p:nvPr>
        </p:nvSpPr>
        <p:spPr/>
        <p:txBody>
          <a:bodyPr/>
          <a:lstStyle/>
          <a:p>
            <a:fld id="{2A591B08-E7BD-4655-AE28-651F8D3301A8}" type="datetimeFigureOut">
              <a:rPr lang="en-US" smtClean="0"/>
              <a:t>5/14/2024</a:t>
            </a:fld>
            <a:endParaRPr lang="en-US"/>
          </a:p>
        </p:txBody>
      </p:sp>
      <p:sp>
        <p:nvSpPr>
          <p:cNvPr id="6" name="Footer Placeholder 5">
            <a:extLst>
              <a:ext uri="{FF2B5EF4-FFF2-40B4-BE49-F238E27FC236}">
                <a16:creationId xmlns:a16="http://schemas.microsoft.com/office/drawing/2014/main" id="{214ABCE9-C7BD-6D82-4571-716D7B673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E072B-65F0-2C22-63C8-3EF8F3AB89FC}"/>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398595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55A20F-7D8E-223B-3A98-5671690B22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D1178-BD09-1A1E-B741-0A62A81F4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58DA6-1895-8F58-97C4-E3FF7294C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91B08-E7BD-4655-AE28-651F8D3301A8}" type="datetimeFigureOut">
              <a:rPr lang="en-US" smtClean="0"/>
              <a:t>5/14/2024</a:t>
            </a:fld>
            <a:endParaRPr lang="en-US"/>
          </a:p>
        </p:txBody>
      </p:sp>
      <p:sp>
        <p:nvSpPr>
          <p:cNvPr id="5" name="Footer Placeholder 4">
            <a:extLst>
              <a:ext uri="{FF2B5EF4-FFF2-40B4-BE49-F238E27FC236}">
                <a16:creationId xmlns:a16="http://schemas.microsoft.com/office/drawing/2014/main" id="{CD925301-A9CA-BE21-7C0D-599E2ECC5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5BB8E5-EE9F-4C11-C590-E47AB3A5E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56DBF-2C8C-43DC-9E00-7A50DB1225BA}" type="slidenum">
              <a:rPr lang="en-US" smtClean="0"/>
              <a:t>‹#›</a:t>
            </a:fld>
            <a:endParaRPr lang="en-US"/>
          </a:p>
        </p:txBody>
      </p:sp>
    </p:spTree>
    <p:extLst>
      <p:ext uri="{BB962C8B-B14F-4D97-AF65-F5344CB8AC3E}">
        <p14:creationId xmlns:p14="http://schemas.microsoft.com/office/powerpoint/2010/main" val="1188116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4EC697-1F30-98CC-3A02-EDFFFA86301A}"/>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837422" y="-545533"/>
            <a:ext cx="10517155" cy="2518034"/>
          </a:xfrm>
        </p:spPr>
        <p:txBody>
          <a:bodyPr>
            <a:normAutofit/>
          </a:bodyPr>
          <a:lstStyle/>
          <a:p>
            <a:pPr algn="ctr"/>
            <a:r>
              <a:rPr lang="en-US" sz="4800" b="1" u="sng" dirty="0">
                <a:solidFill>
                  <a:schemeClr val="bg1"/>
                </a:solidFill>
                <a:effectLst>
                  <a:outerShdw blurRad="38100" dist="38100" dir="2700000" algn="tl">
                    <a:srgbClr val="000000">
                      <a:alpha val="43137"/>
                    </a:srgbClr>
                  </a:outerShdw>
                </a:effectLst>
              </a:rPr>
              <a:t>The History of the Holy Spirit in Adventism pt 4: Nonproducers</a:t>
            </a:r>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B20-8438-3377-330C-892D37D7F49A}"/>
              </a:ext>
            </a:extLst>
          </p:cNvPr>
          <p:cNvPicPr>
            <a:picLocks noChangeAspect="1"/>
          </p:cNvPicPr>
          <p:nvPr/>
        </p:nvPicPr>
        <p:blipFill>
          <a:blip r:embed="rId2"/>
          <a:stretch>
            <a:fillRect/>
          </a:stretch>
        </p:blipFill>
        <p:spPr>
          <a:xfrm>
            <a:off x="0" y="528082"/>
            <a:ext cx="12192000" cy="5801835"/>
          </a:xfrm>
          <a:prstGeom prst="rect">
            <a:avLst/>
          </a:prstGeom>
        </p:spPr>
      </p:pic>
    </p:spTree>
    <p:extLst>
      <p:ext uri="{BB962C8B-B14F-4D97-AF65-F5344CB8AC3E}">
        <p14:creationId xmlns:p14="http://schemas.microsoft.com/office/powerpoint/2010/main" val="1530131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0042-E996-01E4-2940-8D280A247A43}"/>
              </a:ext>
            </a:extLst>
          </p:cNvPr>
          <p:cNvSpPr>
            <a:spLocks noGrp="1"/>
          </p:cNvSpPr>
          <p:nvPr>
            <p:ph type="title"/>
          </p:nvPr>
        </p:nvSpPr>
        <p:spPr>
          <a:xfrm>
            <a:off x="0" y="-292231"/>
            <a:ext cx="12192000" cy="1325563"/>
          </a:xfrm>
        </p:spPr>
        <p:txBody>
          <a:bodyPr>
            <a:normAutofit/>
          </a:bodyPr>
          <a:lstStyle/>
          <a:p>
            <a:r>
              <a:rPr lang="en-US" sz="3600" b="1" u="sng" dirty="0">
                <a:solidFill>
                  <a:srgbClr val="FF0000"/>
                </a:solidFill>
                <a:effectLst>
                  <a:outerShdw blurRad="38100" dist="38100" dir="2700000" algn="tl">
                    <a:srgbClr val="000000">
                      <a:alpha val="43137"/>
                    </a:srgbClr>
                  </a:outerShdw>
                </a:effectLst>
              </a:rPr>
              <a:t>Beware of False Prophets Who Come to You in Sheep’s Clothing…</a:t>
            </a:r>
          </a:p>
        </p:txBody>
      </p:sp>
      <p:sp>
        <p:nvSpPr>
          <p:cNvPr id="4" name="TextBox 3">
            <a:extLst>
              <a:ext uri="{FF2B5EF4-FFF2-40B4-BE49-F238E27FC236}">
                <a16:creationId xmlns:a16="http://schemas.microsoft.com/office/drawing/2014/main" id="{A5A41177-1D4E-2068-C3BC-75828D8DC0A0}"/>
              </a:ext>
            </a:extLst>
          </p:cNvPr>
          <p:cNvSpPr txBox="1"/>
          <p:nvPr/>
        </p:nvSpPr>
        <p:spPr>
          <a:xfrm>
            <a:off x="268664" y="1395069"/>
            <a:ext cx="6193410" cy="4401205"/>
          </a:xfrm>
          <a:prstGeom prst="rect">
            <a:avLst/>
          </a:prstGeom>
          <a:noFill/>
        </p:spPr>
        <p:txBody>
          <a:bodyPr wrap="square">
            <a:spAutoFit/>
          </a:bodyPr>
          <a:lstStyle/>
          <a:p>
            <a:r>
              <a:rPr lang="en-US" sz="2800" dirty="0"/>
              <a:t>Matt. 7:15-18 “</a:t>
            </a:r>
            <a:r>
              <a:rPr lang="en-US" sz="2800" b="1" u="sng" dirty="0"/>
              <a:t>Beware of false prophets, which come to you in sheep's clothing, but inwardly they are ravening wolves</a:t>
            </a:r>
            <a:r>
              <a:rPr lang="en-US" sz="2800" dirty="0"/>
              <a:t>. Ye shall know them by their fruits. Do men gather grapes of thorns, or figs of thistles? Even so every good tree bringeth forth good fruit; but a corrupt tree bringeth forth evil fruit. A good tree cannot bring forth evil fruit, neither can a corrupt tree bring forth good fruit.”</a:t>
            </a:r>
          </a:p>
        </p:txBody>
      </p:sp>
      <p:pic>
        <p:nvPicPr>
          <p:cNvPr id="5" name="Picture 4">
            <a:extLst>
              <a:ext uri="{FF2B5EF4-FFF2-40B4-BE49-F238E27FC236}">
                <a16:creationId xmlns:a16="http://schemas.microsoft.com/office/drawing/2014/main" id="{FA9F88A8-3CB7-2DBA-38B8-A0A15BD3CD3A}"/>
              </a:ext>
            </a:extLst>
          </p:cNvPr>
          <p:cNvPicPr>
            <a:picLocks noChangeAspect="1"/>
          </p:cNvPicPr>
          <p:nvPr/>
        </p:nvPicPr>
        <p:blipFill rotWithShape="1">
          <a:blip r:embed="rId2"/>
          <a:srcRect l="9291" r="25785"/>
          <a:stretch/>
        </p:blipFill>
        <p:spPr>
          <a:xfrm>
            <a:off x="6815578" y="1033332"/>
            <a:ext cx="4817099" cy="5342133"/>
          </a:xfrm>
          <a:prstGeom prst="rect">
            <a:avLst/>
          </a:prstGeom>
        </p:spPr>
      </p:pic>
    </p:spTree>
    <p:extLst>
      <p:ext uri="{BB962C8B-B14F-4D97-AF65-F5344CB8AC3E}">
        <p14:creationId xmlns:p14="http://schemas.microsoft.com/office/powerpoint/2010/main" val="61767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1A6E-0C79-3E0C-3F9C-BE5411663031}"/>
              </a:ext>
            </a:extLst>
          </p:cNvPr>
          <p:cNvSpPr>
            <a:spLocks noGrp="1"/>
          </p:cNvSpPr>
          <p:nvPr>
            <p:ph type="title"/>
          </p:nvPr>
        </p:nvSpPr>
        <p:spPr>
          <a:xfrm>
            <a:off x="671946" y="-250017"/>
            <a:ext cx="10515600" cy="1325563"/>
          </a:xfrm>
        </p:spPr>
        <p:txBody>
          <a:bodyPr/>
          <a:lstStyle/>
          <a:p>
            <a:r>
              <a:rPr lang="en-US" b="1" u="sng" dirty="0">
                <a:effectLst>
                  <a:outerShdw blurRad="38100" dist="38100" dir="2700000" algn="tl">
                    <a:srgbClr val="000000">
                      <a:alpha val="43137"/>
                    </a:srgbClr>
                  </a:outerShdw>
                </a:effectLst>
              </a:rPr>
              <a:t>Daniel Mesa and Allen Davis….</a:t>
            </a:r>
          </a:p>
        </p:txBody>
      </p:sp>
      <p:pic>
        <p:nvPicPr>
          <p:cNvPr id="4" name="Picture 3">
            <a:extLst>
              <a:ext uri="{FF2B5EF4-FFF2-40B4-BE49-F238E27FC236}">
                <a16:creationId xmlns:a16="http://schemas.microsoft.com/office/drawing/2014/main" id="{2502CC28-DB76-137B-39A2-05ED5E83BCDB}"/>
              </a:ext>
            </a:extLst>
          </p:cNvPr>
          <p:cNvPicPr>
            <a:picLocks noChangeAspect="1"/>
          </p:cNvPicPr>
          <p:nvPr/>
        </p:nvPicPr>
        <p:blipFill>
          <a:blip r:embed="rId2"/>
          <a:stretch>
            <a:fillRect/>
          </a:stretch>
        </p:blipFill>
        <p:spPr>
          <a:xfrm>
            <a:off x="337755" y="1646205"/>
            <a:ext cx="5597532" cy="4229385"/>
          </a:xfrm>
          <a:prstGeom prst="rect">
            <a:avLst/>
          </a:prstGeom>
        </p:spPr>
      </p:pic>
      <p:sp>
        <p:nvSpPr>
          <p:cNvPr id="5" name="TextBox 4">
            <a:extLst>
              <a:ext uri="{FF2B5EF4-FFF2-40B4-BE49-F238E27FC236}">
                <a16:creationId xmlns:a16="http://schemas.microsoft.com/office/drawing/2014/main" id="{3238D0F7-3113-2281-C78A-D0601442AF90}"/>
              </a:ext>
            </a:extLst>
          </p:cNvPr>
          <p:cNvSpPr txBox="1"/>
          <p:nvPr/>
        </p:nvSpPr>
        <p:spPr>
          <a:xfrm>
            <a:off x="6450676" y="1346663"/>
            <a:ext cx="5120640" cy="3108543"/>
          </a:xfrm>
          <a:prstGeom prst="rect">
            <a:avLst/>
          </a:prstGeom>
          <a:noFill/>
        </p:spPr>
        <p:txBody>
          <a:bodyPr wrap="square" rtlCol="0">
            <a:spAutoFit/>
          </a:bodyPr>
          <a:lstStyle/>
          <a:p>
            <a:r>
              <a:rPr lang="en-US" sz="2800" dirty="0"/>
              <a:t>Daniel Mesa worked at Secrets Unsealed and Allen Davis worked at Amazing Facts… Both left because they wanted to promote the antitrinitarian doctrine freely and unhindered… Let’s examine some fruits!</a:t>
            </a:r>
          </a:p>
        </p:txBody>
      </p:sp>
    </p:spTree>
    <p:extLst>
      <p:ext uri="{BB962C8B-B14F-4D97-AF65-F5344CB8AC3E}">
        <p14:creationId xmlns:p14="http://schemas.microsoft.com/office/powerpoint/2010/main" val="264256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4E97F-559B-E35C-E937-F31D6D3459C3}"/>
              </a:ext>
            </a:extLst>
          </p:cNvPr>
          <p:cNvPicPr>
            <a:picLocks noChangeAspect="1"/>
          </p:cNvPicPr>
          <p:nvPr/>
        </p:nvPicPr>
        <p:blipFill>
          <a:blip r:embed="rId2"/>
          <a:stretch>
            <a:fillRect/>
          </a:stretch>
        </p:blipFill>
        <p:spPr>
          <a:xfrm>
            <a:off x="491457" y="798021"/>
            <a:ext cx="6027945" cy="3833101"/>
          </a:xfrm>
          <a:prstGeom prst="rect">
            <a:avLst/>
          </a:prstGeom>
        </p:spPr>
      </p:pic>
      <p:pic>
        <p:nvPicPr>
          <p:cNvPr id="5" name="Picture 4">
            <a:extLst>
              <a:ext uri="{FF2B5EF4-FFF2-40B4-BE49-F238E27FC236}">
                <a16:creationId xmlns:a16="http://schemas.microsoft.com/office/drawing/2014/main" id="{637CE34E-F72F-2153-03A7-9409F8613592}"/>
              </a:ext>
            </a:extLst>
          </p:cNvPr>
          <p:cNvPicPr>
            <a:picLocks noChangeAspect="1"/>
          </p:cNvPicPr>
          <p:nvPr/>
        </p:nvPicPr>
        <p:blipFill>
          <a:blip r:embed="rId3"/>
          <a:stretch>
            <a:fillRect/>
          </a:stretch>
        </p:blipFill>
        <p:spPr>
          <a:xfrm>
            <a:off x="6519402" y="453817"/>
            <a:ext cx="5422510" cy="5950365"/>
          </a:xfrm>
          <a:prstGeom prst="rect">
            <a:avLst/>
          </a:prstGeom>
        </p:spPr>
      </p:pic>
      <p:sp>
        <p:nvSpPr>
          <p:cNvPr id="6" name="TextBox 5">
            <a:extLst>
              <a:ext uri="{FF2B5EF4-FFF2-40B4-BE49-F238E27FC236}">
                <a16:creationId xmlns:a16="http://schemas.microsoft.com/office/drawing/2014/main" id="{78237AAF-344D-BA54-16E3-8F48B79D313E}"/>
              </a:ext>
            </a:extLst>
          </p:cNvPr>
          <p:cNvSpPr txBox="1"/>
          <p:nvPr/>
        </p:nvSpPr>
        <p:spPr>
          <a:xfrm>
            <a:off x="914400" y="4871258"/>
            <a:ext cx="4758199" cy="1015663"/>
          </a:xfrm>
          <a:prstGeom prst="rect">
            <a:avLst/>
          </a:prstGeom>
          <a:noFill/>
        </p:spPr>
        <p:txBody>
          <a:bodyPr wrap="square" rtlCol="0">
            <a:spAutoFit/>
          </a:bodyPr>
          <a:lstStyle/>
          <a:p>
            <a:r>
              <a:rPr lang="en-US" sz="2000" b="1" dirty="0"/>
              <a:t>Snip-it from Daniel Mesa’s Facebook page, referring to the Jun. 26, 2022 “conversion” story. Photo provided by Chris Chung</a:t>
            </a:r>
          </a:p>
        </p:txBody>
      </p:sp>
    </p:spTree>
    <p:extLst>
      <p:ext uri="{BB962C8B-B14F-4D97-AF65-F5344CB8AC3E}">
        <p14:creationId xmlns:p14="http://schemas.microsoft.com/office/powerpoint/2010/main" val="177712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D64C4-EDC0-4303-7EBB-9F4B6F128A60}"/>
              </a:ext>
            </a:extLst>
          </p:cNvPr>
          <p:cNvPicPr>
            <a:picLocks noChangeAspect="1"/>
          </p:cNvPicPr>
          <p:nvPr/>
        </p:nvPicPr>
        <p:blipFill>
          <a:blip r:embed="rId2"/>
          <a:stretch>
            <a:fillRect/>
          </a:stretch>
        </p:blipFill>
        <p:spPr>
          <a:xfrm>
            <a:off x="384305" y="0"/>
            <a:ext cx="4552951" cy="6858000"/>
          </a:xfrm>
          <a:prstGeom prst="rect">
            <a:avLst/>
          </a:prstGeom>
        </p:spPr>
      </p:pic>
      <p:sp>
        <p:nvSpPr>
          <p:cNvPr id="5" name="TextBox 4">
            <a:extLst>
              <a:ext uri="{FF2B5EF4-FFF2-40B4-BE49-F238E27FC236}">
                <a16:creationId xmlns:a16="http://schemas.microsoft.com/office/drawing/2014/main" id="{A78D218A-C8E6-DF86-F18D-B29B1D0FD1F4}"/>
              </a:ext>
            </a:extLst>
          </p:cNvPr>
          <p:cNvSpPr txBox="1"/>
          <p:nvPr/>
        </p:nvSpPr>
        <p:spPr>
          <a:xfrm>
            <a:off x="5182450" y="413062"/>
            <a:ext cx="6255861" cy="6124754"/>
          </a:xfrm>
          <a:prstGeom prst="rect">
            <a:avLst/>
          </a:prstGeom>
          <a:noFill/>
        </p:spPr>
        <p:txBody>
          <a:bodyPr wrap="square">
            <a:spAutoFit/>
          </a:bodyPr>
          <a:lstStyle/>
          <a:p>
            <a:r>
              <a:rPr lang="en-US" sz="2800" dirty="0"/>
              <a:t>“Modern non trinitarian leaders often spend the majority of their time emphasizing their view of the Godhead. Daniel Mesa recently held an evangelistic series in which five converts were baptized. All five were SDA trinitarians converting to non trinitarian belief.” Chris Chung, A History of the Trinity Within Adventism, pt. 2</a:t>
            </a:r>
          </a:p>
          <a:p>
            <a:endParaRPr lang="en-US" sz="2800" dirty="0"/>
          </a:p>
          <a:p>
            <a:r>
              <a:rPr lang="en-US" sz="2800" b="1" dirty="0"/>
              <a:t>Daniel Mesa: Dishonest, Deceptive, Preaching and Converting Others to a Message We Have NOT Been Given As a People….</a:t>
            </a:r>
          </a:p>
        </p:txBody>
      </p:sp>
    </p:spTree>
    <p:extLst>
      <p:ext uri="{BB962C8B-B14F-4D97-AF65-F5344CB8AC3E}">
        <p14:creationId xmlns:p14="http://schemas.microsoft.com/office/powerpoint/2010/main" val="343031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7D19-7AC1-B2FB-F992-630C33CF057F}"/>
              </a:ext>
            </a:extLst>
          </p:cNvPr>
          <p:cNvSpPr>
            <a:spLocks noGrp="1"/>
          </p:cNvSpPr>
          <p:nvPr>
            <p:ph type="title"/>
          </p:nvPr>
        </p:nvSpPr>
        <p:spPr>
          <a:xfrm>
            <a:off x="2" y="0"/>
            <a:ext cx="12191998" cy="1325563"/>
          </a:xfrm>
        </p:spPr>
        <p:txBody>
          <a:bodyPr/>
          <a:lstStyle/>
          <a:p>
            <a:r>
              <a:rPr lang="en-US" b="1" u="sng" dirty="0">
                <a:solidFill>
                  <a:srgbClr val="FF0000"/>
                </a:solidFill>
                <a:effectLst>
                  <a:outerShdw blurRad="38100" dist="38100" dir="2700000" algn="tl">
                    <a:srgbClr val="000000">
                      <a:alpha val="43137"/>
                    </a:srgbClr>
                  </a:outerShdw>
                </a:effectLst>
              </a:rPr>
              <a:t>Dr. Allen Davis Leaves Adventism—Thanks Holy Spirit Doctrine</a:t>
            </a:r>
          </a:p>
        </p:txBody>
      </p:sp>
      <p:pic>
        <p:nvPicPr>
          <p:cNvPr id="4" name="Picture 3">
            <a:extLst>
              <a:ext uri="{FF2B5EF4-FFF2-40B4-BE49-F238E27FC236}">
                <a16:creationId xmlns:a16="http://schemas.microsoft.com/office/drawing/2014/main" id="{83D2C936-850B-789A-F9FA-8F83EF31F53D}"/>
              </a:ext>
            </a:extLst>
          </p:cNvPr>
          <p:cNvPicPr>
            <a:picLocks noChangeAspect="1"/>
          </p:cNvPicPr>
          <p:nvPr/>
        </p:nvPicPr>
        <p:blipFill>
          <a:blip r:embed="rId2"/>
          <a:stretch>
            <a:fillRect/>
          </a:stretch>
        </p:blipFill>
        <p:spPr>
          <a:xfrm>
            <a:off x="0" y="1291697"/>
            <a:ext cx="12191999" cy="5566303"/>
          </a:xfrm>
          <a:prstGeom prst="rect">
            <a:avLst/>
          </a:prstGeom>
        </p:spPr>
      </p:pic>
    </p:spTree>
    <p:extLst>
      <p:ext uri="{BB962C8B-B14F-4D97-AF65-F5344CB8AC3E}">
        <p14:creationId xmlns:p14="http://schemas.microsoft.com/office/powerpoint/2010/main" val="47915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AD240-0558-9CC1-C9EF-19DA2DABDFB9}"/>
              </a:ext>
            </a:extLst>
          </p:cNvPr>
          <p:cNvPicPr>
            <a:picLocks noChangeAspect="1"/>
          </p:cNvPicPr>
          <p:nvPr/>
        </p:nvPicPr>
        <p:blipFill>
          <a:blip r:embed="rId2"/>
          <a:stretch>
            <a:fillRect/>
          </a:stretch>
        </p:blipFill>
        <p:spPr>
          <a:xfrm>
            <a:off x="0" y="602064"/>
            <a:ext cx="12191999" cy="5653872"/>
          </a:xfrm>
          <a:prstGeom prst="rect">
            <a:avLst/>
          </a:prstGeom>
        </p:spPr>
      </p:pic>
    </p:spTree>
    <p:extLst>
      <p:ext uri="{BB962C8B-B14F-4D97-AF65-F5344CB8AC3E}">
        <p14:creationId xmlns:p14="http://schemas.microsoft.com/office/powerpoint/2010/main" val="360849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1944CA-6B5A-2808-5E92-09DC5CBF5ABC}"/>
              </a:ext>
            </a:extLst>
          </p:cNvPr>
          <p:cNvSpPr txBox="1"/>
          <p:nvPr/>
        </p:nvSpPr>
        <p:spPr>
          <a:xfrm>
            <a:off x="4081806" y="336763"/>
            <a:ext cx="8110194" cy="6001643"/>
          </a:xfrm>
          <a:prstGeom prst="rect">
            <a:avLst/>
          </a:prstGeom>
          <a:noFill/>
        </p:spPr>
        <p:txBody>
          <a:bodyPr wrap="square">
            <a:spAutoFit/>
          </a:bodyPr>
          <a:lstStyle/>
          <a:p>
            <a:r>
              <a:rPr lang="en-US" sz="2400" dirty="0"/>
              <a:t>Luke 12:40-47 “Be ye therefore ready also: for the Son of man cometh at an hour when ye think not. Then Peter said unto him, Lord, </a:t>
            </a:r>
            <a:r>
              <a:rPr lang="en-US" sz="2400" dirty="0" err="1"/>
              <a:t>speakest</a:t>
            </a:r>
            <a:r>
              <a:rPr lang="en-US" sz="2400" dirty="0"/>
              <a:t> thou this parable unto us, or even to all? And the Lord said, Who then is that faithful and wise steward, whom his lord shall make ruler over his household, to give them their portion of meat in due season? Blessed is that servant, whom his lord when he cometh shall find so doing. Of a truth I say unto you, that he will make him ruler over all that he hath. But and if that servant say in his heart, My lord </a:t>
            </a:r>
            <a:r>
              <a:rPr lang="en-US" sz="2400" dirty="0" err="1"/>
              <a:t>delayeth</a:t>
            </a:r>
            <a:r>
              <a:rPr lang="en-US" sz="2400" dirty="0"/>
              <a:t> his coming; and shall begin to beat the menservants and maidens, and to eat and drink, and to be drunken; The lord of that servant will come in a day when he </a:t>
            </a:r>
            <a:r>
              <a:rPr lang="en-US" sz="2400" dirty="0" err="1"/>
              <a:t>looketh</a:t>
            </a:r>
            <a:r>
              <a:rPr lang="en-US" sz="2400" dirty="0"/>
              <a:t> not for him, and at an hour when he is not aware, and will cut him in sunder, and will appoint him his portion with the unbelievers. </a:t>
            </a:r>
            <a:r>
              <a:rPr lang="en-US" sz="2400" b="1" u="sng" dirty="0"/>
              <a:t>And that servant, which knew his lord's will, and prepared not himself, neither did according to his will, shall be beaten with many stripes</a:t>
            </a:r>
            <a:r>
              <a:rPr lang="en-US" sz="2400" dirty="0"/>
              <a:t>.”</a:t>
            </a:r>
          </a:p>
        </p:txBody>
      </p:sp>
      <p:pic>
        <p:nvPicPr>
          <p:cNvPr id="4" name="Picture 3">
            <a:extLst>
              <a:ext uri="{FF2B5EF4-FFF2-40B4-BE49-F238E27FC236}">
                <a16:creationId xmlns:a16="http://schemas.microsoft.com/office/drawing/2014/main" id="{A4E9C271-834D-8485-1CA0-6F614C44A9C3}"/>
              </a:ext>
            </a:extLst>
          </p:cNvPr>
          <p:cNvPicPr>
            <a:picLocks noChangeAspect="1"/>
          </p:cNvPicPr>
          <p:nvPr/>
        </p:nvPicPr>
        <p:blipFill>
          <a:blip r:embed="rId2"/>
          <a:stretch>
            <a:fillRect/>
          </a:stretch>
        </p:blipFill>
        <p:spPr>
          <a:xfrm>
            <a:off x="92255" y="1326699"/>
            <a:ext cx="3989551" cy="4190338"/>
          </a:xfrm>
          <a:prstGeom prst="rect">
            <a:avLst/>
          </a:prstGeom>
        </p:spPr>
      </p:pic>
    </p:spTree>
    <p:extLst>
      <p:ext uri="{BB962C8B-B14F-4D97-AF65-F5344CB8AC3E}">
        <p14:creationId xmlns:p14="http://schemas.microsoft.com/office/powerpoint/2010/main" val="2076228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0B4C1-AA7D-7387-1CB1-C01F7839EC6E}"/>
              </a:ext>
            </a:extLst>
          </p:cNvPr>
          <p:cNvSpPr>
            <a:spLocks noGrp="1"/>
          </p:cNvSpPr>
          <p:nvPr>
            <p:ph type="title"/>
          </p:nvPr>
        </p:nvSpPr>
        <p:spPr>
          <a:xfrm>
            <a:off x="753359" y="30907"/>
            <a:ext cx="10515600" cy="1325563"/>
          </a:xfrm>
        </p:spPr>
        <p:txBody>
          <a:bodyPr/>
          <a:lstStyle/>
          <a:p>
            <a:r>
              <a:rPr lang="en-US" b="1" dirty="0">
                <a:solidFill>
                  <a:srgbClr val="002060"/>
                </a:solidFill>
                <a:effectLst>
                  <a:outerShdw blurRad="38100" dist="38100" dir="2700000" algn="tl">
                    <a:srgbClr val="000000">
                      <a:alpha val="43137"/>
                    </a:srgbClr>
                  </a:outerShdw>
                </a:effectLst>
              </a:rPr>
              <a:t>God’s Will or my will????</a:t>
            </a:r>
          </a:p>
        </p:txBody>
      </p:sp>
      <p:sp>
        <p:nvSpPr>
          <p:cNvPr id="4" name="TextBox 3">
            <a:extLst>
              <a:ext uri="{FF2B5EF4-FFF2-40B4-BE49-F238E27FC236}">
                <a16:creationId xmlns:a16="http://schemas.microsoft.com/office/drawing/2014/main" id="{C6199F77-4AD5-1E48-94D7-70AC9934474D}"/>
              </a:ext>
            </a:extLst>
          </p:cNvPr>
          <p:cNvSpPr txBox="1"/>
          <p:nvPr/>
        </p:nvSpPr>
        <p:spPr>
          <a:xfrm>
            <a:off x="454844" y="1745299"/>
            <a:ext cx="6094428" cy="3108543"/>
          </a:xfrm>
          <a:prstGeom prst="rect">
            <a:avLst/>
          </a:prstGeom>
          <a:noFill/>
        </p:spPr>
        <p:txBody>
          <a:bodyPr wrap="square">
            <a:spAutoFit/>
          </a:bodyPr>
          <a:lstStyle/>
          <a:p>
            <a:pPr algn="l"/>
            <a:r>
              <a:rPr lang="en-US" sz="2800" b="0" i="0" dirty="0">
                <a:solidFill>
                  <a:srgbClr val="000000"/>
                </a:solidFill>
                <a:effectLst/>
                <a:latin typeface="system-ui"/>
              </a:rPr>
              <a:t>1 Cor. 3:13-14 “</a:t>
            </a:r>
            <a:r>
              <a:rPr lang="en-US" sz="2800" b="1" i="0" u="sng" dirty="0">
                <a:solidFill>
                  <a:srgbClr val="000000"/>
                </a:solidFill>
                <a:effectLst/>
                <a:latin typeface="system-ui"/>
              </a:rPr>
              <a:t>Every man's work shall be made manifest: for the day shall declare it, because it shall be revealed by fire; and the fire shall try every man's work of what sort it is</a:t>
            </a:r>
            <a:r>
              <a:rPr lang="en-US" sz="2800" b="0" i="0" dirty="0">
                <a:solidFill>
                  <a:srgbClr val="000000"/>
                </a:solidFill>
                <a:effectLst/>
                <a:latin typeface="system-ui"/>
              </a:rPr>
              <a:t>.</a:t>
            </a:r>
            <a:r>
              <a:rPr lang="en-US" sz="2800" b="1" i="0" baseline="30000" dirty="0">
                <a:solidFill>
                  <a:srgbClr val="000000"/>
                </a:solidFill>
                <a:effectLst/>
                <a:latin typeface="system-ui"/>
              </a:rPr>
              <a:t> </a:t>
            </a:r>
            <a:r>
              <a:rPr lang="en-US" sz="2800" b="0" i="0" dirty="0">
                <a:solidFill>
                  <a:srgbClr val="000000"/>
                </a:solidFill>
                <a:effectLst/>
                <a:latin typeface="system-ui"/>
              </a:rPr>
              <a:t>If any man's work abide which he hath built thereupon, he shall receive a reward.”</a:t>
            </a:r>
          </a:p>
        </p:txBody>
      </p:sp>
      <p:pic>
        <p:nvPicPr>
          <p:cNvPr id="5" name="Picture 4">
            <a:extLst>
              <a:ext uri="{FF2B5EF4-FFF2-40B4-BE49-F238E27FC236}">
                <a16:creationId xmlns:a16="http://schemas.microsoft.com/office/drawing/2014/main" id="{51E071B7-BFE6-C94F-E91F-85C39AE9DB66}"/>
              </a:ext>
            </a:extLst>
          </p:cNvPr>
          <p:cNvPicPr>
            <a:picLocks noChangeAspect="1"/>
          </p:cNvPicPr>
          <p:nvPr/>
        </p:nvPicPr>
        <p:blipFill>
          <a:blip r:embed="rId2"/>
          <a:stretch>
            <a:fillRect/>
          </a:stretch>
        </p:blipFill>
        <p:spPr>
          <a:xfrm>
            <a:off x="6537488" y="1356470"/>
            <a:ext cx="5029200" cy="3886200"/>
          </a:xfrm>
          <a:prstGeom prst="rect">
            <a:avLst/>
          </a:prstGeom>
        </p:spPr>
      </p:pic>
    </p:spTree>
    <p:extLst>
      <p:ext uri="{BB962C8B-B14F-4D97-AF65-F5344CB8AC3E}">
        <p14:creationId xmlns:p14="http://schemas.microsoft.com/office/powerpoint/2010/main" val="227260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01D1-B763-3E4D-3485-5CA708B88D50}"/>
              </a:ext>
            </a:extLst>
          </p:cNvPr>
          <p:cNvSpPr>
            <a:spLocks noGrp="1"/>
          </p:cNvSpPr>
          <p:nvPr>
            <p:ph type="title"/>
          </p:nvPr>
        </p:nvSpPr>
        <p:spPr>
          <a:xfrm>
            <a:off x="726233" y="-269357"/>
            <a:ext cx="10515600" cy="1325563"/>
          </a:xfrm>
        </p:spPr>
        <p:txBody>
          <a:bodyPr/>
          <a:lstStyle/>
          <a:p>
            <a:r>
              <a:rPr lang="en-US" dirty="0"/>
              <a:t>EGW Counsels…</a:t>
            </a:r>
          </a:p>
        </p:txBody>
      </p:sp>
      <p:sp>
        <p:nvSpPr>
          <p:cNvPr id="4" name="TextBox 3">
            <a:extLst>
              <a:ext uri="{FF2B5EF4-FFF2-40B4-BE49-F238E27FC236}">
                <a16:creationId xmlns:a16="http://schemas.microsoft.com/office/drawing/2014/main" id="{72768266-671F-46A2-44D2-4FCFE9864025}"/>
              </a:ext>
            </a:extLst>
          </p:cNvPr>
          <p:cNvSpPr txBox="1"/>
          <p:nvPr/>
        </p:nvSpPr>
        <p:spPr>
          <a:xfrm>
            <a:off x="4783494" y="151179"/>
            <a:ext cx="7408506" cy="6555641"/>
          </a:xfrm>
          <a:prstGeom prst="rect">
            <a:avLst/>
          </a:prstGeom>
          <a:noFill/>
        </p:spPr>
        <p:txBody>
          <a:bodyPr wrap="square">
            <a:spAutoFit/>
          </a:bodyPr>
          <a:lstStyle/>
          <a:p>
            <a:r>
              <a:rPr lang="en-US" sz="2800" dirty="0"/>
              <a:t>“There are the main pillars of our faith, subjects which are of vital interest, the Sabbath, the keeping of the commandments of God. Speculative ideas should not be agitated; for there are peculiar minds that love to get some point that others do not accept, and argue and attract everything to that one point, urging that point, magnifying that point, when it is really a matter which is not of vital importance, and will be understood differently. </a:t>
            </a:r>
            <a:r>
              <a:rPr lang="en-US" sz="2800" b="1" u="sng" dirty="0"/>
              <a:t>Twice I have been shown that everything of a character to cause our brethren to be diverted from the very points now essential for this time, should be kept in the background</a:t>
            </a:r>
            <a:r>
              <a:rPr lang="en-US" sz="2800" dirty="0"/>
              <a:t>.” (Counsels to Writers and Editors, p. 77)</a:t>
            </a:r>
          </a:p>
        </p:txBody>
      </p:sp>
      <p:pic>
        <p:nvPicPr>
          <p:cNvPr id="5" name="Picture 4">
            <a:extLst>
              <a:ext uri="{FF2B5EF4-FFF2-40B4-BE49-F238E27FC236}">
                <a16:creationId xmlns:a16="http://schemas.microsoft.com/office/drawing/2014/main" id="{FDB5380E-4733-2071-E09C-AD53DDF80731}"/>
              </a:ext>
            </a:extLst>
          </p:cNvPr>
          <p:cNvPicPr>
            <a:picLocks noChangeAspect="1"/>
          </p:cNvPicPr>
          <p:nvPr/>
        </p:nvPicPr>
        <p:blipFill>
          <a:blip r:embed="rId2"/>
          <a:stretch>
            <a:fillRect/>
          </a:stretch>
        </p:blipFill>
        <p:spPr>
          <a:xfrm>
            <a:off x="494134" y="1676918"/>
            <a:ext cx="4003221" cy="2668814"/>
          </a:xfrm>
          <a:prstGeom prst="rect">
            <a:avLst/>
          </a:prstGeom>
        </p:spPr>
      </p:pic>
    </p:spTree>
    <p:extLst>
      <p:ext uri="{BB962C8B-B14F-4D97-AF65-F5344CB8AC3E}">
        <p14:creationId xmlns:p14="http://schemas.microsoft.com/office/powerpoint/2010/main" val="180018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5948-1B75-D01A-FDDD-96456EF55E7E}"/>
              </a:ext>
            </a:extLst>
          </p:cNvPr>
          <p:cNvSpPr>
            <a:spLocks noGrp="1"/>
          </p:cNvSpPr>
          <p:nvPr>
            <p:ph type="title"/>
          </p:nvPr>
        </p:nvSpPr>
        <p:spPr>
          <a:xfrm>
            <a:off x="538941" y="-95668"/>
            <a:ext cx="10515600" cy="1325563"/>
          </a:xfrm>
        </p:spPr>
        <p:txBody>
          <a:bodyPr/>
          <a:lstStyle/>
          <a:p>
            <a:r>
              <a:rPr lang="en-US" b="1" u="sng" dirty="0">
                <a:solidFill>
                  <a:srgbClr val="7030A0"/>
                </a:solidFill>
                <a:effectLst>
                  <a:outerShdw blurRad="38100" dist="38100" dir="2700000" algn="tl">
                    <a:srgbClr val="000000">
                      <a:alpha val="43137"/>
                    </a:srgbClr>
                  </a:outerShdw>
                </a:effectLst>
              </a:rPr>
              <a:t>Which Work Are We To Do?</a:t>
            </a:r>
          </a:p>
        </p:txBody>
      </p:sp>
      <p:sp>
        <p:nvSpPr>
          <p:cNvPr id="5" name="TextBox 4">
            <a:extLst>
              <a:ext uri="{FF2B5EF4-FFF2-40B4-BE49-F238E27FC236}">
                <a16:creationId xmlns:a16="http://schemas.microsoft.com/office/drawing/2014/main" id="{AA5AEEB4-27C6-E299-777D-FB207311790A}"/>
              </a:ext>
            </a:extLst>
          </p:cNvPr>
          <p:cNvSpPr txBox="1"/>
          <p:nvPr/>
        </p:nvSpPr>
        <p:spPr>
          <a:xfrm>
            <a:off x="304014" y="1027907"/>
            <a:ext cx="6426723" cy="5262979"/>
          </a:xfrm>
          <a:prstGeom prst="rect">
            <a:avLst/>
          </a:prstGeom>
          <a:noFill/>
        </p:spPr>
        <p:txBody>
          <a:bodyPr wrap="square">
            <a:spAutoFit/>
          </a:bodyPr>
          <a:lstStyle/>
          <a:p>
            <a:r>
              <a:rPr lang="en-US" sz="2800" dirty="0"/>
              <a:t>“In a special sense Seventh-day Adventists have been set in the world as watchmen and light-bearers. To them has been entrusted the last warning for a perishing world. On them is shining wonderful light from the Word of God. They have been given a work of the most solemn import,—</a:t>
            </a:r>
            <a:r>
              <a:rPr lang="en-US" sz="2800" b="1" u="sng" dirty="0"/>
              <a:t>the proclamation of the first, second, and third angels’ messages</a:t>
            </a:r>
            <a:r>
              <a:rPr lang="en-US" sz="2800" dirty="0"/>
              <a:t>. </a:t>
            </a:r>
            <a:r>
              <a:rPr lang="en-US" sz="2800" b="1" u="sng" dirty="0"/>
              <a:t>There is no other work of so great importance. They are to allow nothing else to absorb their attention</a:t>
            </a:r>
            <a:r>
              <a:rPr lang="en-US" sz="2800" dirty="0"/>
              <a:t>.” Evangelism, p. 119</a:t>
            </a:r>
          </a:p>
        </p:txBody>
      </p:sp>
      <p:pic>
        <p:nvPicPr>
          <p:cNvPr id="6" name="Picture 5">
            <a:extLst>
              <a:ext uri="{FF2B5EF4-FFF2-40B4-BE49-F238E27FC236}">
                <a16:creationId xmlns:a16="http://schemas.microsoft.com/office/drawing/2014/main" id="{D9FBDA80-C264-5CCC-ED34-C1CF762D76AA}"/>
              </a:ext>
            </a:extLst>
          </p:cNvPr>
          <p:cNvPicPr>
            <a:picLocks noChangeAspect="1"/>
          </p:cNvPicPr>
          <p:nvPr/>
        </p:nvPicPr>
        <p:blipFill>
          <a:blip r:embed="rId2"/>
          <a:stretch>
            <a:fillRect/>
          </a:stretch>
        </p:blipFill>
        <p:spPr>
          <a:xfrm>
            <a:off x="7192356" y="260624"/>
            <a:ext cx="4317771" cy="6357454"/>
          </a:xfrm>
          <a:prstGeom prst="rect">
            <a:avLst/>
          </a:prstGeom>
        </p:spPr>
      </p:pic>
    </p:spTree>
    <p:extLst>
      <p:ext uri="{BB962C8B-B14F-4D97-AF65-F5344CB8AC3E}">
        <p14:creationId xmlns:p14="http://schemas.microsoft.com/office/powerpoint/2010/main" val="402123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CE59-0359-D5DE-00DA-AE3DE2FE6856}"/>
              </a:ext>
            </a:extLst>
          </p:cNvPr>
          <p:cNvSpPr>
            <a:spLocks noGrp="1"/>
          </p:cNvSpPr>
          <p:nvPr>
            <p:ph type="title"/>
          </p:nvPr>
        </p:nvSpPr>
        <p:spPr>
          <a:xfrm>
            <a:off x="838200" y="-150264"/>
            <a:ext cx="10515600" cy="1325563"/>
          </a:xfrm>
        </p:spPr>
        <p:txBody>
          <a:bodyPr/>
          <a:lstStyle/>
          <a:p>
            <a:r>
              <a:rPr lang="en-US" b="1" dirty="0">
                <a:solidFill>
                  <a:srgbClr val="FF0000"/>
                </a:solidFill>
                <a:effectLst>
                  <a:outerShdw blurRad="38100" dist="38100" dir="2700000" algn="tl">
                    <a:srgbClr val="000000">
                      <a:alpha val="43137"/>
                    </a:srgbClr>
                  </a:outerShdw>
                </a:effectLst>
              </a:rPr>
              <a:t>Simple—Unanswerable Quotes</a:t>
            </a:r>
          </a:p>
        </p:txBody>
      </p:sp>
      <p:sp>
        <p:nvSpPr>
          <p:cNvPr id="4" name="TextBox 3">
            <a:extLst>
              <a:ext uri="{FF2B5EF4-FFF2-40B4-BE49-F238E27FC236}">
                <a16:creationId xmlns:a16="http://schemas.microsoft.com/office/drawing/2014/main" id="{A99FD599-F518-DB49-DEA6-1F95C86F76C7}"/>
              </a:ext>
            </a:extLst>
          </p:cNvPr>
          <p:cNvSpPr txBox="1"/>
          <p:nvPr/>
        </p:nvSpPr>
        <p:spPr>
          <a:xfrm>
            <a:off x="253538" y="968124"/>
            <a:ext cx="8142315" cy="5632311"/>
          </a:xfrm>
          <a:prstGeom prst="rect">
            <a:avLst/>
          </a:prstGeom>
          <a:noFill/>
        </p:spPr>
        <p:txBody>
          <a:bodyPr wrap="square">
            <a:spAutoFit/>
          </a:bodyPr>
          <a:lstStyle/>
          <a:p>
            <a:r>
              <a:rPr lang="en-US" sz="2400" dirty="0"/>
              <a:t>"The Godhead was stirred with pity for the race, and the </a:t>
            </a:r>
            <a:r>
              <a:rPr lang="en-US" sz="2400" b="1" u="sng" dirty="0"/>
              <a:t>Father, the Son, and the Holy Spirit gave Themselves to the working out of the plan of redemption</a:t>
            </a:r>
            <a:r>
              <a:rPr lang="en-US" sz="2400" dirty="0"/>
              <a:t>.“ Counsels on Health, p. 222</a:t>
            </a:r>
          </a:p>
          <a:p>
            <a:endParaRPr lang="en-US" sz="2400" dirty="0"/>
          </a:p>
          <a:p>
            <a:r>
              <a:rPr lang="en-US" sz="2400" dirty="0">
                <a:latin typeface="Verdana" panose="020B0604030504040204" pitchFamily="34" charset="0"/>
              </a:rPr>
              <a:t>"</a:t>
            </a:r>
            <a:r>
              <a:rPr lang="en-US" sz="2400" b="1" u="sng" dirty="0">
                <a:latin typeface="Verdana" panose="020B0604030504040204" pitchFamily="34" charset="0"/>
              </a:rPr>
              <a:t>These three all cooperate in the great work of the covenant made by baptism in the sight of the heavenly universe</a:t>
            </a:r>
            <a:r>
              <a:rPr lang="en-US" sz="2400" dirty="0">
                <a:latin typeface="Verdana" panose="020B0604030504040204" pitchFamily="34" charset="0"/>
              </a:rPr>
              <a:t>.“</a:t>
            </a:r>
            <a:r>
              <a:rPr lang="en-US" sz="2400" i="1" dirty="0">
                <a:latin typeface="Verdana" panose="020B0604030504040204" pitchFamily="34" charset="0"/>
              </a:rPr>
              <a:t> MR6</a:t>
            </a:r>
            <a:r>
              <a:rPr lang="en-US" sz="2400" dirty="0">
                <a:latin typeface="Verdana" panose="020B0604030504040204" pitchFamily="34" charset="0"/>
              </a:rPr>
              <a:t>, p. 163</a:t>
            </a:r>
          </a:p>
          <a:p>
            <a:endParaRPr lang="en-US" sz="2400" dirty="0">
              <a:latin typeface="Verdana" panose="020B0604030504040204" pitchFamily="34" charset="0"/>
            </a:endParaRPr>
          </a:p>
          <a:p>
            <a:r>
              <a:rPr lang="en-US" sz="2400" dirty="0">
                <a:latin typeface="Verdana" panose="020B0604030504040204" pitchFamily="34" charset="0"/>
              </a:rPr>
              <a:t>"The salvation of human beings is a vast enterprise, that calls into action every attribute of the divine nature. </a:t>
            </a:r>
            <a:r>
              <a:rPr lang="en-US" sz="2400" b="1" u="sng" dirty="0">
                <a:latin typeface="Verdana" panose="020B0604030504040204" pitchFamily="34" charset="0"/>
              </a:rPr>
              <a:t>The Father, the Son, and the Holy Spirit have pledged themselves to make God's children more than conquerors through Him that loved them</a:t>
            </a:r>
            <a:r>
              <a:rPr lang="en-US" sz="2400" dirty="0">
                <a:latin typeface="Verdana" panose="020B0604030504040204" pitchFamily="34" charset="0"/>
              </a:rPr>
              <a:t>.“ R&amp;H, January 27, 1903</a:t>
            </a:r>
          </a:p>
          <a:p>
            <a:endParaRPr lang="en-US" sz="2400" dirty="0"/>
          </a:p>
        </p:txBody>
      </p:sp>
      <p:pic>
        <p:nvPicPr>
          <p:cNvPr id="5" name="Picture 4">
            <a:extLst>
              <a:ext uri="{FF2B5EF4-FFF2-40B4-BE49-F238E27FC236}">
                <a16:creationId xmlns:a16="http://schemas.microsoft.com/office/drawing/2014/main" id="{CF2F6086-14F7-A145-1184-F2FCF4B2592E}"/>
              </a:ext>
            </a:extLst>
          </p:cNvPr>
          <p:cNvPicPr>
            <a:picLocks noChangeAspect="1"/>
          </p:cNvPicPr>
          <p:nvPr/>
        </p:nvPicPr>
        <p:blipFill rotWithShape="1">
          <a:blip r:embed="rId2"/>
          <a:srcRect l="26371" r="27248"/>
          <a:stretch/>
        </p:blipFill>
        <p:spPr>
          <a:xfrm>
            <a:off x="8633864" y="1146843"/>
            <a:ext cx="3120330" cy="4564313"/>
          </a:xfrm>
          <a:prstGeom prst="rect">
            <a:avLst/>
          </a:prstGeom>
        </p:spPr>
      </p:pic>
    </p:spTree>
    <p:extLst>
      <p:ext uri="{BB962C8B-B14F-4D97-AF65-F5344CB8AC3E}">
        <p14:creationId xmlns:p14="http://schemas.microsoft.com/office/powerpoint/2010/main" val="954613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21918-E411-690F-851C-15107A8CD498}"/>
              </a:ext>
            </a:extLst>
          </p:cNvPr>
          <p:cNvSpPr>
            <a:spLocks noGrp="1"/>
          </p:cNvSpPr>
          <p:nvPr>
            <p:ph type="title"/>
          </p:nvPr>
        </p:nvSpPr>
        <p:spPr/>
        <p:txBody>
          <a:bodyPr/>
          <a:lstStyle/>
          <a:p>
            <a:r>
              <a:rPr lang="en-US" dirty="0"/>
              <a:t>Accuse Others of What You Yourself Are Doing</a:t>
            </a:r>
          </a:p>
        </p:txBody>
      </p:sp>
      <p:sp>
        <p:nvSpPr>
          <p:cNvPr id="4" name="TextBox 3">
            <a:extLst>
              <a:ext uri="{FF2B5EF4-FFF2-40B4-BE49-F238E27FC236}">
                <a16:creationId xmlns:a16="http://schemas.microsoft.com/office/drawing/2014/main" id="{8ECFD84B-0831-5B26-4E49-4E2A0875924B}"/>
              </a:ext>
            </a:extLst>
          </p:cNvPr>
          <p:cNvSpPr txBox="1"/>
          <p:nvPr/>
        </p:nvSpPr>
        <p:spPr>
          <a:xfrm>
            <a:off x="0" y="0"/>
            <a:ext cx="9139843" cy="7017306"/>
          </a:xfrm>
          <a:prstGeom prst="rect">
            <a:avLst/>
          </a:prstGeom>
          <a:noFill/>
        </p:spPr>
        <p:txBody>
          <a:bodyPr wrap="square">
            <a:spAutoFit/>
          </a:bodyPr>
          <a:lstStyle/>
          <a:p>
            <a:r>
              <a:rPr lang="en-US" dirty="0"/>
              <a:t>If I had a vision in meeting, many would say that it was excite-</a:t>
            </a:r>
          </a:p>
          <a:p>
            <a:r>
              <a:rPr lang="en-US" dirty="0" err="1"/>
              <a:t>ment</a:t>
            </a:r>
            <a:r>
              <a:rPr lang="en-US" dirty="0"/>
              <a:t> and that someone mesmerized me. Then I would go away</a:t>
            </a:r>
          </a:p>
          <a:p>
            <a:r>
              <a:rPr lang="en-US" dirty="0"/>
              <a:t>alone in the woods, where no eye or ear but God’s could see or</a:t>
            </a:r>
          </a:p>
          <a:p>
            <a:r>
              <a:rPr lang="en-US" dirty="0"/>
              <a:t>hear, and pray to Him, and He would sometimes give me a vision</a:t>
            </a:r>
          </a:p>
          <a:p>
            <a:r>
              <a:rPr lang="en-US" dirty="0"/>
              <a:t>there. I then rejoiced, and told them what God had revealed to me</a:t>
            </a:r>
          </a:p>
          <a:p>
            <a:r>
              <a:rPr lang="en-US" dirty="0"/>
              <a:t>alone, where no mortal could influence me. But I was told by some</a:t>
            </a:r>
          </a:p>
          <a:p>
            <a:r>
              <a:rPr lang="en-US" dirty="0"/>
              <a:t>that I mesmerized myself. Oh, thought I, has it come to this that</a:t>
            </a:r>
          </a:p>
          <a:p>
            <a:r>
              <a:rPr lang="en-US" dirty="0"/>
              <a:t>those who honestly go to God alone to plead His promises and to</a:t>
            </a:r>
          </a:p>
          <a:p>
            <a:r>
              <a:rPr lang="en-US" dirty="0"/>
              <a:t>claim His salvation, are to be charged with being under the foul and</a:t>
            </a:r>
          </a:p>
          <a:p>
            <a:r>
              <a:rPr lang="en-US" dirty="0"/>
              <a:t>soul-damning influence of mesmerism? Do we ask our kind Father</a:t>
            </a:r>
          </a:p>
          <a:p>
            <a:r>
              <a:rPr lang="en-US" dirty="0"/>
              <a:t>in heaven for “bread,” only to receive a “stone” or a “scorpion”?[22]</a:t>
            </a:r>
          </a:p>
          <a:p>
            <a:r>
              <a:rPr lang="en-US" dirty="0"/>
              <a:t>These things wounded my spirit, and wrung my soul in keen anguish,</a:t>
            </a:r>
          </a:p>
          <a:p>
            <a:r>
              <a:rPr lang="en-US" dirty="0"/>
              <a:t>well-nigh to despair, while many would have me believe that there</a:t>
            </a:r>
          </a:p>
          <a:p>
            <a:r>
              <a:rPr lang="en-US" dirty="0"/>
              <a:t>was no Holy Ghost and that all the exercises that holy men of God</a:t>
            </a:r>
          </a:p>
          <a:p>
            <a:r>
              <a:rPr lang="en-US" dirty="0"/>
              <a:t>have experienced were only mesmerism or the deceptions of Satan.</a:t>
            </a:r>
          </a:p>
          <a:p>
            <a:r>
              <a:rPr lang="en-US" dirty="0"/>
              <a:t>At this time there was fanaticism in Maine. Some refrained</a:t>
            </a:r>
          </a:p>
          <a:p>
            <a:r>
              <a:rPr lang="en-US" dirty="0"/>
              <a:t>wholly from labor and </a:t>
            </a:r>
            <a:r>
              <a:rPr lang="en-US" dirty="0" err="1"/>
              <a:t>disfellowshiped</a:t>
            </a:r>
            <a:r>
              <a:rPr lang="en-US" dirty="0"/>
              <a:t> all those who would not</a:t>
            </a:r>
          </a:p>
          <a:p>
            <a:r>
              <a:rPr lang="en-US" dirty="0"/>
              <a:t>receive their views on this point, and some other things which they</a:t>
            </a:r>
          </a:p>
          <a:p>
            <a:r>
              <a:rPr lang="en-US" dirty="0"/>
              <a:t>held to be religious duties. God revealed these errors to me in vision</a:t>
            </a:r>
          </a:p>
          <a:p>
            <a:r>
              <a:rPr lang="en-US" dirty="0"/>
              <a:t>and sent me to His erring children to declare them; but many of them</a:t>
            </a:r>
          </a:p>
          <a:p>
            <a:r>
              <a:rPr lang="en-US" dirty="0"/>
              <a:t>wholly rejected the message, and charged me with conforming to the</a:t>
            </a:r>
          </a:p>
          <a:p>
            <a:r>
              <a:rPr lang="en-US" dirty="0"/>
              <a:t>world. On the other hand, the nominal Adventists charged me with</a:t>
            </a:r>
          </a:p>
          <a:p>
            <a:r>
              <a:rPr lang="en-US" dirty="0"/>
              <a:t>fanaticism, and I was falsely, and by some wickedly, represented</a:t>
            </a:r>
          </a:p>
          <a:p>
            <a:r>
              <a:rPr lang="en-US" dirty="0"/>
              <a:t>as being the leader of the fanaticism that I was actually laboring to</a:t>
            </a:r>
          </a:p>
          <a:p>
            <a:r>
              <a:rPr lang="en-US" dirty="0"/>
              <a:t>correct. EW, 21-22</a:t>
            </a:r>
          </a:p>
        </p:txBody>
      </p:sp>
    </p:spTree>
    <p:extLst>
      <p:ext uri="{BB962C8B-B14F-4D97-AF65-F5344CB8AC3E}">
        <p14:creationId xmlns:p14="http://schemas.microsoft.com/office/powerpoint/2010/main" val="331868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C7EF-C57F-E761-1DB4-DBAD95461DFA}"/>
              </a:ext>
            </a:extLst>
          </p:cNvPr>
          <p:cNvSpPr>
            <a:spLocks noGrp="1"/>
          </p:cNvSpPr>
          <p:nvPr>
            <p:ph type="title"/>
          </p:nvPr>
        </p:nvSpPr>
        <p:spPr>
          <a:xfrm>
            <a:off x="1177565" y="-266471"/>
            <a:ext cx="10515600" cy="1325563"/>
          </a:xfrm>
        </p:spPr>
        <p:txBody>
          <a:bodyPr/>
          <a:lstStyle/>
          <a:p>
            <a:r>
              <a:rPr lang="en-US" dirty="0"/>
              <a:t>James White: NOT A MAJOR DOCTRINE</a:t>
            </a:r>
          </a:p>
        </p:txBody>
      </p:sp>
      <p:sp>
        <p:nvSpPr>
          <p:cNvPr id="4" name="TextBox 3">
            <a:extLst>
              <a:ext uri="{FF2B5EF4-FFF2-40B4-BE49-F238E27FC236}">
                <a16:creationId xmlns:a16="http://schemas.microsoft.com/office/drawing/2014/main" id="{3FAEE00E-7E61-1D6F-660C-77F5DA82C2E8}"/>
              </a:ext>
            </a:extLst>
          </p:cNvPr>
          <p:cNvSpPr txBox="1"/>
          <p:nvPr/>
        </p:nvSpPr>
        <p:spPr>
          <a:xfrm>
            <a:off x="131975" y="554100"/>
            <a:ext cx="8484124" cy="6370975"/>
          </a:xfrm>
          <a:prstGeom prst="rect">
            <a:avLst/>
          </a:prstGeom>
          <a:noFill/>
        </p:spPr>
        <p:txBody>
          <a:bodyPr wrap="square">
            <a:spAutoFit/>
          </a:bodyPr>
          <a:lstStyle/>
          <a:p>
            <a:r>
              <a:rPr lang="en-US" sz="2400" dirty="0"/>
              <a:t>“The principal difference between the two bodies is the immortality question. The S. D. Adventists hold the divinity of Christ so nearly with the trinitarian, that we apprehend no trial here. And as the practical application of the subject of the Gifts of the Spirit to our people and to our work is better understood by our S. D. Baptist brethren, they manifest less concern for us on this account. </a:t>
            </a:r>
            <a:r>
              <a:rPr lang="en-US" sz="2400" b="1" u="sng" dirty="0"/>
              <a:t>In the divine law, and in the gospel of the divine Son, are the tests of Christian character.</a:t>
            </a:r>
            <a:r>
              <a:rPr lang="en-US" sz="2400" dirty="0"/>
              <a:t> </a:t>
            </a:r>
            <a:r>
              <a:rPr lang="en-US" sz="2400" b="1" u="sng" dirty="0"/>
              <a:t>And it is with an ill grace that those who have been splitting up into petty sects during the nineteenth century over forms of church government, matters of expediency, free and restricted salvation, trinity and unity, whether we may sing any good hymn in church, or only the Psalms of David, and other matters which constitute no test of fitness for Heaven, now pounce upon us, and display any amount of religious horror, simply because we regard strict conformity to the commandments of God, and the faith of Jesus the only true tests of Christian character</a:t>
            </a:r>
            <a:r>
              <a:rPr lang="en-US" sz="2400" dirty="0"/>
              <a:t>.” (James White, RH Oct, 12, 1876)</a:t>
            </a:r>
          </a:p>
        </p:txBody>
      </p:sp>
      <p:pic>
        <p:nvPicPr>
          <p:cNvPr id="5" name="Picture 4">
            <a:extLst>
              <a:ext uri="{FF2B5EF4-FFF2-40B4-BE49-F238E27FC236}">
                <a16:creationId xmlns:a16="http://schemas.microsoft.com/office/drawing/2014/main" id="{E0C53DE3-4814-837D-8272-CEB2D25F5BA6}"/>
              </a:ext>
            </a:extLst>
          </p:cNvPr>
          <p:cNvPicPr>
            <a:picLocks noChangeAspect="1"/>
          </p:cNvPicPr>
          <p:nvPr/>
        </p:nvPicPr>
        <p:blipFill>
          <a:blip r:embed="rId2"/>
          <a:stretch>
            <a:fillRect/>
          </a:stretch>
        </p:blipFill>
        <p:spPr>
          <a:xfrm>
            <a:off x="8722856" y="885825"/>
            <a:ext cx="3393728" cy="5086350"/>
          </a:xfrm>
          <a:prstGeom prst="rect">
            <a:avLst/>
          </a:prstGeom>
        </p:spPr>
      </p:pic>
    </p:spTree>
    <p:extLst>
      <p:ext uri="{BB962C8B-B14F-4D97-AF65-F5344CB8AC3E}">
        <p14:creationId xmlns:p14="http://schemas.microsoft.com/office/powerpoint/2010/main" val="494485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CE88-9470-8F14-33F7-3299053C6F0D}"/>
              </a:ext>
            </a:extLst>
          </p:cNvPr>
          <p:cNvSpPr>
            <a:spLocks noGrp="1"/>
          </p:cNvSpPr>
          <p:nvPr>
            <p:ph type="title"/>
          </p:nvPr>
        </p:nvSpPr>
        <p:spPr>
          <a:xfrm>
            <a:off x="734506" y="-294751"/>
            <a:ext cx="10515600" cy="1325563"/>
          </a:xfrm>
        </p:spPr>
        <p:txBody>
          <a:bodyPr/>
          <a:lstStyle/>
          <a:p>
            <a:r>
              <a:rPr lang="en-US" b="1" u="sng" dirty="0">
                <a:solidFill>
                  <a:srgbClr val="7030A0"/>
                </a:solidFill>
                <a:effectLst>
                  <a:outerShdw blurRad="38100" dist="38100" dir="2700000" algn="tl">
                    <a:srgbClr val="000000">
                      <a:alpha val="43137"/>
                    </a:srgbClr>
                  </a:outerShdw>
                </a:effectLst>
              </a:rPr>
              <a:t>Ellen White: Silence is Golden</a:t>
            </a:r>
          </a:p>
        </p:txBody>
      </p:sp>
      <p:sp>
        <p:nvSpPr>
          <p:cNvPr id="4" name="TextBox 3">
            <a:extLst>
              <a:ext uri="{FF2B5EF4-FFF2-40B4-BE49-F238E27FC236}">
                <a16:creationId xmlns:a16="http://schemas.microsoft.com/office/drawing/2014/main" id="{2E5F01B0-84AB-549C-9B10-38885785253E}"/>
              </a:ext>
            </a:extLst>
          </p:cNvPr>
          <p:cNvSpPr txBox="1"/>
          <p:nvPr/>
        </p:nvSpPr>
        <p:spPr>
          <a:xfrm>
            <a:off x="5799842" y="1030812"/>
            <a:ext cx="6094428" cy="4832092"/>
          </a:xfrm>
          <a:prstGeom prst="rect">
            <a:avLst/>
          </a:prstGeom>
          <a:noFill/>
        </p:spPr>
        <p:txBody>
          <a:bodyPr wrap="square">
            <a:spAutoFit/>
          </a:bodyPr>
          <a:lstStyle/>
          <a:p>
            <a:r>
              <a:rPr lang="en-US" sz="2800" dirty="0"/>
              <a:t>“</a:t>
            </a:r>
            <a:r>
              <a:rPr lang="en-US" sz="2800" b="1" u="sng" dirty="0"/>
              <a:t>The nature of the Holy Spirit is a mystery. Men cannot explain it, because the Lord has not revealed it to them. Men having fanciful views may bring together passages of Scripture and put a human construction on them, but the acceptance of these views will not strengthen the church. Regarding such mysteries, which are too deep for human understanding, silence is golden</a:t>
            </a:r>
            <a:r>
              <a:rPr lang="en-US" sz="2800" dirty="0"/>
              <a:t>.” AA, 52</a:t>
            </a:r>
          </a:p>
        </p:txBody>
      </p:sp>
      <p:pic>
        <p:nvPicPr>
          <p:cNvPr id="5" name="Picture 4">
            <a:extLst>
              <a:ext uri="{FF2B5EF4-FFF2-40B4-BE49-F238E27FC236}">
                <a16:creationId xmlns:a16="http://schemas.microsoft.com/office/drawing/2014/main" id="{EE305813-7EF2-F879-0D85-F9DE13DAF4EB}"/>
              </a:ext>
            </a:extLst>
          </p:cNvPr>
          <p:cNvPicPr>
            <a:picLocks noChangeAspect="1"/>
          </p:cNvPicPr>
          <p:nvPr/>
        </p:nvPicPr>
        <p:blipFill>
          <a:blip r:embed="rId2"/>
          <a:stretch>
            <a:fillRect/>
          </a:stretch>
        </p:blipFill>
        <p:spPr>
          <a:xfrm>
            <a:off x="630808" y="809993"/>
            <a:ext cx="4524869" cy="5791832"/>
          </a:xfrm>
          <a:prstGeom prst="rect">
            <a:avLst/>
          </a:prstGeom>
        </p:spPr>
      </p:pic>
    </p:spTree>
    <p:extLst>
      <p:ext uri="{BB962C8B-B14F-4D97-AF65-F5344CB8AC3E}">
        <p14:creationId xmlns:p14="http://schemas.microsoft.com/office/powerpoint/2010/main" val="422397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E99F-A6F3-E7B6-6D25-302C185C9884}"/>
              </a:ext>
            </a:extLst>
          </p:cNvPr>
          <p:cNvSpPr>
            <a:spLocks noGrp="1"/>
          </p:cNvSpPr>
          <p:nvPr>
            <p:ph type="title"/>
          </p:nvPr>
        </p:nvSpPr>
        <p:spPr>
          <a:xfrm>
            <a:off x="838200" y="-200141"/>
            <a:ext cx="10515600" cy="1325563"/>
          </a:xfrm>
        </p:spPr>
        <p:txBody>
          <a:bodyPr/>
          <a:lstStyle/>
          <a:p>
            <a:pPr algn="ctr"/>
            <a:r>
              <a:rPr lang="en-US" b="1" dirty="0">
                <a:effectLst>
                  <a:outerShdw blurRad="38100" dist="38100" dir="2700000" algn="tl">
                    <a:srgbClr val="000000">
                      <a:alpha val="43137"/>
                    </a:srgbClr>
                  </a:outerShdw>
                </a:effectLst>
              </a:rPr>
              <a:t>Indifferent VS Fanatic</a:t>
            </a:r>
          </a:p>
        </p:txBody>
      </p:sp>
      <p:sp>
        <p:nvSpPr>
          <p:cNvPr id="4" name="TextBox 3">
            <a:extLst>
              <a:ext uri="{FF2B5EF4-FFF2-40B4-BE49-F238E27FC236}">
                <a16:creationId xmlns:a16="http://schemas.microsoft.com/office/drawing/2014/main" id="{6B3C96B3-B4B3-ADD9-2F20-867DC8A6B236}"/>
              </a:ext>
            </a:extLst>
          </p:cNvPr>
          <p:cNvSpPr txBox="1"/>
          <p:nvPr/>
        </p:nvSpPr>
        <p:spPr>
          <a:xfrm>
            <a:off x="6098772" y="1125422"/>
            <a:ext cx="6093228" cy="4893647"/>
          </a:xfrm>
          <a:prstGeom prst="rect">
            <a:avLst/>
          </a:prstGeom>
          <a:noFill/>
        </p:spPr>
        <p:txBody>
          <a:bodyPr wrap="square">
            <a:spAutoFit/>
          </a:bodyPr>
          <a:lstStyle/>
          <a:p>
            <a:r>
              <a:rPr lang="en-US" sz="2400" dirty="0"/>
              <a:t>“We have found in our experience that if Satan </a:t>
            </a:r>
            <a:r>
              <a:rPr lang="en-US" sz="2400" b="1" u="sng" dirty="0"/>
              <a:t>cannot keep souls bound in the ice of indifference, he will try to push them into the fire of fanaticism.</a:t>
            </a:r>
            <a:r>
              <a:rPr lang="en-US" sz="2400" dirty="0"/>
              <a:t> When the Spirit of the Lord comes among His people, the enemy seizes his opportunity to work also upon different minds and lead them to mingle their own peculiar traits of character with the work of God. Thus there is always danger that they may allow their own spirit to mingle with the work and that unwise moves may be made. Many carry on a work of their own devising that is not prompted by God.”--Lt 34, 1889.</a:t>
            </a:r>
          </a:p>
        </p:txBody>
      </p:sp>
      <p:pic>
        <p:nvPicPr>
          <p:cNvPr id="5" name="Picture 4">
            <a:extLst>
              <a:ext uri="{FF2B5EF4-FFF2-40B4-BE49-F238E27FC236}">
                <a16:creationId xmlns:a16="http://schemas.microsoft.com/office/drawing/2014/main" id="{6010D2BD-F32F-73EF-E27F-F22CFF496144}"/>
              </a:ext>
            </a:extLst>
          </p:cNvPr>
          <p:cNvPicPr>
            <a:picLocks noChangeAspect="1"/>
          </p:cNvPicPr>
          <p:nvPr/>
        </p:nvPicPr>
        <p:blipFill>
          <a:blip r:embed="rId2"/>
          <a:stretch>
            <a:fillRect/>
          </a:stretch>
        </p:blipFill>
        <p:spPr>
          <a:xfrm>
            <a:off x="630808" y="809993"/>
            <a:ext cx="4524869" cy="5791832"/>
          </a:xfrm>
          <a:prstGeom prst="rect">
            <a:avLst/>
          </a:prstGeom>
        </p:spPr>
      </p:pic>
    </p:spTree>
    <p:extLst>
      <p:ext uri="{BB962C8B-B14F-4D97-AF65-F5344CB8AC3E}">
        <p14:creationId xmlns:p14="http://schemas.microsoft.com/office/powerpoint/2010/main" val="33453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B37934-BE6F-8607-B4DF-AA4D3BBA8BE9}"/>
              </a:ext>
            </a:extLst>
          </p:cNvPr>
          <p:cNvSpPr txBox="1"/>
          <p:nvPr/>
        </p:nvSpPr>
        <p:spPr>
          <a:xfrm>
            <a:off x="0" y="0"/>
            <a:ext cx="12192000" cy="5632311"/>
          </a:xfrm>
          <a:prstGeom prst="rect">
            <a:avLst/>
          </a:prstGeom>
          <a:noFill/>
        </p:spPr>
        <p:txBody>
          <a:bodyPr wrap="square">
            <a:spAutoFit/>
          </a:bodyPr>
          <a:lstStyle/>
          <a:p>
            <a:r>
              <a:rPr lang="en-US" sz="2400" dirty="0"/>
              <a:t>“Many who should have devoted their time and talents to the one purpose of sounding warning to the world, were absorbed in opposing the Sabbath truth, and in turn, the labor of its advocates was necessarily spent in answering these opponents and defending the truth. </a:t>
            </a:r>
            <a:r>
              <a:rPr lang="en-US" sz="2400" b="1" u="sng" dirty="0"/>
              <a:t>Thus the work was hindered, and the world was left in darkness. Had the whole Adventist body united upon the commandments of God and the faith of Jesus, how widely different would have been our history! It was not the will of God that the coming of Christ should be thus delayed. God did not design that His people, Israel, should wander forty years in the wilderness.</a:t>
            </a:r>
            <a:r>
              <a:rPr lang="en-US" sz="2400" dirty="0"/>
              <a:t> He promised to lead them directly to the land of Canaan, and establish them there a holy, healthy, happy people. But those to whom it was first preached, ‘went not in because of unbelief’ (Heb. 3:19). Their hearts were filled with murmuring, rebellion, and hatred, and He could not fulfill His covenant with them. </a:t>
            </a:r>
            <a:r>
              <a:rPr lang="en-US" sz="2400" b="1" u="sng" dirty="0"/>
              <a:t>For forty years did unbelief, murmuring, and rebellion shut out ancient Israel from the land of Canaan. The same sins have delayed the entrance of modern Israel into the heavenly Canaan. In neither case were the promises of God at fault. It is the unbelief, the worldliness, </a:t>
            </a:r>
            <a:r>
              <a:rPr lang="en-US" sz="2400" b="1" u="sng" dirty="0" err="1"/>
              <a:t>unconsecration</a:t>
            </a:r>
            <a:r>
              <a:rPr lang="en-US" sz="2400" b="1" u="sng" dirty="0"/>
              <a:t>, and strife among the Lord's professed people that have kept us in this world of sin and sorrow so many years</a:t>
            </a:r>
            <a:r>
              <a:rPr lang="en-US" sz="2400" dirty="0"/>
              <a:t>” 1SM, p. 68-69 (Stated in 1883)</a:t>
            </a:r>
          </a:p>
        </p:txBody>
      </p:sp>
      <p:pic>
        <p:nvPicPr>
          <p:cNvPr id="5" name="Picture 4">
            <a:extLst>
              <a:ext uri="{FF2B5EF4-FFF2-40B4-BE49-F238E27FC236}">
                <a16:creationId xmlns:a16="http://schemas.microsoft.com/office/drawing/2014/main" id="{76090850-3B1E-0C64-C2E5-136A07D2075C}"/>
              </a:ext>
            </a:extLst>
          </p:cNvPr>
          <p:cNvPicPr>
            <a:picLocks noChangeAspect="1"/>
          </p:cNvPicPr>
          <p:nvPr/>
        </p:nvPicPr>
        <p:blipFill rotWithShape="1">
          <a:blip r:embed="rId2"/>
          <a:srcRect t="63055" b="5000"/>
          <a:stretch/>
        </p:blipFill>
        <p:spPr>
          <a:xfrm>
            <a:off x="6096000" y="5543549"/>
            <a:ext cx="5857368" cy="1314451"/>
          </a:xfrm>
          <a:prstGeom prst="rect">
            <a:avLst/>
          </a:prstGeom>
        </p:spPr>
      </p:pic>
      <p:pic>
        <p:nvPicPr>
          <p:cNvPr id="6" name="Picture 5">
            <a:extLst>
              <a:ext uri="{FF2B5EF4-FFF2-40B4-BE49-F238E27FC236}">
                <a16:creationId xmlns:a16="http://schemas.microsoft.com/office/drawing/2014/main" id="{F9E98B09-C22D-3041-C090-EF62C3B18CED}"/>
              </a:ext>
            </a:extLst>
          </p:cNvPr>
          <p:cNvPicPr>
            <a:picLocks noChangeAspect="1"/>
          </p:cNvPicPr>
          <p:nvPr/>
        </p:nvPicPr>
        <p:blipFill rotWithShape="1">
          <a:blip r:embed="rId3"/>
          <a:srcRect t="67143" r="23132"/>
          <a:stretch/>
        </p:blipFill>
        <p:spPr>
          <a:xfrm>
            <a:off x="80010" y="5543548"/>
            <a:ext cx="5857368" cy="1314451"/>
          </a:xfrm>
          <a:prstGeom prst="rect">
            <a:avLst/>
          </a:prstGeom>
        </p:spPr>
      </p:pic>
    </p:spTree>
    <p:extLst>
      <p:ext uri="{BB962C8B-B14F-4D97-AF65-F5344CB8AC3E}">
        <p14:creationId xmlns:p14="http://schemas.microsoft.com/office/powerpoint/2010/main" val="1299718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90A5-5443-EC98-1EB4-0ADE49222275}"/>
              </a:ext>
            </a:extLst>
          </p:cNvPr>
          <p:cNvSpPr>
            <a:spLocks noGrp="1"/>
          </p:cNvSpPr>
          <p:nvPr>
            <p:ph type="title"/>
          </p:nvPr>
        </p:nvSpPr>
        <p:spPr>
          <a:xfrm>
            <a:off x="838200" y="-285324"/>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Daniel Mesa: Most Popular</a:t>
            </a:r>
          </a:p>
        </p:txBody>
      </p:sp>
      <p:pic>
        <p:nvPicPr>
          <p:cNvPr id="4" name="Picture 3">
            <a:extLst>
              <a:ext uri="{FF2B5EF4-FFF2-40B4-BE49-F238E27FC236}">
                <a16:creationId xmlns:a16="http://schemas.microsoft.com/office/drawing/2014/main" id="{34E03D69-B62B-6D15-DE4F-766E22998ADD}"/>
              </a:ext>
            </a:extLst>
          </p:cNvPr>
          <p:cNvPicPr>
            <a:picLocks noChangeAspect="1"/>
          </p:cNvPicPr>
          <p:nvPr/>
        </p:nvPicPr>
        <p:blipFill>
          <a:blip r:embed="rId2"/>
          <a:stretch>
            <a:fillRect/>
          </a:stretch>
        </p:blipFill>
        <p:spPr>
          <a:xfrm>
            <a:off x="0" y="827333"/>
            <a:ext cx="12192000" cy="5768941"/>
          </a:xfrm>
          <a:prstGeom prst="rect">
            <a:avLst/>
          </a:prstGeom>
        </p:spPr>
      </p:pic>
    </p:spTree>
    <p:extLst>
      <p:ext uri="{BB962C8B-B14F-4D97-AF65-F5344CB8AC3E}">
        <p14:creationId xmlns:p14="http://schemas.microsoft.com/office/powerpoint/2010/main" val="1589221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7476B-E74C-D332-6BE2-9C9AD09BCAF8}"/>
              </a:ext>
            </a:extLst>
          </p:cNvPr>
          <p:cNvPicPr>
            <a:picLocks noChangeAspect="1"/>
          </p:cNvPicPr>
          <p:nvPr/>
        </p:nvPicPr>
        <p:blipFill>
          <a:blip r:embed="rId2"/>
          <a:stretch>
            <a:fillRect/>
          </a:stretch>
        </p:blipFill>
        <p:spPr>
          <a:xfrm>
            <a:off x="0" y="529792"/>
            <a:ext cx="12191999" cy="5798415"/>
          </a:xfrm>
          <a:prstGeom prst="rect">
            <a:avLst/>
          </a:prstGeom>
        </p:spPr>
      </p:pic>
    </p:spTree>
    <p:extLst>
      <p:ext uri="{BB962C8B-B14F-4D97-AF65-F5344CB8AC3E}">
        <p14:creationId xmlns:p14="http://schemas.microsoft.com/office/powerpoint/2010/main" val="2355372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1386-B9DE-97BC-C5EF-9DE26E1404E0}"/>
              </a:ext>
            </a:extLst>
          </p:cNvPr>
          <p:cNvSpPr>
            <a:spLocks noGrp="1"/>
          </p:cNvSpPr>
          <p:nvPr>
            <p:ph type="title"/>
          </p:nvPr>
        </p:nvSpPr>
        <p:spPr>
          <a:xfrm>
            <a:off x="838200" y="-153349"/>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Maurice Berry: Most Popular</a:t>
            </a:r>
          </a:p>
        </p:txBody>
      </p:sp>
      <p:pic>
        <p:nvPicPr>
          <p:cNvPr id="4" name="Picture 3">
            <a:extLst>
              <a:ext uri="{FF2B5EF4-FFF2-40B4-BE49-F238E27FC236}">
                <a16:creationId xmlns:a16="http://schemas.microsoft.com/office/drawing/2014/main" id="{624C4822-E8C5-6900-589E-EEA31386AC45}"/>
              </a:ext>
            </a:extLst>
          </p:cNvPr>
          <p:cNvPicPr>
            <a:picLocks noChangeAspect="1"/>
          </p:cNvPicPr>
          <p:nvPr/>
        </p:nvPicPr>
        <p:blipFill>
          <a:blip r:embed="rId2"/>
          <a:stretch>
            <a:fillRect/>
          </a:stretch>
        </p:blipFill>
        <p:spPr>
          <a:xfrm>
            <a:off x="4918" y="914939"/>
            <a:ext cx="12191999" cy="5618058"/>
          </a:xfrm>
          <a:prstGeom prst="rect">
            <a:avLst/>
          </a:prstGeom>
        </p:spPr>
      </p:pic>
    </p:spTree>
    <p:extLst>
      <p:ext uri="{BB962C8B-B14F-4D97-AF65-F5344CB8AC3E}">
        <p14:creationId xmlns:p14="http://schemas.microsoft.com/office/powerpoint/2010/main" val="2134789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1976</Words>
  <Application>Microsoft Office PowerPoint</Application>
  <PresentationFormat>Widescreen</PresentationFormat>
  <Paragraphs>58</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system-ui</vt:lpstr>
      <vt:lpstr>Verdana</vt:lpstr>
      <vt:lpstr>Office Theme</vt:lpstr>
      <vt:lpstr>The History of the Holy Spirit in Adventism pt 4: Nonproducers</vt:lpstr>
      <vt:lpstr>Which Work Are We To Do?</vt:lpstr>
      <vt:lpstr>James White: NOT A MAJOR DOCTRINE</vt:lpstr>
      <vt:lpstr>Ellen White: Silence is Golden</vt:lpstr>
      <vt:lpstr>Indifferent VS Fanatic</vt:lpstr>
      <vt:lpstr>PowerPoint Presentation</vt:lpstr>
      <vt:lpstr>Daniel Mesa: Most Popular</vt:lpstr>
      <vt:lpstr>PowerPoint Presentation</vt:lpstr>
      <vt:lpstr>Maurice Berry: Most Popular</vt:lpstr>
      <vt:lpstr>PowerPoint Presentation</vt:lpstr>
      <vt:lpstr>Beware of False Prophets Who Come to You in Sheep’s Clothing…</vt:lpstr>
      <vt:lpstr>Daniel Mesa and Allen Davis….</vt:lpstr>
      <vt:lpstr>PowerPoint Presentation</vt:lpstr>
      <vt:lpstr>PowerPoint Presentation</vt:lpstr>
      <vt:lpstr>Dr. Allen Davis Leaves Adventism—Thanks Holy Spirit Doctrine</vt:lpstr>
      <vt:lpstr>PowerPoint Presentation</vt:lpstr>
      <vt:lpstr>PowerPoint Presentation</vt:lpstr>
      <vt:lpstr>God’s Will or my will????</vt:lpstr>
      <vt:lpstr>EGW Counsels…</vt:lpstr>
      <vt:lpstr>Simple—Unanswerable Quotes</vt:lpstr>
      <vt:lpstr>Accuse Others of What You Yourself Are Doing</vt:lpstr>
    </vt:vector>
  </TitlesOfParts>
  <Company>Convergint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the Holy Spirit in Adventism pt 3: Betrayal of Sacred Trust</dc:title>
  <dc:creator>Kody Morey</dc:creator>
  <cp:lastModifiedBy>Kody Morey</cp:lastModifiedBy>
  <cp:revision>7</cp:revision>
  <dcterms:created xsi:type="dcterms:W3CDTF">2024-05-06T12:29:29Z</dcterms:created>
  <dcterms:modified xsi:type="dcterms:W3CDTF">2024-05-14T22:59:45Z</dcterms:modified>
</cp:coreProperties>
</file>