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5" r:id="rId5"/>
    <p:sldId id="313" r:id="rId6"/>
    <p:sldId id="321" r:id="rId7"/>
    <p:sldId id="658" r:id="rId8"/>
    <p:sldId id="660" r:id="rId9"/>
    <p:sldId id="331" r:id="rId10"/>
    <p:sldId id="662" r:id="rId11"/>
    <p:sldId id="663" r:id="rId12"/>
    <p:sldId id="344" r:id="rId13"/>
    <p:sldId id="338" r:id="rId14"/>
    <p:sldId id="659" r:id="rId15"/>
    <p:sldId id="275" r:id="rId16"/>
    <p:sldId id="661" r:id="rId17"/>
    <p:sldId id="351" r:id="rId18"/>
    <p:sldId id="317" r:id="rId19"/>
    <p:sldId id="318" r:id="rId20"/>
    <p:sldId id="269" r:id="rId21"/>
    <p:sldId id="271" r:id="rId22"/>
    <p:sldId id="270" r:id="rId23"/>
    <p:sldId id="326" r:id="rId24"/>
    <p:sldId id="327" r:id="rId25"/>
    <p:sldId id="328" r:id="rId26"/>
    <p:sldId id="329" r:id="rId27"/>
    <p:sldId id="330" r:id="rId28"/>
    <p:sldId id="6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8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287-986B-47C7-81AD-660EB4F1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1CD9A-DD3F-404A-BED2-9B8ECD87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7BCA7-E337-455F-A254-AE9F7A2E2809}"/>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5" name="Footer Placeholder 4">
            <a:extLst>
              <a:ext uri="{FF2B5EF4-FFF2-40B4-BE49-F238E27FC236}">
                <a16:creationId xmlns:a16="http://schemas.microsoft.com/office/drawing/2014/main" id="{93E8D16B-CC69-4F6B-B919-91675797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0AFD-4A7E-4A6D-8F54-8D3AAD9F618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2137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914-7AE5-4F10-A1CF-95E0BA132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C5CC9-1D21-45F1-B435-C48551DCEC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11A5B-A3FA-4837-9440-34A863396FBC}"/>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5" name="Footer Placeholder 4">
            <a:extLst>
              <a:ext uri="{FF2B5EF4-FFF2-40B4-BE49-F238E27FC236}">
                <a16:creationId xmlns:a16="http://schemas.microsoft.com/office/drawing/2014/main" id="{4850E688-F3CC-4AA8-B80F-C3D57B79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C2625-3FD3-41BE-893C-73D813B89C4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17637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457B4-4F14-48F3-B399-18A2F450E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509BC-0800-41F6-913A-947B2B60C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DEB0-BD39-4BC5-9BA6-FCEBF0EF4B17}"/>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5" name="Footer Placeholder 4">
            <a:extLst>
              <a:ext uri="{FF2B5EF4-FFF2-40B4-BE49-F238E27FC236}">
                <a16:creationId xmlns:a16="http://schemas.microsoft.com/office/drawing/2014/main" id="{4E776E41-AAAA-43B8-AC04-F0F884A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5D91-0C0B-47E1-AA5F-A33622DFE196}"/>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73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4C17-86E7-4B57-A827-93E628E2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30CBF-A77A-4A69-9975-999F0C7C6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4F4A-C0E6-410F-9F88-2E9F2691FA57}"/>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5" name="Footer Placeholder 4">
            <a:extLst>
              <a:ext uri="{FF2B5EF4-FFF2-40B4-BE49-F238E27FC236}">
                <a16:creationId xmlns:a16="http://schemas.microsoft.com/office/drawing/2014/main" id="{08B81E6F-D181-42ED-8BC8-31530642A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43A-FBEB-4C9D-A107-235C31C1923E}"/>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357549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3AEA-1E53-44AE-8430-0F337FA21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EF9F2-829F-47D9-A164-6E8D13F7A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F6052-934F-4BFA-B68A-4D5F3394DB3B}"/>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5" name="Footer Placeholder 4">
            <a:extLst>
              <a:ext uri="{FF2B5EF4-FFF2-40B4-BE49-F238E27FC236}">
                <a16:creationId xmlns:a16="http://schemas.microsoft.com/office/drawing/2014/main" id="{34396AF5-2382-4517-80C2-09CD69D3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5D3-84FD-4B40-985B-A33196AD570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1512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E1F2-586B-4D58-952E-6C2171204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5FAC-2982-46D6-9CFD-FF51774AC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61DD2-C91B-457B-87BE-906BEEA77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45888-9D60-432F-A612-C85BCA07522C}"/>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6" name="Footer Placeholder 5">
            <a:extLst>
              <a:ext uri="{FF2B5EF4-FFF2-40B4-BE49-F238E27FC236}">
                <a16:creationId xmlns:a16="http://schemas.microsoft.com/office/drawing/2014/main" id="{5F451908-2E6D-4434-A3ED-5F404BD83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873F-83CD-4705-A675-6EDF97FC0D2A}"/>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442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83D-518E-422B-B31C-ACA756851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0762-D770-4C47-B1B7-3CD557B9C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2891C-B077-4B76-B479-648F9B5BB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4DF2E-08B2-41A4-9620-D15037E4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EAB9D-C0B0-4D6C-97B1-310564B364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1C42B-D389-4E66-BAE1-EB76C90DDBBB}"/>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8" name="Footer Placeholder 7">
            <a:extLst>
              <a:ext uri="{FF2B5EF4-FFF2-40B4-BE49-F238E27FC236}">
                <a16:creationId xmlns:a16="http://schemas.microsoft.com/office/drawing/2014/main" id="{FFDAE333-740C-4108-ADAF-9E6F0CCD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72B4E-6229-462C-82C2-DAF80440CE20}"/>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7379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2D16-B9AF-437D-9ABF-CB9A3F9CF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9D3E8-B0B6-4A9A-989D-CC423B70CCC0}"/>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4" name="Footer Placeholder 3">
            <a:extLst>
              <a:ext uri="{FF2B5EF4-FFF2-40B4-BE49-F238E27FC236}">
                <a16:creationId xmlns:a16="http://schemas.microsoft.com/office/drawing/2014/main" id="{AAC1FD7E-F555-4325-8324-926C38299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57E39-8AD7-4362-8E32-B05D07E7BF1C}"/>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41754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DD8C-C561-48EB-9FC2-6C71CD19BCF7}"/>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3" name="Footer Placeholder 2">
            <a:extLst>
              <a:ext uri="{FF2B5EF4-FFF2-40B4-BE49-F238E27FC236}">
                <a16:creationId xmlns:a16="http://schemas.microsoft.com/office/drawing/2014/main" id="{8F8425FD-CF1D-4DC5-A1C9-CD3A73341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B6617-532E-486C-A097-82D933F18417}"/>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731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CED3-7F35-4686-B949-85900A39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5E7C7-7913-4BDA-9CD9-F93B068B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9A56E-F928-428B-83F3-D51799660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F3047-61D5-4D40-901F-F84FC974ADD0}"/>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6" name="Footer Placeholder 5">
            <a:extLst>
              <a:ext uri="{FF2B5EF4-FFF2-40B4-BE49-F238E27FC236}">
                <a16:creationId xmlns:a16="http://schemas.microsoft.com/office/drawing/2014/main" id="{025BFD0C-A090-474C-9E32-68B00E81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48B-28A3-4656-A42F-F4240CF125ED}"/>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278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FB-618D-472C-82D6-362C48B9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9244-9507-41D2-8B29-B01E7CC0D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C08D3-56FA-4D46-9133-4843DAFA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A917C-4EBF-4029-9249-7C00D3416944}"/>
              </a:ext>
            </a:extLst>
          </p:cNvPr>
          <p:cNvSpPr>
            <a:spLocks noGrp="1"/>
          </p:cNvSpPr>
          <p:nvPr>
            <p:ph type="dt" sz="half" idx="10"/>
          </p:nvPr>
        </p:nvSpPr>
        <p:spPr/>
        <p:txBody>
          <a:bodyPr/>
          <a:lstStyle/>
          <a:p>
            <a:fld id="{5B0D643B-CE64-4022-9C24-6589D2637BAF}" type="datetimeFigureOut">
              <a:rPr lang="en-US" smtClean="0"/>
              <a:t>6/14/2024</a:t>
            </a:fld>
            <a:endParaRPr lang="en-US"/>
          </a:p>
        </p:txBody>
      </p:sp>
      <p:sp>
        <p:nvSpPr>
          <p:cNvPr id="6" name="Footer Placeholder 5">
            <a:extLst>
              <a:ext uri="{FF2B5EF4-FFF2-40B4-BE49-F238E27FC236}">
                <a16:creationId xmlns:a16="http://schemas.microsoft.com/office/drawing/2014/main" id="{6AA54052-2596-42A0-A2A7-75E4571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41D5-56E5-4049-BA62-1A834A099EB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4726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CDF6C-457F-4831-B847-29A6AD3E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B7456-1707-4FB8-8B99-A7306D7D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0CCF3-4D9D-47E7-921C-F39C3837C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643B-CE64-4022-9C24-6589D2637BAF}" type="datetimeFigureOut">
              <a:rPr lang="en-US" smtClean="0"/>
              <a:t>6/14/2024</a:t>
            </a:fld>
            <a:endParaRPr lang="en-US"/>
          </a:p>
        </p:txBody>
      </p:sp>
      <p:sp>
        <p:nvSpPr>
          <p:cNvPr id="5" name="Footer Placeholder 4">
            <a:extLst>
              <a:ext uri="{FF2B5EF4-FFF2-40B4-BE49-F238E27FC236}">
                <a16:creationId xmlns:a16="http://schemas.microsoft.com/office/drawing/2014/main" id="{E363562E-660E-466F-9512-73BD9D7B3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2A8DA-F1E1-4D6D-B5E9-EAD953F1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3EBA2-CE3D-44EB-865E-CEDAC804F09A}" type="slidenum">
              <a:rPr lang="en-US" smtClean="0"/>
              <a:t>‹#›</a:t>
            </a:fld>
            <a:endParaRPr lang="en-US"/>
          </a:p>
        </p:txBody>
      </p:sp>
    </p:spTree>
    <p:extLst>
      <p:ext uri="{BB962C8B-B14F-4D97-AF65-F5344CB8AC3E}">
        <p14:creationId xmlns:p14="http://schemas.microsoft.com/office/powerpoint/2010/main" val="380317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iblegateway.com/passage/?search=1+john+5&amp;version=NIV#fen-NIV-30633a"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4EC697-1F30-98CC-3A02-EDFFFA86301A}"/>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42A8F0C4-FF5B-B96A-D29E-ADB0DB3DB529}"/>
              </a:ext>
            </a:extLst>
          </p:cNvPr>
          <p:cNvSpPr>
            <a:spLocks noGrp="1"/>
          </p:cNvSpPr>
          <p:nvPr>
            <p:ph type="title"/>
          </p:nvPr>
        </p:nvSpPr>
        <p:spPr>
          <a:xfrm>
            <a:off x="837422" y="0"/>
            <a:ext cx="10517155" cy="2518034"/>
          </a:xfrm>
        </p:spPr>
        <p:txBody>
          <a:bodyPr>
            <a:normAutofit/>
          </a:bodyPr>
          <a:lstStyle/>
          <a:p>
            <a:pPr algn="ctr"/>
            <a:r>
              <a:rPr lang="en-US" sz="4800" b="1" u="sng" dirty="0">
                <a:solidFill>
                  <a:schemeClr val="bg1"/>
                </a:solidFill>
                <a:effectLst>
                  <a:outerShdw blurRad="38100" dist="38100" dir="2700000" algn="tl">
                    <a:srgbClr val="000000">
                      <a:alpha val="43137"/>
                    </a:srgbClr>
                  </a:outerShdw>
                </a:effectLst>
              </a:rPr>
              <a:t>The History of the Holy Spirit in Adventism pt 7: Accuse Others of What You Are Doing</a:t>
            </a:r>
          </a:p>
        </p:txBody>
      </p:sp>
    </p:spTree>
    <p:extLst>
      <p:ext uri="{BB962C8B-B14F-4D97-AF65-F5344CB8AC3E}">
        <p14:creationId xmlns:p14="http://schemas.microsoft.com/office/powerpoint/2010/main" val="19858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8B20-D0FA-70B2-CAAE-86538CCD856E}"/>
              </a:ext>
            </a:extLst>
          </p:cNvPr>
          <p:cNvSpPr>
            <a:spLocks noGrp="1"/>
          </p:cNvSpPr>
          <p:nvPr>
            <p:ph type="title"/>
          </p:nvPr>
        </p:nvSpPr>
        <p:spPr>
          <a:xfrm>
            <a:off x="909918" y="-334122"/>
            <a:ext cx="10515600" cy="1325563"/>
          </a:xfrm>
        </p:spPr>
        <p:txBody>
          <a:bodyPr/>
          <a:lstStyle/>
          <a:p>
            <a:r>
              <a:rPr lang="en-US" b="1" u="sng" dirty="0">
                <a:solidFill>
                  <a:srgbClr val="7030A0"/>
                </a:solidFill>
                <a:effectLst>
                  <a:outerShdw blurRad="38100" dist="38100" dir="2700000" algn="tl">
                    <a:srgbClr val="000000">
                      <a:alpha val="43137"/>
                    </a:srgbClr>
                  </a:outerShdw>
                </a:effectLst>
              </a:rPr>
              <a:t>Accuse Others Of What You Are Doing…</a:t>
            </a:r>
          </a:p>
        </p:txBody>
      </p:sp>
      <p:sp>
        <p:nvSpPr>
          <p:cNvPr id="4" name="TextBox 3">
            <a:extLst>
              <a:ext uri="{FF2B5EF4-FFF2-40B4-BE49-F238E27FC236}">
                <a16:creationId xmlns:a16="http://schemas.microsoft.com/office/drawing/2014/main" id="{E475829D-7BCF-23EB-746E-15F9CCB4FE55}"/>
              </a:ext>
            </a:extLst>
          </p:cNvPr>
          <p:cNvSpPr txBox="1"/>
          <p:nvPr/>
        </p:nvSpPr>
        <p:spPr>
          <a:xfrm>
            <a:off x="400766" y="1598612"/>
            <a:ext cx="6096000" cy="4401205"/>
          </a:xfrm>
          <a:prstGeom prst="rect">
            <a:avLst/>
          </a:prstGeom>
          <a:noFill/>
        </p:spPr>
        <p:txBody>
          <a:bodyPr wrap="square">
            <a:spAutoFit/>
          </a:bodyPr>
          <a:lstStyle/>
          <a:p>
            <a:r>
              <a:rPr lang="en-US" sz="2800" dirty="0"/>
              <a:t>“</a:t>
            </a:r>
            <a:r>
              <a:rPr lang="en-US" sz="2800" b="1" u="sng" dirty="0"/>
              <a:t>The cleverest trick used in propaganda against Germany during the war was to accuse Germany of what our enemies themselves were doing</a:t>
            </a:r>
            <a:r>
              <a:rPr lang="en-US" sz="2800" dirty="0"/>
              <a:t>.“ (Goebbels at Nuremberg — 1934, https://research.calvin.edu/german-propaganda-archive/goeb59.htm)</a:t>
            </a:r>
          </a:p>
          <a:p>
            <a:endParaRPr lang="en-US" sz="2800" dirty="0"/>
          </a:p>
          <a:p>
            <a:r>
              <a:rPr lang="en-US" sz="2800" dirty="0"/>
              <a:t>Vladimir Lenin and/or Karl Marx: “</a:t>
            </a:r>
            <a:r>
              <a:rPr lang="en-US" sz="2800" b="1" u="sng" dirty="0"/>
              <a:t>Accuse the victim of what you do</a:t>
            </a:r>
            <a:r>
              <a:rPr lang="en-US" sz="2800" dirty="0"/>
              <a:t>.” </a:t>
            </a:r>
          </a:p>
        </p:txBody>
      </p:sp>
      <p:pic>
        <p:nvPicPr>
          <p:cNvPr id="5" name="Picture 4">
            <a:extLst>
              <a:ext uri="{FF2B5EF4-FFF2-40B4-BE49-F238E27FC236}">
                <a16:creationId xmlns:a16="http://schemas.microsoft.com/office/drawing/2014/main" id="{1232038E-1154-5616-B2BE-291505129441}"/>
              </a:ext>
            </a:extLst>
          </p:cNvPr>
          <p:cNvPicPr>
            <a:picLocks noChangeAspect="1"/>
          </p:cNvPicPr>
          <p:nvPr/>
        </p:nvPicPr>
        <p:blipFill>
          <a:blip r:embed="rId2"/>
          <a:stretch>
            <a:fillRect/>
          </a:stretch>
        </p:blipFill>
        <p:spPr>
          <a:xfrm>
            <a:off x="7173691" y="740429"/>
            <a:ext cx="4483102" cy="5866559"/>
          </a:xfrm>
          <a:prstGeom prst="rect">
            <a:avLst/>
          </a:prstGeom>
        </p:spPr>
      </p:pic>
    </p:spTree>
    <p:extLst>
      <p:ext uri="{BB962C8B-B14F-4D97-AF65-F5344CB8AC3E}">
        <p14:creationId xmlns:p14="http://schemas.microsoft.com/office/powerpoint/2010/main" val="233961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649E-C082-673C-AF88-3533656D6ABA}"/>
              </a:ext>
            </a:extLst>
          </p:cNvPr>
          <p:cNvSpPr>
            <a:spLocks noGrp="1"/>
          </p:cNvSpPr>
          <p:nvPr>
            <p:ph type="title"/>
          </p:nvPr>
        </p:nvSpPr>
        <p:spPr>
          <a:xfrm>
            <a:off x="1117340" y="-222704"/>
            <a:ext cx="10515600" cy="1325563"/>
          </a:xfrm>
        </p:spPr>
        <p:txBody>
          <a:bodyPr/>
          <a:lstStyle/>
          <a:p>
            <a:r>
              <a:rPr lang="en-US" i="1" u="sng" dirty="0">
                <a:solidFill>
                  <a:srgbClr val="002060"/>
                </a:solidFill>
              </a:rPr>
              <a:t>We Should Be Ashamed of Ourselves!</a:t>
            </a:r>
          </a:p>
        </p:txBody>
      </p:sp>
      <p:sp>
        <p:nvSpPr>
          <p:cNvPr id="4" name="TextBox 3">
            <a:extLst>
              <a:ext uri="{FF2B5EF4-FFF2-40B4-BE49-F238E27FC236}">
                <a16:creationId xmlns:a16="http://schemas.microsoft.com/office/drawing/2014/main" id="{01A664BD-D810-197C-8C8B-96E242AC380A}"/>
              </a:ext>
            </a:extLst>
          </p:cNvPr>
          <p:cNvSpPr txBox="1"/>
          <p:nvPr/>
        </p:nvSpPr>
        <p:spPr>
          <a:xfrm>
            <a:off x="146958" y="856357"/>
            <a:ext cx="7074936" cy="6001643"/>
          </a:xfrm>
          <a:prstGeom prst="rect">
            <a:avLst/>
          </a:prstGeom>
          <a:noFill/>
        </p:spPr>
        <p:txBody>
          <a:bodyPr wrap="square">
            <a:spAutoFit/>
          </a:bodyPr>
          <a:lstStyle/>
          <a:p>
            <a:r>
              <a:rPr lang="en-US" sz="2400" dirty="0"/>
              <a:t>“We deplore the fact that men idolize their own opinions, that they are willing to be governed by their own preconceived ideas rather than by a plain "Thus saith the Lord." </a:t>
            </a:r>
            <a:r>
              <a:rPr lang="en-US" sz="2400" b="1" u="sng" dirty="0"/>
              <a:t>It is the most difficult thing in the world to convince men who do not want to be convinced</a:t>
            </a:r>
            <a:r>
              <a:rPr lang="en-US" sz="2400" dirty="0"/>
              <a:t>. Satan beclouds the perceptions, and hardens the heart so that men will not give up their own ways that they may work for the salvation of a backslidden church, and point sinners to the "Lamb of God which taketh away the sin of the world." Instead of engaging heartily in this work, they hold back, and almost hope and pray that those upon whom the Lord has laid the burden, will not succeed: for if success crowns the efforts of the burden-bearers, it will prove these doubters to be in the wrong." {Ellen G. White, 1888 materials, page 427}</a:t>
            </a:r>
          </a:p>
        </p:txBody>
      </p:sp>
      <p:pic>
        <p:nvPicPr>
          <p:cNvPr id="5" name="Picture 4">
            <a:extLst>
              <a:ext uri="{FF2B5EF4-FFF2-40B4-BE49-F238E27FC236}">
                <a16:creationId xmlns:a16="http://schemas.microsoft.com/office/drawing/2014/main" id="{2A29681E-004B-CF9F-C0E6-B9B5E5A09FC7}"/>
              </a:ext>
            </a:extLst>
          </p:cNvPr>
          <p:cNvPicPr>
            <a:picLocks noChangeAspect="1"/>
          </p:cNvPicPr>
          <p:nvPr/>
        </p:nvPicPr>
        <p:blipFill>
          <a:blip r:embed="rId2"/>
          <a:stretch>
            <a:fillRect/>
          </a:stretch>
        </p:blipFill>
        <p:spPr>
          <a:xfrm>
            <a:off x="7361853" y="2073178"/>
            <a:ext cx="4549062" cy="3001704"/>
          </a:xfrm>
          <a:prstGeom prst="rect">
            <a:avLst/>
          </a:prstGeom>
        </p:spPr>
      </p:pic>
    </p:spTree>
    <p:extLst>
      <p:ext uri="{BB962C8B-B14F-4D97-AF65-F5344CB8AC3E}">
        <p14:creationId xmlns:p14="http://schemas.microsoft.com/office/powerpoint/2010/main" val="136061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E590-876C-484E-8C5B-5BCA7801C5F3}"/>
              </a:ext>
            </a:extLst>
          </p:cNvPr>
          <p:cNvSpPr>
            <a:spLocks noGrp="1"/>
          </p:cNvSpPr>
          <p:nvPr>
            <p:ph type="title"/>
          </p:nvPr>
        </p:nvSpPr>
        <p:spPr>
          <a:xfrm>
            <a:off x="1981200" y="0"/>
            <a:ext cx="8229600" cy="1143000"/>
          </a:xfrm>
        </p:spPr>
        <p:txBody>
          <a:bodyPr>
            <a:normAutofit fontScale="90000"/>
          </a:bodyPr>
          <a:lstStyle/>
          <a:p>
            <a:r>
              <a:rPr lang="en-US" dirty="0">
                <a:solidFill>
                  <a:srgbClr val="FFC000"/>
                </a:solidFill>
                <a:latin typeface="Aharoni" panose="02010803020104030203" pitchFamily="2" charset="-79"/>
                <a:cs typeface="Aharoni" panose="02010803020104030203" pitchFamily="2" charset="-79"/>
              </a:rPr>
              <a:t>Don’t Forget Your ONLY Mission!</a:t>
            </a:r>
          </a:p>
        </p:txBody>
      </p:sp>
      <p:sp>
        <p:nvSpPr>
          <p:cNvPr id="3" name="Content Placeholder 2">
            <a:extLst>
              <a:ext uri="{FF2B5EF4-FFF2-40B4-BE49-F238E27FC236}">
                <a16:creationId xmlns:a16="http://schemas.microsoft.com/office/drawing/2014/main" id="{41F7CC59-DABB-4EF9-BE27-27D2C998E454}"/>
              </a:ext>
            </a:extLst>
          </p:cNvPr>
          <p:cNvSpPr>
            <a:spLocks noGrp="1"/>
          </p:cNvSpPr>
          <p:nvPr>
            <p:ph idx="1"/>
          </p:nvPr>
        </p:nvSpPr>
        <p:spPr>
          <a:xfrm>
            <a:off x="74645" y="709132"/>
            <a:ext cx="12117355" cy="6877152"/>
          </a:xfrm>
        </p:spPr>
        <p:txBody>
          <a:bodyPr>
            <a:normAutofit fontScale="77500" lnSpcReduction="20000"/>
          </a:bodyPr>
          <a:lstStyle/>
          <a:p>
            <a:pPr marL="0" indent="0">
              <a:buNone/>
            </a:pPr>
            <a:r>
              <a:rPr lang="en-US" sz="3400" dirty="0">
                <a:solidFill>
                  <a:schemeClr val="bg1"/>
                </a:solidFill>
              </a:rPr>
              <a:t>We are now living in the closing scenes of this world's history. Let men tremble with the sense of the responsibility of knowing the truth. The ends of the world are come. Proper consideration of these things will lead all to make an entire consecration of all that they have and are to their God. . . . The weighty obligation of warning a world of its coming doom is upon us. From every direction, far and near, calls are coming to us for help. The church, devotedly consecrated to the work, is to carry the message to the world: Come to the gospel feast; the supper is prepared, come. . . . Crowns, immortal crowns, are to be won. The kingdom of heaven is to be gained. A world, perishing in sin, is to be enlightened. The lost pearl is to be found. The lost sheep is to be brought back in safety to the fold. Who will join in the search? Who will bear the light to those who are wandering in the darkness of error? We should now feel the responsibility of laboring with intense earnestness to impart to others the truths that God has given for this time. We cannot be too much in earnest. . . .  Now is the time for the last warning to be given. There is a special power in the presentation of the truth at the present time; but how long will it continue?--Only a little while. If there was ever a crisis, it is now.  All are now deciding their eternal destiny. Men need to be aroused to realize the solemnity of the time, the nearness of the day when human probation shall be ended. Decided efforts should be made to bring the message for this time prominently before the people. The third angel is to go forth with great power. . . Evangelistic work, opening the Scriptures to others, warning men and women of what is coming upon the world, is to occupy more and still more of the time of God's servants. – Evangelism, p. 16,17</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10162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A0D1-6970-10F2-BF1D-E74645A678E2}"/>
              </a:ext>
            </a:extLst>
          </p:cNvPr>
          <p:cNvSpPr>
            <a:spLocks noGrp="1"/>
          </p:cNvSpPr>
          <p:nvPr>
            <p:ph type="title"/>
          </p:nvPr>
        </p:nvSpPr>
        <p:spPr>
          <a:xfrm>
            <a:off x="1063052" y="-309432"/>
            <a:ext cx="10515600" cy="1325563"/>
          </a:xfrm>
        </p:spPr>
        <p:txBody>
          <a:bodyPr/>
          <a:lstStyle/>
          <a:p>
            <a:r>
              <a:rPr lang="en-US" b="1" i="1" u="sng" dirty="0">
                <a:solidFill>
                  <a:srgbClr val="002060"/>
                </a:solidFill>
              </a:rPr>
              <a:t>Those who feel at liberty to doubt</a:t>
            </a:r>
          </a:p>
        </p:txBody>
      </p:sp>
      <p:sp>
        <p:nvSpPr>
          <p:cNvPr id="4" name="TextBox 3">
            <a:extLst>
              <a:ext uri="{FF2B5EF4-FFF2-40B4-BE49-F238E27FC236}">
                <a16:creationId xmlns:a16="http://schemas.microsoft.com/office/drawing/2014/main" id="{144A8713-2111-AA7F-6E03-05EC274FA224}"/>
              </a:ext>
            </a:extLst>
          </p:cNvPr>
          <p:cNvSpPr txBox="1"/>
          <p:nvPr/>
        </p:nvSpPr>
        <p:spPr>
          <a:xfrm>
            <a:off x="183628" y="701337"/>
            <a:ext cx="8690549" cy="6001643"/>
          </a:xfrm>
          <a:prstGeom prst="rect">
            <a:avLst/>
          </a:prstGeom>
          <a:noFill/>
        </p:spPr>
        <p:txBody>
          <a:bodyPr wrap="square">
            <a:spAutoFit/>
          </a:bodyPr>
          <a:lstStyle/>
          <a:p>
            <a:r>
              <a:rPr lang="en-US" sz="2400" dirty="0"/>
              <a:t>“</a:t>
            </a:r>
            <a:r>
              <a:rPr lang="en-US" sz="2400" b="1" u="sng" dirty="0"/>
              <a:t>Those who feel at liberty to question the Word of God, to doubt everything where there is any chance to be unbelieving, will find that it will require a tremendous struggle to have faith when trouble comes</a:t>
            </a:r>
            <a:r>
              <a:rPr lang="en-US" sz="2400" dirty="0"/>
              <a:t>. It will be almost impossible to overcome the influence that binds the mind which has been educated in the line of unbelief, for by this course the soul is bound in Satan’s snare and becomes powerless to break the dreadful net that has been woven closer and closer about the soul. </a:t>
            </a:r>
            <a:r>
              <a:rPr lang="en-US" sz="2400" b="1" u="sng" dirty="0"/>
              <a:t>In taking a position of doubt, man calls to his aid the agencies of Satan. But the only hope of one who has been educated in the line of unbelief is to fall all helpless upon the </a:t>
            </a:r>
            <a:r>
              <a:rPr lang="en-US" sz="2400" b="1" u="sng" dirty="0" err="1"/>
              <a:t>Saviour</a:t>
            </a:r>
            <a:r>
              <a:rPr lang="en-US" sz="2400" b="1" u="sng" dirty="0"/>
              <a:t> and, like a child, submit his will and his way to Christ that he may be brought out of darkness into His marvelous light</a:t>
            </a:r>
            <a:r>
              <a:rPr lang="en-US" sz="2400" dirty="0"/>
              <a:t>. Man does not have the power to recover himself from the snare of Satan. He who educates himself in the line of questioning, doubting, and criticizing strengthens himself in infidelity.—Manuscript 3, 1895.(LDE, 68-69)</a:t>
            </a:r>
          </a:p>
        </p:txBody>
      </p:sp>
      <p:pic>
        <p:nvPicPr>
          <p:cNvPr id="5" name="Picture 4">
            <a:extLst>
              <a:ext uri="{FF2B5EF4-FFF2-40B4-BE49-F238E27FC236}">
                <a16:creationId xmlns:a16="http://schemas.microsoft.com/office/drawing/2014/main" id="{2743EB3C-EF51-A523-BA1D-7618D6900480}"/>
              </a:ext>
            </a:extLst>
          </p:cNvPr>
          <p:cNvPicPr>
            <a:picLocks noChangeAspect="1"/>
          </p:cNvPicPr>
          <p:nvPr/>
        </p:nvPicPr>
        <p:blipFill rotWithShape="1">
          <a:blip r:embed="rId2"/>
          <a:srcRect l="37558" r="28748"/>
          <a:stretch/>
        </p:blipFill>
        <p:spPr>
          <a:xfrm>
            <a:off x="8874177" y="1012383"/>
            <a:ext cx="3079767" cy="5144280"/>
          </a:xfrm>
          <a:prstGeom prst="rect">
            <a:avLst/>
          </a:prstGeom>
        </p:spPr>
      </p:pic>
    </p:spTree>
    <p:extLst>
      <p:ext uri="{BB962C8B-B14F-4D97-AF65-F5344CB8AC3E}">
        <p14:creationId xmlns:p14="http://schemas.microsoft.com/office/powerpoint/2010/main" val="4078873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C853-FCAB-784F-254A-07FD7C4B2E29}"/>
              </a:ext>
            </a:extLst>
          </p:cNvPr>
          <p:cNvSpPr>
            <a:spLocks noGrp="1"/>
          </p:cNvSpPr>
          <p:nvPr>
            <p:ph type="title"/>
          </p:nvPr>
        </p:nvSpPr>
        <p:spPr/>
        <p:txBody>
          <a:bodyPr/>
          <a:lstStyle/>
          <a:p>
            <a:r>
              <a:rPr lang="en-US" dirty="0"/>
              <a:t>Other Arguments Coming</a:t>
            </a:r>
          </a:p>
        </p:txBody>
      </p:sp>
      <p:sp>
        <p:nvSpPr>
          <p:cNvPr id="3" name="TextBox 2">
            <a:extLst>
              <a:ext uri="{FF2B5EF4-FFF2-40B4-BE49-F238E27FC236}">
                <a16:creationId xmlns:a16="http://schemas.microsoft.com/office/drawing/2014/main" id="{B4D2E260-BE32-EFED-967E-8FCD1C956581}"/>
              </a:ext>
            </a:extLst>
          </p:cNvPr>
          <p:cNvSpPr txBox="1"/>
          <p:nvPr/>
        </p:nvSpPr>
        <p:spPr>
          <a:xfrm>
            <a:off x="214604" y="1716833"/>
            <a:ext cx="7436498" cy="1200329"/>
          </a:xfrm>
          <a:prstGeom prst="rect">
            <a:avLst/>
          </a:prstGeom>
          <a:noFill/>
        </p:spPr>
        <p:txBody>
          <a:bodyPr wrap="square" rtlCol="0">
            <a:spAutoFit/>
          </a:bodyPr>
          <a:lstStyle/>
          <a:p>
            <a:r>
              <a:rPr lang="en-US" dirty="0"/>
              <a:t>Washburn quote</a:t>
            </a:r>
          </a:p>
          <a:p>
            <a:r>
              <a:rPr lang="en-US" dirty="0"/>
              <a:t>Kellogg quote</a:t>
            </a:r>
          </a:p>
          <a:p>
            <a:r>
              <a:rPr lang="en-US" dirty="0"/>
              <a:t>EGW Quotes</a:t>
            </a:r>
          </a:p>
          <a:p>
            <a:r>
              <a:rPr lang="en-US" dirty="0"/>
              <a:t>1 john 5:7 is not part of the Bible</a:t>
            </a:r>
          </a:p>
        </p:txBody>
      </p:sp>
    </p:spTree>
    <p:extLst>
      <p:ext uri="{BB962C8B-B14F-4D97-AF65-F5344CB8AC3E}">
        <p14:creationId xmlns:p14="http://schemas.microsoft.com/office/powerpoint/2010/main" val="278034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5833-F938-5033-792B-B52445F4A287}"/>
              </a:ext>
            </a:extLst>
          </p:cNvPr>
          <p:cNvSpPr>
            <a:spLocks noGrp="1"/>
          </p:cNvSpPr>
          <p:nvPr>
            <p:ph type="title"/>
          </p:nvPr>
        </p:nvSpPr>
        <p:spPr/>
        <p:txBody>
          <a:bodyPr/>
          <a:lstStyle/>
          <a:p>
            <a:r>
              <a:rPr lang="en-US" dirty="0"/>
              <a:t>Haskell and </a:t>
            </a:r>
            <a:r>
              <a:rPr lang="en-US" dirty="0" err="1"/>
              <a:t>Melchisedec</a:t>
            </a:r>
            <a:endParaRPr lang="en-US" dirty="0"/>
          </a:p>
        </p:txBody>
      </p:sp>
      <p:sp>
        <p:nvSpPr>
          <p:cNvPr id="5" name="TextBox 4">
            <a:extLst>
              <a:ext uri="{FF2B5EF4-FFF2-40B4-BE49-F238E27FC236}">
                <a16:creationId xmlns:a16="http://schemas.microsoft.com/office/drawing/2014/main" id="{9FE12861-6DCE-3A5B-C0D4-C47B244C742B}"/>
              </a:ext>
            </a:extLst>
          </p:cNvPr>
          <p:cNvSpPr txBox="1"/>
          <p:nvPr/>
        </p:nvSpPr>
        <p:spPr>
          <a:xfrm>
            <a:off x="418322" y="1833123"/>
            <a:ext cx="11355355" cy="4801314"/>
          </a:xfrm>
          <a:prstGeom prst="rect">
            <a:avLst/>
          </a:prstGeom>
          <a:noFill/>
        </p:spPr>
        <p:txBody>
          <a:bodyPr wrap="square">
            <a:spAutoFit/>
          </a:bodyPr>
          <a:lstStyle/>
          <a:p>
            <a:endParaRPr lang="en-US" dirty="0"/>
          </a:p>
          <a:p>
            <a:endParaRPr lang="en-US" dirty="0"/>
          </a:p>
          <a:p>
            <a:r>
              <a:rPr lang="en-US" dirty="0"/>
              <a:t>In the article below , which was originally published in Bible Training School, November 1, 1903, pg. 90, under the title “</a:t>
            </a:r>
            <a:r>
              <a:rPr lang="en-US" dirty="0" err="1"/>
              <a:t>Melchisedec</a:t>
            </a:r>
            <a:r>
              <a:rPr lang="en-US" dirty="0"/>
              <a:t>”; Haskell wrote,</a:t>
            </a:r>
          </a:p>
          <a:p>
            <a:endParaRPr lang="en-US" dirty="0"/>
          </a:p>
          <a:p>
            <a:r>
              <a:rPr lang="en-US" dirty="0"/>
              <a:t>    “In the Review and Herald of February 18,1890, page 97, last paragraph, we read from Mrs. E. G. White: ‘It was Christ that </a:t>
            </a:r>
            <a:r>
              <a:rPr lang="en-US" dirty="0" err="1"/>
              <a:t>spake</a:t>
            </a:r>
            <a:r>
              <a:rPr lang="en-US" dirty="0"/>
              <a:t> through </a:t>
            </a:r>
            <a:r>
              <a:rPr lang="en-US" dirty="0" err="1"/>
              <a:t>Melchisedec</a:t>
            </a:r>
            <a:r>
              <a:rPr lang="en-US" dirty="0"/>
              <a:t>, the priest of the most high God. </a:t>
            </a:r>
            <a:r>
              <a:rPr lang="en-US" dirty="0" err="1"/>
              <a:t>Melchisedec</a:t>
            </a:r>
            <a:r>
              <a:rPr lang="en-US" dirty="0"/>
              <a:t> was not Christ, but he was the voice of God in this world, the representative of the Father.’</a:t>
            </a:r>
          </a:p>
          <a:p>
            <a:endParaRPr lang="en-US" dirty="0"/>
          </a:p>
          <a:p>
            <a:r>
              <a:rPr lang="en-US" dirty="0"/>
              <a:t>    “There is but one being in the universe that fills all these specifications. That is the Spirit of God. He ever lives to intercede. He has no beginning of days or end of life. He represents the Father and the Son. He speaks peace to the troubled soul. He is not an angel of any kind, for angels are amenable to law, and were created. This being is equal to the Father and the Son. It is the voice of God in the world. A careful study of the above and a belief of the same will forever settle the question as to who </a:t>
            </a:r>
            <a:r>
              <a:rPr lang="en-US" dirty="0" err="1"/>
              <a:t>Melchisedec</a:t>
            </a:r>
            <a:r>
              <a:rPr lang="en-US" dirty="0"/>
              <a:t> is.”</a:t>
            </a:r>
          </a:p>
          <a:p>
            <a:endParaRPr lang="en-US" dirty="0"/>
          </a:p>
          <a:p>
            <a:r>
              <a:rPr lang="en-US" dirty="0"/>
              <a:t>    Original source: Bible Training School, November 1, 1903, pg. 90</a:t>
            </a:r>
          </a:p>
          <a:p>
            <a:endParaRPr lang="en-US" dirty="0"/>
          </a:p>
        </p:txBody>
      </p:sp>
    </p:spTree>
    <p:extLst>
      <p:ext uri="{BB962C8B-B14F-4D97-AF65-F5344CB8AC3E}">
        <p14:creationId xmlns:p14="http://schemas.microsoft.com/office/powerpoint/2010/main" val="194412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ADED-4C6A-558E-E481-46A401B2C665}"/>
              </a:ext>
            </a:extLst>
          </p:cNvPr>
          <p:cNvSpPr>
            <a:spLocks noGrp="1"/>
          </p:cNvSpPr>
          <p:nvPr>
            <p:ph type="title"/>
          </p:nvPr>
        </p:nvSpPr>
        <p:spPr>
          <a:xfrm>
            <a:off x="838200" y="-381324"/>
            <a:ext cx="10515600" cy="1325563"/>
          </a:xfrm>
        </p:spPr>
        <p:txBody>
          <a:bodyPr/>
          <a:lstStyle/>
          <a:p>
            <a:r>
              <a:rPr lang="en-US" dirty="0"/>
              <a:t>Haskell on </a:t>
            </a:r>
            <a:r>
              <a:rPr lang="en-US" dirty="0" err="1"/>
              <a:t>Melchisedec</a:t>
            </a:r>
            <a:endParaRPr lang="en-US" dirty="0"/>
          </a:p>
        </p:txBody>
      </p:sp>
      <p:sp>
        <p:nvSpPr>
          <p:cNvPr id="4" name="TextBox 3">
            <a:extLst>
              <a:ext uri="{FF2B5EF4-FFF2-40B4-BE49-F238E27FC236}">
                <a16:creationId xmlns:a16="http://schemas.microsoft.com/office/drawing/2014/main" id="{500C9736-6DD9-5678-11F0-3708ADA05ED0}"/>
              </a:ext>
            </a:extLst>
          </p:cNvPr>
          <p:cNvSpPr txBox="1"/>
          <p:nvPr/>
        </p:nvSpPr>
        <p:spPr>
          <a:xfrm>
            <a:off x="79310" y="58846"/>
            <a:ext cx="12033380" cy="6740307"/>
          </a:xfrm>
          <a:prstGeom prst="rect">
            <a:avLst/>
          </a:prstGeom>
          <a:noFill/>
        </p:spPr>
        <p:txBody>
          <a:bodyPr wrap="square">
            <a:spAutoFit/>
          </a:bodyPr>
          <a:lstStyle/>
          <a:p>
            <a:endParaRPr lang="en-US" dirty="0"/>
          </a:p>
          <a:p>
            <a:endParaRPr lang="en-US" dirty="0"/>
          </a:p>
          <a:p>
            <a:r>
              <a:rPr lang="en-US" dirty="0"/>
              <a:t>In the article. below, which was published in Bible Training School, November 1, 1904; Haskell refers to the Holy Spirit as the “third person of the Godhead” and he again identifies </a:t>
            </a:r>
            <a:r>
              <a:rPr lang="en-US" dirty="0" err="1"/>
              <a:t>Melchisedec</a:t>
            </a:r>
            <a:r>
              <a:rPr lang="en-US" dirty="0"/>
              <a:t> as the Holy Spirit. Haskell wrote,</a:t>
            </a:r>
          </a:p>
          <a:p>
            <a:endParaRPr lang="en-US" dirty="0"/>
          </a:p>
          <a:p>
            <a:r>
              <a:rPr lang="en-US" dirty="0"/>
              <a:t>    The Holy Spirit, “the third person of the Godhead ” the soul-of Christ’s life, and the light and life of the world is the only one to whom all of the above specifications will apply. The Holy Spirit is the third person of the Godhead, and therefore is “King of righteousness, and after that also King of Salem, which is King of peace.”</a:t>
            </a:r>
          </a:p>
          <a:p>
            <a:endParaRPr lang="en-US" dirty="0"/>
          </a:p>
          <a:p>
            <a:r>
              <a:rPr lang="en-US" dirty="0"/>
              <a:t>    The ” Spirit </a:t>
            </a:r>
            <a:r>
              <a:rPr lang="en-US" dirty="0" err="1"/>
              <a:t>itself•maketh</a:t>
            </a:r>
            <a:r>
              <a:rPr lang="en-US" dirty="0"/>
              <a:t> intercession for us with groanings which can not be uttered, and He that </a:t>
            </a:r>
            <a:r>
              <a:rPr lang="en-US" dirty="0" err="1"/>
              <a:t>searcheth</a:t>
            </a:r>
            <a:r>
              <a:rPr lang="en-US" dirty="0"/>
              <a:t> the hearts </a:t>
            </a:r>
            <a:r>
              <a:rPr lang="en-US" dirty="0" err="1"/>
              <a:t>knoweth</a:t>
            </a:r>
            <a:r>
              <a:rPr lang="en-US" dirty="0"/>
              <a:t> what is the mind of the Spirit, because He maketh intercession for the saints according to the will of God.” Rom. 8 : 26, 27. Therefore the Spirit ” </a:t>
            </a:r>
            <a:r>
              <a:rPr lang="en-US" dirty="0" err="1"/>
              <a:t>abideth</a:t>
            </a:r>
            <a:r>
              <a:rPr lang="en-US" dirty="0"/>
              <a:t> a priest continually,” and is a,”° priest of the most high God.”</a:t>
            </a:r>
          </a:p>
          <a:p>
            <a:endParaRPr lang="en-US" dirty="0"/>
          </a:p>
          <a:p>
            <a:r>
              <a:rPr lang="en-US" dirty="0"/>
              <a:t>    The Spirit is the ” third person of the Godhead,” and therefore has no more beginning of days nor end of life ” than God Himself. There is no record of father, mother, or pedigree given of the Holy Spirit. As the third person of the Godhead, it is greater than Abraham and could bless him.</a:t>
            </a:r>
          </a:p>
          <a:p>
            <a:endParaRPr lang="en-US" dirty="0"/>
          </a:p>
          <a:p>
            <a:r>
              <a:rPr lang="en-US" dirty="0"/>
              <a:t>    The Spirit comes to the world as a representative of Christ and thus is made like unto Christ. The Holy Spirit has visibly appeared to man under different forms. The Holy Ghost descended in a bodily shape like a dove upon Christ. Luke 3:22. It cadre as cloven tongues of fire upon the disciples on the day of Pentecost. To Abraham it appeared as a King, Priest. To-day It comes as a blessed Comforter to every one who will open his heart to receive it.</a:t>
            </a:r>
          </a:p>
          <a:p>
            <a:endParaRPr lang="en-US" dirty="0"/>
          </a:p>
          <a:p>
            <a:r>
              <a:rPr lang="en-US" dirty="0"/>
              <a:t>    Original Source: Bible Training School November 1, 1904, </a:t>
            </a:r>
            <a:r>
              <a:rPr lang="en-US" dirty="0" err="1"/>
              <a:t>pg</a:t>
            </a:r>
            <a:r>
              <a:rPr lang="en-US" dirty="0"/>
              <a:t> 85, 86 </a:t>
            </a:r>
          </a:p>
          <a:p>
            <a:endParaRPr lang="en-US" dirty="0"/>
          </a:p>
        </p:txBody>
      </p:sp>
    </p:spTree>
    <p:extLst>
      <p:ext uri="{BB962C8B-B14F-4D97-AF65-F5344CB8AC3E}">
        <p14:creationId xmlns:p14="http://schemas.microsoft.com/office/powerpoint/2010/main" val="419259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C7AE-21B1-4405-B3C5-61F7271B1F51}"/>
              </a:ext>
            </a:extLst>
          </p:cNvPr>
          <p:cNvSpPr>
            <a:spLocks noGrp="1"/>
          </p:cNvSpPr>
          <p:nvPr>
            <p:ph type="title"/>
          </p:nvPr>
        </p:nvSpPr>
        <p:spPr>
          <a:xfrm>
            <a:off x="1981200" y="274638"/>
            <a:ext cx="8229600" cy="687888"/>
          </a:xfrm>
        </p:spPr>
        <p:txBody>
          <a:bodyPr>
            <a:normAutofit fontScale="90000"/>
          </a:bodyPr>
          <a:lstStyle/>
          <a:p>
            <a:r>
              <a:rPr lang="en-US" dirty="0">
                <a:solidFill>
                  <a:srgbClr val="07AD07"/>
                </a:solidFill>
                <a:latin typeface="Baskerville Old Face" panose="02020602080505020303" pitchFamily="18" charset="0"/>
              </a:rPr>
              <a:t>The Parable of the Comforter? </a:t>
            </a:r>
            <a:br>
              <a:rPr lang="en-US" dirty="0">
                <a:solidFill>
                  <a:srgbClr val="07AD07"/>
                </a:solidFill>
                <a:latin typeface="Baskerville Old Face" panose="02020602080505020303" pitchFamily="18" charset="0"/>
              </a:rPr>
            </a:br>
            <a:endParaRPr lang="en-US" dirty="0">
              <a:solidFill>
                <a:srgbClr val="07AD07"/>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4AE34B4A-9011-49BD-9705-A2FAE0C709BC}"/>
              </a:ext>
            </a:extLst>
          </p:cNvPr>
          <p:cNvSpPr>
            <a:spLocks noGrp="1"/>
          </p:cNvSpPr>
          <p:nvPr>
            <p:ph idx="1"/>
          </p:nvPr>
        </p:nvSpPr>
        <p:spPr>
          <a:xfrm>
            <a:off x="6363703" y="1021639"/>
            <a:ext cx="4304297" cy="5417344"/>
          </a:xfrm>
        </p:spPr>
        <p:txBody>
          <a:bodyPr>
            <a:normAutofit/>
          </a:bodyPr>
          <a:lstStyle/>
          <a:p>
            <a:pPr marL="514350" indent="-514350">
              <a:buAutoNum type="arabicPeriod"/>
            </a:pPr>
            <a:r>
              <a:rPr lang="en-US" dirty="0">
                <a:solidFill>
                  <a:schemeClr val="bg1"/>
                </a:solidFill>
              </a:rPr>
              <a:t>John 16:25-proverbs</a:t>
            </a:r>
          </a:p>
          <a:p>
            <a:pPr marL="514350" indent="-514350">
              <a:buAutoNum type="arabicPeriod"/>
            </a:pPr>
            <a:r>
              <a:rPr lang="en-US" dirty="0">
                <a:solidFill>
                  <a:schemeClr val="bg1"/>
                </a:solidFill>
              </a:rPr>
              <a:t>John 14:16-18-Wanted to reveal the Father, he=Father</a:t>
            </a:r>
          </a:p>
          <a:p>
            <a:pPr marL="514350" indent="-514350">
              <a:buAutoNum type="arabicPeriod"/>
            </a:pPr>
            <a:r>
              <a:rPr lang="en-US" dirty="0">
                <a:solidFill>
                  <a:schemeClr val="bg1"/>
                </a:solidFill>
              </a:rPr>
              <a:t>Rich man and Lazarus Parable-Abraham’s Bosom</a:t>
            </a:r>
          </a:p>
          <a:p>
            <a:pPr marL="514350" indent="-514350">
              <a:buAutoNum type="arabicPeriod"/>
            </a:pPr>
            <a:r>
              <a:rPr lang="en-US" dirty="0">
                <a:solidFill>
                  <a:schemeClr val="bg1"/>
                </a:solidFill>
              </a:rPr>
              <a:t>John 14:22-Disciples say Jesus is coming</a:t>
            </a:r>
          </a:p>
          <a:p>
            <a:pPr marL="514350" indent="-514350">
              <a:buAutoNum type="arabicPeriod"/>
            </a:pPr>
            <a:r>
              <a:rPr lang="en-US" dirty="0">
                <a:solidFill>
                  <a:schemeClr val="bg1"/>
                </a:solidFill>
              </a:rPr>
              <a:t>John 15:26-proceeds from the Father-Who is in the Sanctuary?</a:t>
            </a:r>
          </a:p>
        </p:txBody>
      </p:sp>
      <p:pic>
        <p:nvPicPr>
          <p:cNvPr id="6" name="Picture 5">
            <a:extLst>
              <a:ext uri="{FF2B5EF4-FFF2-40B4-BE49-F238E27FC236}">
                <a16:creationId xmlns:a16="http://schemas.microsoft.com/office/drawing/2014/main" id="{236FCDC5-AB2D-4589-9432-3EE01614909B}"/>
              </a:ext>
            </a:extLst>
          </p:cNvPr>
          <p:cNvPicPr>
            <a:picLocks noChangeAspect="1"/>
          </p:cNvPicPr>
          <p:nvPr/>
        </p:nvPicPr>
        <p:blipFill rotWithShape="1">
          <a:blip r:embed="rId2"/>
          <a:srcRect l="43544"/>
          <a:stretch/>
        </p:blipFill>
        <p:spPr>
          <a:xfrm>
            <a:off x="1524001" y="1311694"/>
            <a:ext cx="4839703" cy="4619625"/>
          </a:xfrm>
          <a:prstGeom prst="rect">
            <a:avLst/>
          </a:prstGeom>
        </p:spPr>
      </p:pic>
    </p:spTree>
    <p:extLst>
      <p:ext uri="{BB962C8B-B14F-4D97-AF65-F5344CB8AC3E}">
        <p14:creationId xmlns:p14="http://schemas.microsoft.com/office/powerpoint/2010/main" val="57370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391FA-7FB3-4624-A873-054EE06261AE}"/>
              </a:ext>
            </a:extLst>
          </p:cNvPr>
          <p:cNvSpPr>
            <a:spLocks noGrp="1"/>
          </p:cNvSpPr>
          <p:nvPr>
            <p:ph idx="1"/>
          </p:nvPr>
        </p:nvSpPr>
        <p:spPr>
          <a:xfrm>
            <a:off x="1524000" y="72190"/>
            <a:ext cx="9144000" cy="6785810"/>
          </a:xfrm>
        </p:spPr>
        <p:txBody>
          <a:bodyPr>
            <a:normAutofit lnSpcReduction="10000"/>
          </a:bodyPr>
          <a:lstStyle/>
          <a:p>
            <a:pPr marL="0" indent="0">
              <a:buNone/>
            </a:pPr>
            <a:r>
              <a:rPr lang="en-US" sz="2400" dirty="0">
                <a:solidFill>
                  <a:schemeClr val="bg1"/>
                </a:solidFill>
              </a:rPr>
              <a:t>6. Spirit of truth, testify of Christ, therefore is Christ—If 3 are 1, then all symbols can apply to each</a:t>
            </a:r>
          </a:p>
          <a:p>
            <a:pPr marL="0" indent="0">
              <a:buNone/>
            </a:pPr>
            <a:r>
              <a:rPr lang="en-US" sz="2400" dirty="0">
                <a:solidFill>
                  <a:schemeClr val="bg1"/>
                </a:solidFill>
              </a:rPr>
              <a:t>7. John 16:7-”I will send him unto you”—Christ could not send Spirit until he was glorified—Why then was He anointed with the Spirit at His baptism—was Christ’s ministry a farce? Stones into bread, come off the cross, legions </a:t>
            </a:r>
          </a:p>
          <a:p>
            <a:pPr marL="0" indent="0">
              <a:buNone/>
            </a:pPr>
            <a:r>
              <a:rPr lang="en-US" sz="2400" dirty="0">
                <a:solidFill>
                  <a:schemeClr val="bg1"/>
                </a:solidFill>
              </a:rPr>
              <a:t>8. Spirit of a person and the person are the same thing right?</a:t>
            </a:r>
          </a:p>
          <a:p>
            <a:pPr marL="0" indent="0">
              <a:buNone/>
            </a:pPr>
            <a:r>
              <a:rPr lang="en-US" sz="2400" dirty="0">
                <a:solidFill>
                  <a:schemeClr val="bg1"/>
                </a:solidFill>
              </a:rPr>
              <a:t>9. Holy Spirit as a person is a </a:t>
            </a:r>
            <a:r>
              <a:rPr lang="en-US" sz="2400" u="sng" dirty="0">
                <a:solidFill>
                  <a:schemeClr val="bg1"/>
                </a:solidFill>
              </a:rPr>
              <a:t>tradition</a:t>
            </a:r>
            <a:r>
              <a:rPr lang="en-US" sz="2400" dirty="0">
                <a:solidFill>
                  <a:schemeClr val="bg1"/>
                </a:solidFill>
              </a:rPr>
              <a:t>, namely one from Rome—counterfeits of Satan</a:t>
            </a:r>
          </a:p>
          <a:p>
            <a:pPr marL="0" indent="0">
              <a:buNone/>
            </a:pPr>
            <a:r>
              <a:rPr lang="en-US" sz="2400" dirty="0">
                <a:solidFill>
                  <a:schemeClr val="bg1"/>
                </a:solidFill>
              </a:rPr>
              <a:t>10. John 16:12-14-Not a new teacher—Christ is “truth” the “Spirit of truth” is the same Jesus Christ—NO TEACHER besides Christ—Son is glorified by the Father whose Spirit </a:t>
            </a:r>
            <a:r>
              <a:rPr lang="en-US" sz="2400" dirty="0" err="1">
                <a:solidFill>
                  <a:schemeClr val="bg1"/>
                </a:solidFill>
              </a:rPr>
              <a:t>proceedeth</a:t>
            </a:r>
            <a:r>
              <a:rPr lang="en-US" sz="2400" dirty="0">
                <a:solidFill>
                  <a:schemeClr val="bg1"/>
                </a:solidFill>
              </a:rPr>
              <a:t> from Him</a:t>
            </a:r>
          </a:p>
          <a:p>
            <a:pPr marL="0" indent="0">
              <a:buNone/>
            </a:pPr>
            <a:r>
              <a:rPr lang="en-US" sz="2400" dirty="0">
                <a:solidFill>
                  <a:schemeClr val="bg1"/>
                </a:solidFill>
              </a:rPr>
              <a:t>11. John 16:26-27-All about the Father and Son of God-Sanctuary context</a:t>
            </a:r>
          </a:p>
          <a:p>
            <a:pPr marL="0" indent="0">
              <a:buNone/>
            </a:pPr>
            <a:r>
              <a:rPr lang="en-US" sz="2400" dirty="0">
                <a:solidFill>
                  <a:schemeClr val="bg1"/>
                </a:solidFill>
              </a:rPr>
              <a:t>12. John 16:29-disciples said he speaks plain speech that He is the Son of God</a:t>
            </a:r>
          </a:p>
          <a:p>
            <a:pPr marL="0" indent="0">
              <a:buNone/>
            </a:pPr>
            <a:r>
              <a:rPr lang="en-US" sz="2400" dirty="0">
                <a:solidFill>
                  <a:schemeClr val="bg1"/>
                </a:solidFill>
              </a:rPr>
              <a:t>13. This issue is NOT Christianity, not biblical-Become the 3</a:t>
            </a:r>
            <a:r>
              <a:rPr lang="en-US" sz="2400" baseline="30000" dirty="0">
                <a:solidFill>
                  <a:schemeClr val="bg1"/>
                </a:solidFill>
              </a:rPr>
              <a:t>rd</a:t>
            </a:r>
            <a:r>
              <a:rPr lang="en-US" sz="2400" dirty="0">
                <a:solidFill>
                  <a:schemeClr val="bg1"/>
                </a:solidFill>
              </a:rPr>
              <a:t> Angel’s Message- Gal. 4:6—Is Christ omnipresent?</a:t>
            </a:r>
          </a:p>
          <a:p>
            <a:pPr marL="0" indent="0">
              <a:buNone/>
            </a:pPr>
            <a:r>
              <a:rPr lang="en-US" sz="2400" dirty="0">
                <a:solidFill>
                  <a:schemeClr val="bg1"/>
                </a:solidFill>
              </a:rPr>
              <a:t>14. 1 John 2:1 “Comforter”—</a:t>
            </a:r>
            <a:r>
              <a:rPr lang="en-US" sz="2400" dirty="0" err="1">
                <a:solidFill>
                  <a:schemeClr val="bg1"/>
                </a:solidFill>
              </a:rPr>
              <a:t>parakletos</a:t>
            </a:r>
            <a:r>
              <a:rPr lang="en-US" sz="2400" dirty="0">
                <a:solidFill>
                  <a:schemeClr val="bg1"/>
                </a:solidFill>
              </a:rPr>
              <a:t>—is Jesus</a:t>
            </a:r>
          </a:p>
          <a:p>
            <a:pPr marL="0" indent="0">
              <a:buNone/>
            </a:pPr>
            <a:endParaRPr lang="en-US" sz="2400" dirty="0">
              <a:solidFill>
                <a:schemeClr val="bg1"/>
              </a:solidFill>
            </a:endParaRPr>
          </a:p>
        </p:txBody>
      </p:sp>
    </p:spTree>
    <p:extLst>
      <p:ext uri="{BB962C8B-B14F-4D97-AF65-F5344CB8AC3E}">
        <p14:creationId xmlns:p14="http://schemas.microsoft.com/office/powerpoint/2010/main" val="24547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0973-6115-44B7-ACFA-3A8818364344}"/>
              </a:ext>
            </a:extLst>
          </p:cNvPr>
          <p:cNvSpPr>
            <a:spLocks noGrp="1"/>
          </p:cNvSpPr>
          <p:nvPr>
            <p:ph type="title"/>
          </p:nvPr>
        </p:nvSpPr>
        <p:spPr>
          <a:xfrm>
            <a:off x="1981200" y="-132347"/>
            <a:ext cx="8229600" cy="1143000"/>
          </a:xfrm>
        </p:spPr>
        <p:txBody>
          <a:bodyPr/>
          <a:lstStyle/>
          <a:p>
            <a:r>
              <a:rPr lang="en-US" dirty="0">
                <a:solidFill>
                  <a:schemeClr val="tx2">
                    <a:lumMod val="75000"/>
                  </a:schemeClr>
                </a:solidFill>
                <a:latin typeface="Arial Black" panose="020B0A04020102020204" pitchFamily="34" charset="0"/>
              </a:rPr>
              <a:t>Thus </a:t>
            </a:r>
            <a:r>
              <a:rPr lang="en-US" dirty="0" err="1">
                <a:solidFill>
                  <a:schemeClr val="tx2">
                    <a:lumMod val="75000"/>
                  </a:schemeClr>
                </a:solidFill>
                <a:latin typeface="Arial Black" panose="020B0A04020102020204" pitchFamily="34" charset="0"/>
              </a:rPr>
              <a:t>Saith</a:t>
            </a:r>
            <a:r>
              <a:rPr lang="en-US" dirty="0">
                <a:solidFill>
                  <a:schemeClr val="tx2">
                    <a:lumMod val="75000"/>
                  </a:schemeClr>
                </a:solidFill>
                <a:latin typeface="Arial Black" panose="020B0A04020102020204" pitchFamily="34" charset="0"/>
              </a:rPr>
              <a:t> the Lord</a:t>
            </a:r>
          </a:p>
        </p:txBody>
      </p:sp>
      <p:sp>
        <p:nvSpPr>
          <p:cNvPr id="3" name="Content Placeholder 2">
            <a:extLst>
              <a:ext uri="{FF2B5EF4-FFF2-40B4-BE49-F238E27FC236}">
                <a16:creationId xmlns:a16="http://schemas.microsoft.com/office/drawing/2014/main" id="{7CB71391-2017-4871-9ABD-2ABF2BEB56A1}"/>
              </a:ext>
            </a:extLst>
          </p:cNvPr>
          <p:cNvSpPr>
            <a:spLocks noGrp="1"/>
          </p:cNvSpPr>
          <p:nvPr>
            <p:ph idx="1"/>
          </p:nvPr>
        </p:nvSpPr>
        <p:spPr>
          <a:xfrm>
            <a:off x="1524000" y="653632"/>
            <a:ext cx="9144000" cy="6204368"/>
          </a:xfrm>
        </p:spPr>
        <p:txBody>
          <a:bodyPr>
            <a:normAutofit fontScale="92500" lnSpcReduction="10000"/>
          </a:bodyPr>
          <a:lstStyle/>
          <a:p>
            <a:pPr marL="0" indent="0">
              <a:buNone/>
            </a:pPr>
            <a:r>
              <a:rPr lang="en-US" sz="2400" dirty="0"/>
              <a:t>Wherever hearts are open to receive the truth, Christ is ready to instruct them. He reveals to them the Father, and the worship acceptable to Him who reads the heart. </a:t>
            </a:r>
            <a:r>
              <a:rPr lang="en-US" sz="2400" b="1" dirty="0"/>
              <a:t>For such He uses no parables</a:t>
            </a:r>
            <a:r>
              <a:rPr lang="en-US" sz="2400" dirty="0"/>
              <a:t>. To them, as to the woman at the well, He says, "I that speak unto thee am He.“– DA, 194</a:t>
            </a:r>
          </a:p>
          <a:p>
            <a:pPr marL="0" indent="0">
              <a:buNone/>
            </a:pPr>
            <a:endParaRPr lang="en-US" sz="2400" dirty="0"/>
          </a:p>
          <a:p>
            <a:pPr marL="0" indent="0">
              <a:buNone/>
            </a:pPr>
            <a:r>
              <a:rPr lang="en-US" sz="2400" dirty="0"/>
              <a:t>The disciples had been with Christ, and could understand Him;</a:t>
            </a:r>
            <a:r>
              <a:rPr lang="en-US" sz="2400" b="1" dirty="0"/>
              <a:t> to them He need not talk in parables</a:t>
            </a:r>
            <a:r>
              <a:rPr lang="en-US" sz="2400" dirty="0"/>
              <a:t>. He corrected their errors, and made plain to them the right way of approaching the people. He opened more fully to them the precious treasures of divine truth.– DA, 361</a:t>
            </a:r>
          </a:p>
          <a:p>
            <a:pPr marL="0" indent="0">
              <a:buNone/>
            </a:pPr>
            <a:endParaRPr lang="en-US" sz="2400" dirty="0"/>
          </a:p>
          <a:p>
            <a:pPr marL="0" indent="0">
              <a:buNone/>
            </a:pPr>
            <a:r>
              <a:rPr lang="en-US" sz="2400" dirty="0"/>
              <a:t>But the multitudes were slow of hearing, and in the home at Bethany Christ found rest from the weary conflict of public life. Here He opened to an appreciative audience the volume of Providence. In these private interviews He unfolded to His hearers that which He did not attempt to tell to the mixed multitude. </a:t>
            </a:r>
            <a:r>
              <a:rPr lang="en-US" sz="2400" b="1" dirty="0"/>
              <a:t>He needed not to speak to His friends in parables</a:t>
            </a:r>
            <a:r>
              <a:rPr lang="en-US" sz="2400" dirty="0"/>
              <a:t>.– DA, 524</a:t>
            </a:r>
          </a:p>
          <a:p>
            <a:pPr marL="0" indent="0">
              <a:buNone/>
            </a:pPr>
            <a:endParaRPr lang="en-US" sz="2400" dirty="0"/>
          </a:p>
          <a:p>
            <a:pPr marL="0" indent="0">
              <a:buNone/>
            </a:pPr>
            <a:r>
              <a:rPr lang="en-US" sz="2400" b="1" dirty="0"/>
              <a:t>If this is a parable, why is it not outlined and explained by Ellen White in any writing? Not the Desire of Ages, Not Christ’s Object Lessons???</a:t>
            </a:r>
          </a:p>
        </p:txBody>
      </p:sp>
    </p:spTree>
    <p:extLst>
      <p:ext uri="{BB962C8B-B14F-4D97-AF65-F5344CB8AC3E}">
        <p14:creationId xmlns:p14="http://schemas.microsoft.com/office/powerpoint/2010/main" val="29717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B5F3-4CDE-1B45-B605-4AF212A0B9AD}"/>
              </a:ext>
            </a:extLst>
          </p:cNvPr>
          <p:cNvSpPr>
            <a:spLocks noGrp="1"/>
          </p:cNvSpPr>
          <p:nvPr>
            <p:ph type="title"/>
          </p:nvPr>
        </p:nvSpPr>
        <p:spPr>
          <a:xfrm>
            <a:off x="688910" y="-297348"/>
            <a:ext cx="10515600" cy="1325563"/>
          </a:xfrm>
        </p:spPr>
        <p:txBody>
          <a:bodyPr/>
          <a:lstStyle/>
          <a:p>
            <a:r>
              <a:rPr lang="en-US" b="1" u="sng" dirty="0">
                <a:effectLst>
                  <a:outerShdw blurRad="38100" dist="38100" dir="2700000" algn="tl">
                    <a:srgbClr val="000000">
                      <a:alpha val="43137"/>
                    </a:srgbClr>
                  </a:outerShdw>
                </a:effectLst>
              </a:rPr>
              <a:t>The Quote…</a:t>
            </a:r>
          </a:p>
        </p:txBody>
      </p:sp>
      <p:sp>
        <p:nvSpPr>
          <p:cNvPr id="4" name="TextBox 3">
            <a:extLst>
              <a:ext uri="{FF2B5EF4-FFF2-40B4-BE49-F238E27FC236}">
                <a16:creationId xmlns:a16="http://schemas.microsoft.com/office/drawing/2014/main" id="{8BAFD1F2-3833-A6D0-0646-E08480CC9BF2}"/>
              </a:ext>
            </a:extLst>
          </p:cNvPr>
          <p:cNvSpPr txBox="1"/>
          <p:nvPr/>
        </p:nvSpPr>
        <p:spPr>
          <a:xfrm>
            <a:off x="5773317" y="1559752"/>
            <a:ext cx="6097554" cy="3970318"/>
          </a:xfrm>
          <a:prstGeom prst="rect">
            <a:avLst/>
          </a:prstGeom>
          <a:noFill/>
        </p:spPr>
        <p:txBody>
          <a:bodyPr wrap="square">
            <a:spAutoFit/>
          </a:bodyPr>
          <a:lstStyle/>
          <a:p>
            <a:r>
              <a:rPr lang="en-US" sz="2800" dirty="0"/>
              <a:t>“The power of evil had been strengthening for centuries, and the submission of men to this satanic captivity was amazing. </a:t>
            </a:r>
            <a:r>
              <a:rPr lang="en-US" sz="2800" b="1" u="sng" dirty="0"/>
              <a:t>Sin could be resisted and overcome only through the mighty agency of the Third Person of the Godhead</a:t>
            </a:r>
            <a:r>
              <a:rPr lang="en-US" sz="2800" dirty="0"/>
              <a:t>, who would come with no modified energy, but in the fullness of divine power.“ DA, 671</a:t>
            </a:r>
          </a:p>
        </p:txBody>
      </p:sp>
      <p:pic>
        <p:nvPicPr>
          <p:cNvPr id="5" name="Picture 4">
            <a:extLst>
              <a:ext uri="{FF2B5EF4-FFF2-40B4-BE49-F238E27FC236}">
                <a16:creationId xmlns:a16="http://schemas.microsoft.com/office/drawing/2014/main" id="{94B9532B-6985-7422-A45A-1B051E09BDE3}"/>
              </a:ext>
            </a:extLst>
          </p:cNvPr>
          <p:cNvPicPr>
            <a:picLocks noChangeAspect="1"/>
          </p:cNvPicPr>
          <p:nvPr/>
        </p:nvPicPr>
        <p:blipFill>
          <a:blip r:embed="rId2"/>
          <a:stretch>
            <a:fillRect/>
          </a:stretch>
        </p:blipFill>
        <p:spPr>
          <a:xfrm>
            <a:off x="1018222" y="1028215"/>
            <a:ext cx="3487103" cy="5185283"/>
          </a:xfrm>
          <a:prstGeom prst="rect">
            <a:avLst/>
          </a:prstGeom>
        </p:spPr>
      </p:pic>
    </p:spTree>
    <p:extLst>
      <p:ext uri="{BB962C8B-B14F-4D97-AF65-F5344CB8AC3E}">
        <p14:creationId xmlns:p14="http://schemas.microsoft.com/office/powerpoint/2010/main" val="364791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6126-12B0-C006-C531-E52FA6ACAD5C}"/>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5539FFBE-AC40-89A8-DCC2-8DE929285B19}"/>
              </a:ext>
            </a:extLst>
          </p:cNvPr>
          <p:cNvSpPr txBox="1"/>
          <p:nvPr/>
        </p:nvSpPr>
        <p:spPr>
          <a:xfrm>
            <a:off x="942392" y="2090057"/>
            <a:ext cx="9041363" cy="2862322"/>
          </a:xfrm>
          <a:prstGeom prst="rect">
            <a:avLst/>
          </a:prstGeom>
          <a:noFill/>
        </p:spPr>
        <p:txBody>
          <a:bodyPr wrap="square" rtlCol="0">
            <a:spAutoFit/>
          </a:bodyPr>
          <a:lstStyle/>
          <a:p>
            <a:r>
              <a:rPr lang="en-US" dirty="0"/>
              <a:t>Catholic Trinity Outline:</a:t>
            </a:r>
          </a:p>
          <a:p>
            <a:pPr marL="342900" indent="-342900">
              <a:buAutoNum type="arabicPeriod"/>
            </a:pPr>
            <a:r>
              <a:rPr lang="en-US" dirty="0"/>
              <a:t>The Hislop Lie—it’s pagan, real quote  x</a:t>
            </a:r>
          </a:p>
          <a:p>
            <a:pPr marL="342900" indent="-342900">
              <a:buAutoNum type="arabicPeriod"/>
            </a:pPr>
            <a:r>
              <a:rPr lang="en-US" dirty="0"/>
              <a:t>BG Wilkinson confirms!  x</a:t>
            </a:r>
          </a:p>
          <a:p>
            <a:pPr marL="342900" indent="-342900">
              <a:buAutoNum type="arabicPeriod"/>
            </a:pPr>
            <a:r>
              <a:rPr lang="en-US" dirty="0"/>
              <a:t>Council of </a:t>
            </a:r>
            <a:r>
              <a:rPr lang="en-US" dirty="0" err="1"/>
              <a:t>Nicea</a:t>
            </a:r>
            <a:r>
              <a:rPr lang="en-US" dirty="0"/>
              <a:t> + Quote from Chris Chung on the Triune God x</a:t>
            </a:r>
          </a:p>
          <a:p>
            <a:pPr marL="342900" indent="-342900">
              <a:buAutoNum type="arabicPeriod"/>
            </a:pPr>
            <a:r>
              <a:rPr lang="en-US" dirty="0"/>
              <a:t>Trinity or Godhead pamphlet xx</a:t>
            </a:r>
          </a:p>
          <a:p>
            <a:pPr marL="342900" indent="-342900">
              <a:buAutoNum type="arabicPeriod"/>
            </a:pPr>
            <a:r>
              <a:rPr lang="en-US" dirty="0"/>
              <a:t>Holy Spirit is a an essence quote x</a:t>
            </a:r>
          </a:p>
          <a:p>
            <a:pPr marL="342900" indent="-342900">
              <a:buAutoNum type="arabicPeriod"/>
            </a:pPr>
            <a:r>
              <a:rPr lang="en-US" dirty="0"/>
              <a:t>The Alpha of Apostasy and Kellogg (get Kellogg quote where they say we can’t fix your theology from Chris Chung series pt 4 last 10 minutes)</a:t>
            </a:r>
          </a:p>
          <a:p>
            <a:pPr marL="342900" indent="-342900">
              <a:buAutoNum type="arabicPeriod"/>
            </a:pPr>
            <a:r>
              <a:rPr lang="en-US" dirty="0"/>
              <a:t>Rose Publishing Christianity Cults and Religions Pamphlet saying we believe in different Trinity</a:t>
            </a:r>
          </a:p>
        </p:txBody>
      </p:sp>
    </p:spTree>
    <p:extLst>
      <p:ext uri="{BB962C8B-B14F-4D97-AF65-F5344CB8AC3E}">
        <p14:creationId xmlns:p14="http://schemas.microsoft.com/office/powerpoint/2010/main" val="780930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D7FF-005C-B5CC-8102-2501336D381B}"/>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B638C761-8BB4-2565-BFA0-DA6391CC5723}"/>
              </a:ext>
            </a:extLst>
          </p:cNvPr>
          <p:cNvSpPr txBox="1"/>
          <p:nvPr/>
        </p:nvSpPr>
        <p:spPr>
          <a:xfrm>
            <a:off x="942392" y="2090057"/>
            <a:ext cx="9041363" cy="4524315"/>
          </a:xfrm>
          <a:prstGeom prst="rect">
            <a:avLst/>
          </a:prstGeom>
          <a:noFill/>
        </p:spPr>
        <p:txBody>
          <a:bodyPr wrap="square" rtlCol="0">
            <a:spAutoFit/>
          </a:bodyPr>
          <a:lstStyle/>
          <a:p>
            <a:r>
              <a:rPr lang="en-US" dirty="0"/>
              <a:t>The </a:t>
            </a:r>
            <a:r>
              <a:rPr lang="en-US" dirty="0" err="1"/>
              <a:t>Gaslighters</a:t>
            </a:r>
            <a:r>
              <a:rPr lang="en-US" dirty="0"/>
              <a:t> Outline:</a:t>
            </a:r>
          </a:p>
          <a:p>
            <a:pPr marL="342900" indent="-342900">
              <a:buAutoNum type="arabicPeriod"/>
            </a:pPr>
            <a:r>
              <a:rPr lang="en-US" dirty="0"/>
              <a:t>Lenin accuse others of what you yourself are doing… + Hitler quote on Lenin being trained by Jesuits</a:t>
            </a:r>
          </a:p>
          <a:p>
            <a:pPr marL="342900" indent="-342900">
              <a:buAutoNum type="arabicPeriod"/>
            </a:pPr>
            <a:r>
              <a:rPr lang="en-US" dirty="0"/>
              <a:t>Recap: They quote </a:t>
            </a:r>
            <a:r>
              <a:rPr lang="en-US" dirty="0" err="1"/>
              <a:t>Canright</a:t>
            </a:r>
            <a:r>
              <a:rPr lang="en-US" dirty="0"/>
              <a:t>—he’s a liar, Hislop—he believes in the Trinity, &amp; Kellogg issue—when it proves the opposite, You believe in the Catholic Trinity when they actually do</a:t>
            </a:r>
          </a:p>
          <a:p>
            <a:pPr marL="342900" indent="-342900">
              <a:buAutoNum type="arabicPeriod"/>
            </a:pPr>
            <a:r>
              <a:rPr lang="en-US" dirty="0"/>
              <a:t>Nadar Mansour—the parable of the </a:t>
            </a:r>
            <a:r>
              <a:rPr lang="en-US" dirty="0" err="1"/>
              <a:t>Comfortor</a:t>
            </a:r>
            <a:r>
              <a:rPr lang="en-US" dirty="0"/>
              <a:t> + Jesus did not speak in parables directly to his disciples—they glory in their unbelief (see my own quote to Chris Chung)</a:t>
            </a:r>
          </a:p>
          <a:p>
            <a:pPr marL="342900" indent="-342900">
              <a:buAutoNum type="arabicPeriod"/>
            </a:pPr>
            <a:r>
              <a:rPr lang="en-US" dirty="0"/>
              <a:t>Fanaticism leads to darkness and strong delusion (EGW vision about Satan breathing on people---this is about the Sanctuary)</a:t>
            </a:r>
          </a:p>
          <a:p>
            <a:pPr marL="342900" indent="-342900">
              <a:buAutoNum type="arabicPeriod"/>
            </a:pPr>
            <a:r>
              <a:rPr lang="en-US" dirty="0"/>
              <a:t>The stenographer issue: They reject every quote proving the Trinity from stenographers but then use them when it serves to bolster their arguments</a:t>
            </a:r>
          </a:p>
          <a:p>
            <a:pPr marL="342900" indent="-342900">
              <a:buAutoNum type="arabicPeriod"/>
            </a:pPr>
            <a:r>
              <a:rPr lang="en-US" dirty="0"/>
              <a:t>1 John 5:7 doesn’t belong in the Bible—it was added to create the Trinity doctrine (NIV, RSV, ESV comparison) + Ellen White doesn’t quote it directly (there are other Bible passages she does not touch—does that make them false also?) + Gail </a:t>
            </a:r>
            <a:r>
              <a:rPr lang="en-US" dirty="0" err="1"/>
              <a:t>Riplinger</a:t>
            </a:r>
            <a:r>
              <a:rPr lang="en-US" dirty="0"/>
              <a:t> quotes</a:t>
            </a:r>
          </a:p>
          <a:p>
            <a:pPr marL="342900" indent="-342900">
              <a:buAutoNum type="arabicPeriod"/>
            </a:pPr>
            <a:r>
              <a:rPr lang="en-US" dirty="0"/>
              <a:t>3</a:t>
            </a:r>
            <a:r>
              <a:rPr lang="en-US" baseline="30000" dirty="0"/>
              <a:t>rd</a:t>
            </a:r>
            <a:r>
              <a:rPr lang="en-US" dirty="0"/>
              <a:t> Angel’s Message is to engross our whole work compared to stats of false ministries that dedicate themselves to this false message</a:t>
            </a:r>
          </a:p>
        </p:txBody>
      </p:sp>
    </p:spTree>
    <p:extLst>
      <p:ext uri="{BB962C8B-B14F-4D97-AF65-F5344CB8AC3E}">
        <p14:creationId xmlns:p14="http://schemas.microsoft.com/office/powerpoint/2010/main" val="253150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55BC-70C2-8107-282E-E1EEF2E72D1F}"/>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045F020-33E5-7CDB-CD4D-7C9955A02D07}"/>
              </a:ext>
            </a:extLst>
          </p:cNvPr>
          <p:cNvSpPr txBox="1"/>
          <p:nvPr/>
        </p:nvSpPr>
        <p:spPr>
          <a:xfrm>
            <a:off x="942392" y="2090057"/>
            <a:ext cx="9041363" cy="3970318"/>
          </a:xfrm>
          <a:prstGeom prst="rect">
            <a:avLst/>
          </a:prstGeom>
          <a:noFill/>
        </p:spPr>
        <p:txBody>
          <a:bodyPr wrap="square" rtlCol="0">
            <a:spAutoFit/>
          </a:bodyPr>
          <a:lstStyle/>
          <a:p>
            <a:r>
              <a:rPr lang="en-US" dirty="0"/>
              <a:t>The Bible Evidence Outline:</a:t>
            </a:r>
          </a:p>
          <a:p>
            <a:r>
              <a:rPr lang="en-US" dirty="0"/>
              <a:t>0. Holy Spirit Characteristics (spirit of truth, would not speak for Himself, glorify the Father and Son, wrote the Bible, Order of </a:t>
            </a:r>
            <a:r>
              <a:rPr lang="en-US" dirty="0" err="1"/>
              <a:t>Melchisedec</a:t>
            </a:r>
            <a:r>
              <a:rPr lang="en-US" dirty="0"/>
              <a:t>)</a:t>
            </a:r>
          </a:p>
          <a:p>
            <a:pPr marL="342900" indent="-342900">
              <a:buAutoNum type="arabicPeriod"/>
            </a:pPr>
            <a:r>
              <a:rPr lang="en-US" dirty="0"/>
              <a:t>1 John 5:7</a:t>
            </a:r>
          </a:p>
          <a:p>
            <a:pPr marL="342900" indent="-342900">
              <a:buAutoNum type="arabicPeriod"/>
            </a:pPr>
            <a:r>
              <a:rPr lang="en-US" dirty="0"/>
              <a:t>The Spirit Sent Me</a:t>
            </a:r>
          </a:p>
          <a:p>
            <a:pPr marL="342900" indent="-342900">
              <a:buAutoNum type="arabicPeriod"/>
            </a:pPr>
            <a:r>
              <a:rPr lang="en-US" dirty="0"/>
              <a:t>Created the flesh of Jesus</a:t>
            </a:r>
          </a:p>
          <a:p>
            <a:pPr marL="342900" indent="-342900">
              <a:buAutoNum type="arabicPeriod"/>
            </a:pPr>
            <a:r>
              <a:rPr lang="en-US" dirty="0"/>
              <a:t>The 3 crowns in the Sanctuary</a:t>
            </a:r>
          </a:p>
          <a:p>
            <a:pPr marL="342900" indent="-342900">
              <a:buAutoNum type="arabicPeriod"/>
            </a:pPr>
            <a:r>
              <a:rPr lang="en-US" dirty="0"/>
              <a:t>Genesis 1:1-3 the Trinity of Trinities</a:t>
            </a:r>
          </a:p>
          <a:p>
            <a:pPr marL="342900" indent="-342900">
              <a:buAutoNum type="arabicPeriod"/>
            </a:pPr>
            <a:r>
              <a:rPr lang="en-US" dirty="0"/>
              <a:t>One LORD + Jewish admission that it could definitely mean that—see Chris Chung</a:t>
            </a:r>
          </a:p>
          <a:p>
            <a:pPr marL="342900" indent="-342900">
              <a:buAutoNum type="arabicPeriod"/>
            </a:pPr>
            <a:r>
              <a:rPr lang="en-US" dirty="0"/>
              <a:t>Human traits of the Holy Spirit (Spirit strives with man, speaks, commands, Stephen you do resist the Holy Spirit, seven Spirits, blasphemy against the Holy Spirit is unpardonable)</a:t>
            </a:r>
          </a:p>
          <a:p>
            <a:pPr marL="342900" indent="-342900">
              <a:buAutoNum type="arabicPeriod"/>
            </a:pPr>
            <a:r>
              <a:rPr lang="en-US" dirty="0"/>
              <a:t>Catholic Quote that the Holy Spirit is an essence.</a:t>
            </a:r>
          </a:p>
          <a:p>
            <a:pPr marL="342900" indent="-342900">
              <a:buAutoNum type="arabicPeriod"/>
            </a:pPr>
            <a:r>
              <a:rPr lang="en-US" dirty="0"/>
              <a:t>Lying against the Holy Ghost—Ananias and Saphira</a:t>
            </a:r>
          </a:p>
          <a:p>
            <a:endParaRPr lang="en-US" dirty="0"/>
          </a:p>
        </p:txBody>
      </p:sp>
    </p:spTree>
    <p:extLst>
      <p:ext uri="{BB962C8B-B14F-4D97-AF65-F5344CB8AC3E}">
        <p14:creationId xmlns:p14="http://schemas.microsoft.com/office/powerpoint/2010/main" val="147936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7FB6-E2B6-2553-33F9-922B2BF6DD39}"/>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DAC17FD7-C22E-B72E-7107-4B46C067EBC3}"/>
              </a:ext>
            </a:extLst>
          </p:cNvPr>
          <p:cNvSpPr txBox="1"/>
          <p:nvPr/>
        </p:nvSpPr>
        <p:spPr>
          <a:xfrm>
            <a:off x="942392" y="2090057"/>
            <a:ext cx="9041363" cy="2585323"/>
          </a:xfrm>
          <a:prstGeom prst="rect">
            <a:avLst/>
          </a:prstGeom>
          <a:noFill/>
        </p:spPr>
        <p:txBody>
          <a:bodyPr wrap="square" rtlCol="0">
            <a:spAutoFit/>
          </a:bodyPr>
          <a:lstStyle/>
          <a:p>
            <a:r>
              <a:rPr lang="en-US" dirty="0" err="1"/>
              <a:t>Melchisidec</a:t>
            </a:r>
            <a:r>
              <a:rPr lang="en-US" dirty="0"/>
              <a:t> Outline:</a:t>
            </a:r>
          </a:p>
          <a:p>
            <a:pPr marL="342900" indent="-342900">
              <a:buAutoNum type="arabicPeriod"/>
            </a:pPr>
            <a:r>
              <a:rPr lang="en-US" dirty="0"/>
              <a:t>Genesis 11 bread and wine</a:t>
            </a:r>
          </a:p>
          <a:p>
            <a:pPr marL="342900" indent="-342900">
              <a:buAutoNum type="arabicPeriod"/>
            </a:pPr>
            <a:r>
              <a:rPr lang="en-US" dirty="0"/>
              <a:t>Jesus is of the “Order of </a:t>
            </a:r>
            <a:r>
              <a:rPr lang="en-US" dirty="0" err="1"/>
              <a:t>Melchisedec</a:t>
            </a:r>
            <a:r>
              <a:rPr lang="en-US" dirty="0"/>
              <a:t>” </a:t>
            </a:r>
          </a:p>
          <a:p>
            <a:pPr marL="342900" indent="-342900">
              <a:buAutoNum type="arabicPeriod"/>
            </a:pPr>
            <a:r>
              <a:rPr lang="en-US" dirty="0"/>
              <a:t>Hebrews 7, without Father without mother, etc.</a:t>
            </a:r>
          </a:p>
          <a:p>
            <a:pPr marL="342900" indent="-342900">
              <a:buAutoNum type="arabicPeriod"/>
            </a:pPr>
            <a:r>
              <a:rPr lang="en-US" dirty="0" err="1"/>
              <a:t>Melchisedec</a:t>
            </a:r>
            <a:r>
              <a:rPr lang="en-US" dirty="0"/>
              <a:t> was not Christ but the Representative of the Father (connect to John 14-16: he represents Christ on earth) + no man hath seen the Father (ONLY 1 OPTION)</a:t>
            </a:r>
          </a:p>
          <a:p>
            <a:pPr marL="342900" indent="-342900">
              <a:buAutoNum type="arabicPeriod"/>
            </a:pPr>
            <a:r>
              <a:rPr lang="en-US" dirty="0"/>
              <a:t>GB Starr + Haskell Quote—Holy Spirit is </a:t>
            </a:r>
            <a:r>
              <a:rPr lang="en-US" dirty="0" err="1"/>
              <a:t>Melchisedec</a:t>
            </a:r>
            <a:endParaRPr lang="en-US" dirty="0"/>
          </a:p>
          <a:p>
            <a:pPr marL="342900" indent="-342900">
              <a:buAutoNum type="arabicPeriod"/>
            </a:pPr>
            <a:r>
              <a:rPr lang="en-US" dirty="0"/>
              <a:t>Haskell Story of Daniel Quote</a:t>
            </a:r>
          </a:p>
          <a:p>
            <a:pPr marL="342900" indent="-342900">
              <a:buAutoNum type="arabicPeriod"/>
            </a:pPr>
            <a:r>
              <a:rPr lang="en-US" dirty="0"/>
              <a:t>Catholic </a:t>
            </a:r>
            <a:r>
              <a:rPr lang="en-US" dirty="0" err="1"/>
              <a:t>Melchisedec</a:t>
            </a:r>
            <a:r>
              <a:rPr lang="en-US" dirty="0"/>
              <a:t> from printout from Paul </a:t>
            </a:r>
            <a:r>
              <a:rPr lang="en-US" dirty="0" err="1"/>
              <a:t>Praino</a:t>
            </a:r>
            <a:endParaRPr lang="en-US" dirty="0"/>
          </a:p>
        </p:txBody>
      </p:sp>
    </p:spTree>
    <p:extLst>
      <p:ext uri="{BB962C8B-B14F-4D97-AF65-F5344CB8AC3E}">
        <p14:creationId xmlns:p14="http://schemas.microsoft.com/office/powerpoint/2010/main" val="52110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FCDD-E027-AF1C-3351-CE9616FF103A}"/>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F69FE6A-3267-EEA9-4ECC-40AB08B30672}"/>
              </a:ext>
            </a:extLst>
          </p:cNvPr>
          <p:cNvSpPr txBox="1"/>
          <p:nvPr/>
        </p:nvSpPr>
        <p:spPr>
          <a:xfrm>
            <a:off x="942392" y="2090057"/>
            <a:ext cx="9041363" cy="2862322"/>
          </a:xfrm>
          <a:prstGeom prst="rect">
            <a:avLst/>
          </a:prstGeom>
          <a:noFill/>
        </p:spPr>
        <p:txBody>
          <a:bodyPr wrap="square" rtlCol="0">
            <a:spAutoFit/>
          </a:bodyPr>
          <a:lstStyle/>
          <a:p>
            <a:r>
              <a:rPr lang="en-US" dirty="0"/>
              <a:t>Holy Spirit Vindicated Outline:</a:t>
            </a:r>
          </a:p>
          <a:p>
            <a:pPr marL="342900" indent="-342900">
              <a:buAutoNum type="arabicPeriod"/>
            </a:pPr>
            <a:r>
              <a:rPr lang="en-US" dirty="0"/>
              <a:t>The Bible Evidence Recap</a:t>
            </a:r>
          </a:p>
          <a:p>
            <a:pPr marL="342900" indent="-342900">
              <a:buAutoNum type="arabicPeriod"/>
            </a:pPr>
            <a:r>
              <a:rPr lang="en-US" dirty="0"/>
              <a:t>The SOP Evidence Recap</a:t>
            </a:r>
          </a:p>
          <a:p>
            <a:pPr marL="342900" indent="-342900">
              <a:buAutoNum type="arabicPeriod"/>
            </a:pPr>
            <a:r>
              <a:rPr lang="en-US" dirty="0"/>
              <a:t>The Pioneer Evidence Recap</a:t>
            </a:r>
          </a:p>
          <a:p>
            <a:pPr marL="342900" indent="-342900">
              <a:buAutoNum type="arabicPeriod"/>
            </a:pPr>
            <a:r>
              <a:rPr lang="en-US" dirty="0"/>
              <a:t>Their Best Arguments Defeated Recap (Parable of the Comforter, You’re Catholic Argument, The Father and Jesus are the Holy Spirit—Catholic spiritualism, Pioneers—fail… which ones?, Hislop liars, Kellogg liars, stenographer liars, Froom liars, Ellen White did not write that—with her own hand ML </a:t>
            </a:r>
            <a:r>
              <a:rPr lang="en-US" dirty="0" err="1"/>
              <a:t>Andreason</a:t>
            </a:r>
            <a:r>
              <a:rPr lang="en-US" dirty="0"/>
              <a:t>, the One True God is a false god doctrine)</a:t>
            </a:r>
          </a:p>
          <a:p>
            <a:pPr marL="342900" indent="-342900">
              <a:buAutoNum type="arabicPeriod"/>
            </a:pPr>
            <a:r>
              <a:rPr lang="en-US" dirty="0"/>
              <a:t>The Parrots: Jesuit quote on how they would control minds—apes and parrots</a:t>
            </a:r>
          </a:p>
          <a:p>
            <a:pPr marL="342900" indent="-342900">
              <a:buAutoNum type="arabicPeriod"/>
            </a:pPr>
            <a:r>
              <a:rPr lang="en-US" dirty="0"/>
              <a:t>Naming Names + Get back to the 3</a:t>
            </a:r>
            <a:r>
              <a:rPr lang="en-US" baseline="30000" dirty="0"/>
              <a:t>rd</a:t>
            </a:r>
            <a:r>
              <a:rPr lang="en-US" dirty="0"/>
              <a:t> Angel’s Message—it’s salvational!</a:t>
            </a:r>
          </a:p>
        </p:txBody>
      </p:sp>
    </p:spTree>
    <p:extLst>
      <p:ext uri="{BB962C8B-B14F-4D97-AF65-F5344CB8AC3E}">
        <p14:creationId xmlns:p14="http://schemas.microsoft.com/office/powerpoint/2010/main" val="284793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1918-E411-690F-851C-15107A8CD498}"/>
              </a:ext>
            </a:extLst>
          </p:cNvPr>
          <p:cNvSpPr>
            <a:spLocks noGrp="1"/>
          </p:cNvSpPr>
          <p:nvPr>
            <p:ph type="title"/>
          </p:nvPr>
        </p:nvSpPr>
        <p:spPr/>
        <p:txBody>
          <a:bodyPr/>
          <a:lstStyle/>
          <a:p>
            <a:r>
              <a:rPr lang="en-US" dirty="0"/>
              <a:t>Accuse Others of What You Yourself Are Doing</a:t>
            </a:r>
          </a:p>
        </p:txBody>
      </p:sp>
      <p:sp>
        <p:nvSpPr>
          <p:cNvPr id="4" name="TextBox 3">
            <a:extLst>
              <a:ext uri="{FF2B5EF4-FFF2-40B4-BE49-F238E27FC236}">
                <a16:creationId xmlns:a16="http://schemas.microsoft.com/office/drawing/2014/main" id="{8ECFD84B-0831-5B26-4E49-4E2A0875924B}"/>
              </a:ext>
            </a:extLst>
          </p:cNvPr>
          <p:cNvSpPr txBox="1"/>
          <p:nvPr/>
        </p:nvSpPr>
        <p:spPr>
          <a:xfrm>
            <a:off x="0" y="0"/>
            <a:ext cx="9139843" cy="7017306"/>
          </a:xfrm>
          <a:prstGeom prst="rect">
            <a:avLst/>
          </a:prstGeom>
          <a:noFill/>
        </p:spPr>
        <p:txBody>
          <a:bodyPr wrap="square">
            <a:spAutoFit/>
          </a:bodyPr>
          <a:lstStyle/>
          <a:p>
            <a:r>
              <a:rPr lang="en-US" dirty="0"/>
              <a:t>If I had a vision in meeting, many would say that it was excite-</a:t>
            </a:r>
          </a:p>
          <a:p>
            <a:r>
              <a:rPr lang="en-US" dirty="0" err="1"/>
              <a:t>ment</a:t>
            </a:r>
            <a:r>
              <a:rPr lang="en-US" dirty="0"/>
              <a:t> and that someone mesmerized me. Then I would go away</a:t>
            </a:r>
          </a:p>
          <a:p>
            <a:r>
              <a:rPr lang="en-US" dirty="0"/>
              <a:t>alone in the woods, where no eye or ear but God’s could see or</a:t>
            </a:r>
          </a:p>
          <a:p>
            <a:r>
              <a:rPr lang="en-US" dirty="0"/>
              <a:t>hear, and pray to Him, and He would sometimes give me a vision</a:t>
            </a:r>
          </a:p>
          <a:p>
            <a:r>
              <a:rPr lang="en-US" dirty="0"/>
              <a:t>there. I then rejoiced, and told them what God had revealed to me</a:t>
            </a:r>
          </a:p>
          <a:p>
            <a:r>
              <a:rPr lang="en-US" dirty="0"/>
              <a:t>alone, where no mortal could influence me. But I was told by some</a:t>
            </a:r>
          </a:p>
          <a:p>
            <a:r>
              <a:rPr lang="en-US" dirty="0"/>
              <a:t>that I mesmerized myself. Oh, thought I, has it come to this that</a:t>
            </a:r>
          </a:p>
          <a:p>
            <a:r>
              <a:rPr lang="en-US" dirty="0"/>
              <a:t>those who honestly go to God alone to plead His promises and to</a:t>
            </a:r>
          </a:p>
          <a:p>
            <a:r>
              <a:rPr lang="en-US" dirty="0"/>
              <a:t>claim His salvation, are to be charged with being under the foul and</a:t>
            </a:r>
          </a:p>
          <a:p>
            <a:r>
              <a:rPr lang="en-US" dirty="0"/>
              <a:t>soul-damning influence of mesmerism? Do we ask our kind Father</a:t>
            </a:r>
          </a:p>
          <a:p>
            <a:r>
              <a:rPr lang="en-US" dirty="0"/>
              <a:t>in heaven for “bread,” only to receive a “stone” or a “scorpion”?[22]</a:t>
            </a:r>
          </a:p>
          <a:p>
            <a:r>
              <a:rPr lang="en-US" dirty="0"/>
              <a:t>These things wounded my spirit, and wrung my soul in keen anguish,</a:t>
            </a:r>
          </a:p>
          <a:p>
            <a:r>
              <a:rPr lang="en-US" dirty="0"/>
              <a:t>well-nigh to despair, while many would have me believe that there</a:t>
            </a:r>
          </a:p>
          <a:p>
            <a:r>
              <a:rPr lang="en-US" dirty="0"/>
              <a:t>was no Holy Ghost and that all the exercises that holy men of God</a:t>
            </a:r>
          </a:p>
          <a:p>
            <a:r>
              <a:rPr lang="en-US" dirty="0"/>
              <a:t>have experienced were only mesmerism or the deceptions of Satan.</a:t>
            </a:r>
          </a:p>
          <a:p>
            <a:r>
              <a:rPr lang="en-US" dirty="0"/>
              <a:t>At this time there was fanaticism in Maine. Some refrained</a:t>
            </a:r>
          </a:p>
          <a:p>
            <a:r>
              <a:rPr lang="en-US" dirty="0"/>
              <a:t>wholly from labor and </a:t>
            </a:r>
            <a:r>
              <a:rPr lang="en-US" dirty="0" err="1"/>
              <a:t>disfellowshiped</a:t>
            </a:r>
            <a:r>
              <a:rPr lang="en-US" dirty="0"/>
              <a:t> all those who would not</a:t>
            </a:r>
          </a:p>
          <a:p>
            <a:r>
              <a:rPr lang="en-US" dirty="0"/>
              <a:t>receive their views on this point, and some other things which they</a:t>
            </a:r>
          </a:p>
          <a:p>
            <a:r>
              <a:rPr lang="en-US" dirty="0"/>
              <a:t>held to be religious duties. God revealed these errors to me in vision</a:t>
            </a:r>
          </a:p>
          <a:p>
            <a:r>
              <a:rPr lang="en-US" dirty="0"/>
              <a:t>and sent me to His erring children to declare them; but many of them</a:t>
            </a:r>
          </a:p>
          <a:p>
            <a:r>
              <a:rPr lang="en-US" dirty="0"/>
              <a:t>wholly rejected the message, and charged me with conforming to the</a:t>
            </a:r>
          </a:p>
          <a:p>
            <a:r>
              <a:rPr lang="en-US" dirty="0"/>
              <a:t>world. On the other hand, the nominal Adventists charged me with</a:t>
            </a:r>
          </a:p>
          <a:p>
            <a:r>
              <a:rPr lang="en-US" dirty="0"/>
              <a:t>fanaticism, and I was falsely, and by some wickedly, represented</a:t>
            </a:r>
          </a:p>
          <a:p>
            <a:r>
              <a:rPr lang="en-US" dirty="0"/>
              <a:t>as being the leader of the fanaticism that I was actually laboring to</a:t>
            </a:r>
          </a:p>
          <a:p>
            <a:r>
              <a:rPr lang="en-US" dirty="0"/>
              <a:t>correct. EW, 21-22</a:t>
            </a:r>
          </a:p>
        </p:txBody>
      </p:sp>
    </p:spTree>
    <p:extLst>
      <p:ext uri="{BB962C8B-B14F-4D97-AF65-F5344CB8AC3E}">
        <p14:creationId xmlns:p14="http://schemas.microsoft.com/office/powerpoint/2010/main" val="331868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8808F-D40E-20D2-4B39-C55193F663A1}"/>
              </a:ext>
            </a:extLst>
          </p:cNvPr>
          <p:cNvPicPr>
            <a:picLocks noChangeAspect="1"/>
          </p:cNvPicPr>
          <p:nvPr/>
        </p:nvPicPr>
        <p:blipFill>
          <a:blip r:embed="rId2"/>
          <a:stretch>
            <a:fillRect/>
          </a:stretch>
        </p:blipFill>
        <p:spPr>
          <a:xfrm>
            <a:off x="1331168" y="0"/>
            <a:ext cx="9529664" cy="7147248"/>
          </a:xfrm>
          <a:prstGeom prst="rect">
            <a:avLst/>
          </a:prstGeom>
        </p:spPr>
      </p:pic>
      <p:sp>
        <p:nvSpPr>
          <p:cNvPr id="3" name="TextBox 2">
            <a:extLst>
              <a:ext uri="{FF2B5EF4-FFF2-40B4-BE49-F238E27FC236}">
                <a16:creationId xmlns:a16="http://schemas.microsoft.com/office/drawing/2014/main" id="{37EB480B-1A6A-AD0C-4FB4-7F2EF94CD818}"/>
              </a:ext>
            </a:extLst>
          </p:cNvPr>
          <p:cNvSpPr txBox="1"/>
          <p:nvPr/>
        </p:nvSpPr>
        <p:spPr>
          <a:xfrm>
            <a:off x="2920482" y="1800808"/>
            <a:ext cx="1259632"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55FA65A7-3CE1-8400-4B48-B9CD200CC192}"/>
              </a:ext>
            </a:extLst>
          </p:cNvPr>
          <p:cNvSpPr txBox="1"/>
          <p:nvPr/>
        </p:nvSpPr>
        <p:spPr>
          <a:xfrm>
            <a:off x="111968" y="1742878"/>
            <a:ext cx="1194318" cy="261610"/>
          </a:xfrm>
          <a:prstGeom prst="rect">
            <a:avLst/>
          </a:prstGeom>
          <a:noFill/>
        </p:spPr>
        <p:txBody>
          <a:bodyPr wrap="square" rtlCol="0">
            <a:spAutoFit/>
          </a:bodyPr>
          <a:lstStyle/>
          <a:p>
            <a:r>
              <a:rPr lang="en-US" sz="1100" b="1" dirty="0">
                <a:solidFill>
                  <a:srgbClr val="0070C0"/>
                </a:solidFill>
              </a:rPr>
              <a:t>Makes Decisions</a:t>
            </a:r>
          </a:p>
        </p:txBody>
      </p:sp>
      <p:sp>
        <p:nvSpPr>
          <p:cNvPr id="5" name="TextBox 4">
            <a:extLst>
              <a:ext uri="{FF2B5EF4-FFF2-40B4-BE49-F238E27FC236}">
                <a16:creationId xmlns:a16="http://schemas.microsoft.com/office/drawing/2014/main" id="{C5F09F0E-3B35-CF2E-8D23-00893B374DEA}"/>
              </a:ext>
            </a:extLst>
          </p:cNvPr>
          <p:cNvSpPr txBox="1"/>
          <p:nvPr/>
        </p:nvSpPr>
        <p:spPr>
          <a:xfrm>
            <a:off x="136850" y="2004488"/>
            <a:ext cx="1194318" cy="430887"/>
          </a:xfrm>
          <a:prstGeom prst="rect">
            <a:avLst/>
          </a:prstGeom>
          <a:noFill/>
        </p:spPr>
        <p:txBody>
          <a:bodyPr wrap="square" rtlCol="0">
            <a:spAutoFit/>
          </a:bodyPr>
          <a:lstStyle/>
          <a:p>
            <a:r>
              <a:rPr lang="en-US" sz="1100" b="1" dirty="0">
                <a:solidFill>
                  <a:srgbClr val="00B050"/>
                </a:solidFill>
              </a:rPr>
              <a:t>Spirit reads man and God</a:t>
            </a:r>
          </a:p>
        </p:txBody>
      </p:sp>
      <p:sp>
        <p:nvSpPr>
          <p:cNvPr id="6" name="TextBox 5">
            <a:extLst>
              <a:ext uri="{FF2B5EF4-FFF2-40B4-BE49-F238E27FC236}">
                <a16:creationId xmlns:a16="http://schemas.microsoft.com/office/drawing/2014/main" id="{764E2ED4-C402-F457-EA7E-12E16FEFC6C7}"/>
              </a:ext>
            </a:extLst>
          </p:cNvPr>
          <p:cNvSpPr txBox="1"/>
          <p:nvPr/>
        </p:nvSpPr>
        <p:spPr>
          <a:xfrm>
            <a:off x="130630" y="2379391"/>
            <a:ext cx="1194318" cy="430887"/>
          </a:xfrm>
          <a:prstGeom prst="rect">
            <a:avLst/>
          </a:prstGeom>
          <a:noFill/>
        </p:spPr>
        <p:txBody>
          <a:bodyPr wrap="square" rtlCol="0">
            <a:spAutoFit/>
          </a:bodyPr>
          <a:lstStyle/>
          <a:p>
            <a:r>
              <a:rPr lang="en-US" sz="1100" b="1" dirty="0">
                <a:solidFill>
                  <a:srgbClr val="0070C0"/>
                </a:solidFill>
              </a:rPr>
              <a:t>Has Fellowship with us</a:t>
            </a:r>
          </a:p>
        </p:txBody>
      </p:sp>
      <p:sp>
        <p:nvSpPr>
          <p:cNvPr id="7" name="TextBox 6">
            <a:extLst>
              <a:ext uri="{FF2B5EF4-FFF2-40B4-BE49-F238E27FC236}">
                <a16:creationId xmlns:a16="http://schemas.microsoft.com/office/drawing/2014/main" id="{EA67C9A9-25F2-4A2D-4589-2C1120AF484D}"/>
              </a:ext>
            </a:extLst>
          </p:cNvPr>
          <p:cNvSpPr txBox="1"/>
          <p:nvPr/>
        </p:nvSpPr>
        <p:spPr>
          <a:xfrm>
            <a:off x="111968" y="2797054"/>
            <a:ext cx="1194318" cy="430887"/>
          </a:xfrm>
          <a:prstGeom prst="rect">
            <a:avLst/>
          </a:prstGeom>
          <a:noFill/>
        </p:spPr>
        <p:txBody>
          <a:bodyPr wrap="square" rtlCol="0">
            <a:spAutoFit/>
          </a:bodyPr>
          <a:lstStyle/>
          <a:p>
            <a:r>
              <a:rPr lang="en-US" sz="1100" b="1" dirty="0">
                <a:solidFill>
                  <a:srgbClr val="00B050"/>
                </a:solidFill>
              </a:rPr>
              <a:t>Communion/relationship with us</a:t>
            </a:r>
          </a:p>
        </p:txBody>
      </p:sp>
      <p:sp>
        <p:nvSpPr>
          <p:cNvPr id="8" name="TextBox 7">
            <a:extLst>
              <a:ext uri="{FF2B5EF4-FFF2-40B4-BE49-F238E27FC236}">
                <a16:creationId xmlns:a16="http://schemas.microsoft.com/office/drawing/2014/main" id="{577B4372-0D89-F1F5-B89A-87D0F672843E}"/>
              </a:ext>
            </a:extLst>
          </p:cNvPr>
          <p:cNvSpPr txBox="1"/>
          <p:nvPr/>
        </p:nvSpPr>
        <p:spPr>
          <a:xfrm>
            <a:off x="111968" y="3227941"/>
            <a:ext cx="1194318" cy="430887"/>
          </a:xfrm>
          <a:prstGeom prst="rect">
            <a:avLst/>
          </a:prstGeom>
          <a:noFill/>
        </p:spPr>
        <p:txBody>
          <a:bodyPr wrap="square" rtlCol="0">
            <a:spAutoFit/>
          </a:bodyPr>
          <a:lstStyle/>
          <a:p>
            <a:r>
              <a:rPr lang="en-US" sz="1100" b="1" dirty="0">
                <a:solidFill>
                  <a:srgbClr val="0070C0"/>
                </a:solidFill>
              </a:rPr>
              <a:t>Lied to HS=Lied to God</a:t>
            </a:r>
          </a:p>
        </p:txBody>
      </p:sp>
      <p:sp>
        <p:nvSpPr>
          <p:cNvPr id="9" name="TextBox 8">
            <a:extLst>
              <a:ext uri="{FF2B5EF4-FFF2-40B4-BE49-F238E27FC236}">
                <a16:creationId xmlns:a16="http://schemas.microsoft.com/office/drawing/2014/main" id="{26A1ED49-DB2B-092E-97D5-37D3F13406B2}"/>
              </a:ext>
            </a:extLst>
          </p:cNvPr>
          <p:cNvSpPr txBox="1"/>
          <p:nvPr/>
        </p:nvSpPr>
        <p:spPr>
          <a:xfrm>
            <a:off x="124409" y="3645606"/>
            <a:ext cx="1194318" cy="261610"/>
          </a:xfrm>
          <a:prstGeom prst="rect">
            <a:avLst/>
          </a:prstGeom>
          <a:noFill/>
        </p:spPr>
        <p:txBody>
          <a:bodyPr wrap="square" rtlCol="0">
            <a:spAutoFit/>
          </a:bodyPr>
          <a:lstStyle/>
          <a:p>
            <a:r>
              <a:rPr lang="en-US" sz="1100" b="1" dirty="0">
                <a:solidFill>
                  <a:srgbClr val="00B050"/>
                </a:solidFill>
              </a:rPr>
              <a:t>Wrote the Bible</a:t>
            </a:r>
          </a:p>
        </p:txBody>
      </p:sp>
      <p:sp>
        <p:nvSpPr>
          <p:cNvPr id="10" name="TextBox 9">
            <a:extLst>
              <a:ext uri="{FF2B5EF4-FFF2-40B4-BE49-F238E27FC236}">
                <a16:creationId xmlns:a16="http://schemas.microsoft.com/office/drawing/2014/main" id="{E3480DB4-88BC-CF52-4BCB-EA32D69DE80C}"/>
              </a:ext>
            </a:extLst>
          </p:cNvPr>
          <p:cNvSpPr txBox="1"/>
          <p:nvPr/>
        </p:nvSpPr>
        <p:spPr>
          <a:xfrm>
            <a:off x="136850" y="3929537"/>
            <a:ext cx="1194318" cy="430887"/>
          </a:xfrm>
          <a:prstGeom prst="rect">
            <a:avLst/>
          </a:prstGeom>
          <a:noFill/>
        </p:spPr>
        <p:txBody>
          <a:bodyPr wrap="square" rtlCol="0">
            <a:spAutoFit/>
          </a:bodyPr>
          <a:lstStyle/>
          <a:p>
            <a:r>
              <a:rPr lang="en-US" sz="1100" b="1" dirty="0">
                <a:solidFill>
                  <a:srgbClr val="0070C0"/>
                </a:solidFill>
              </a:rPr>
              <a:t>Our Body is HS Temple</a:t>
            </a:r>
          </a:p>
        </p:txBody>
      </p:sp>
      <p:sp>
        <p:nvSpPr>
          <p:cNvPr id="11" name="TextBox 10">
            <a:extLst>
              <a:ext uri="{FF2B5EF4-FFF2-40B4-BE49-F238E27FC236}">
                <a16:creationId xmlns:a16="http://schemas.microsoft.com/office/drawing/2014/main" id="{B43F895A-FE3C-6365-FF26-95120427E997}"/>
              </a:ext>
            </a:extLst>
          </p:cNvPr>
          <p:cNvSpPr txBox="1"/>
          <p:nvPr/>
        </p:nvSpPr>
        <p:spPr>
          <a:xfrm>
            <a:off x="111967" y="4305049"/>
            <a:ext cx="1306285" cy="430887"/>
          </a:xfrm>
          <a:prstGeom prst="rect">
            <a:avLst/>
          </a:prstGeom>
          <a:noFill/>
        </p:spPr>
        <p:txBody>
          <a:bodyPr wrap="square" rtlCol="0">
            <a:spAutoFit/>
          </a:bodyPr>
          <a:lstStyle/>
          <a:p>
            <a:r>
              <a:rPr lang="en-US" sz="1100" b="1" dirty="0">
                <a:solidFill>
                  <a:srgbClr val="00B050"/>
                </a:solidFill>
              </a:rPr>
              <a:t>Blasphemy not forgiven against HS</a:t>
            </a:r>
          </a:p>
        </p:txBody>
      </p:sp>
      <p:sp>
        <p:nvSpPr>
          <p:cNvPr id="12" name="TextBox 11">
            <a:extLst>
              <a:ext uri="{FF2B5EF4-FFF2-40B4-BE49-F238E27FC236}">
                <a16:creationId xmlns:a16="http://schemas.microsoft.com/office/drawing/2014/main" id="{66BE81AE-12D3-4B87-A848-94567E9AFD2C}"/>
              </a:ext>
            </a:extLst>
          </p:cNvPr>
          <p:cNvSpPr txBox="1"/>
          <p:nvPr/>
        </p:nvSpPr>
        <p:spPr>
          <a:xfrm>
            <a:off x="136850" y="4735893"/>
            <a:ext cx="1194318" cy="430887"/>
          </a:xfrm>
          <a:prstGeom prst="rect">
            <a:avLst/>
          </a:prstGeom>
          <a:noFill/>
        </p:spPr>
        <p:txBody>
          <a:bodyPr wrap="square" rtlCol="0">
            <a:spAutoFit/>
          </a:bodyPr>
          <a:lstStyle/>
          <a:p>
            <a:r>
              <a:rPr lang="en-US" sz="1100" b="1" dirty="0">
                <a:solidFill>
                  <a:srgbClr val="0070C0"/>
                </a:solidFill>
              </a:rPr>
              <a:t>He testifies of Christ</a:t>
            </a:r>
          </a:p>
        </p:txBody>
      </p:sp>
      <p:sp>
        <p:nvSpPr>
          <p:cNvPr id="13" name="TextBox 12">
            <a:extLst>
              <a:ext uri="{FF2B5EF4-FFF2-40B4-BE49-F238E27FC236}">
                <a16:creationId xmlns:a16="http://schemas.microsoft.com/office/drawing/2014/main" id="{0464C069-D95D-E313-5466-5ECABBB2204D}"/>
              </a:ext>
            </a:extLst>
          </p:cNvPr>
          <p:cNvSpPr txBox="1"/>
          <p:nvPr/>
        </p:nvSpPr>
        <p:spPr>
          <a:xfrm>
            <a:off x="158623" y="5080355"/>
            <a:ext cx="1418251" cy="430887"/>
          </a:xfrm>
          <a:prstGeom prst="rect">
            <a:avLst/>
          </a:prstGeom>
          <a:noFill/>
        </p:spPr>
        <p:txBody>
          <a:bodyPr wrap="square" rtlCol="0">
            <a:spAutoFit/>
          </a:bodyPr>
          <a:lstStyle/>
          <a:p>
            <a:r>
              <a:rPr lang="en-US" sz="1100" b="1" dirty="0">
                <a:solidFill>
                  <a:srgbClr val="00B050"/>
                </a:solidFill>
              </a:rPr>
              <a:t>He is the Comforter/Person</a:t>
            </a:r>
          </a:p>
        </p:txBody>
      </p:sp>
      <p:sp>
        <p:nvSpPr>
          <p:cNvPr id="14" name="TextBox 13">
            <a:extLst>
              <a:ext uri="{FF2B5EF4-FFF2-40B4-BE49-F238E27FC236}">
                <a16:creationId xmlns:a16="http://schemas.microsoft.com/office/drawing/2014/main" id="{125E8E67-9365-18F2-0688-29A5FDF29F46}"/>
              </a:ext>
            </a:extLst>
          </p:cNvPr>
          <p:cNvSpPr txBox="1"/>
          <p:nvPr/>
        </p:nvSpPr>
        <p:spPr>
          <a:xfrm>
            <a:off x="37323" y="5428323"/>
            <a:ext cx="1474234" cy="430887"/>
          </a:xfrm>
          <a:prstGeom prst="rect">
            <a:avLst/>
          </a:prstGeom>
          <a:noFill/>
        </p:spPr>
        <p:txBody>
          <a:bodyPr wrap="square" rtlCol="0">
            <a:spAutoFit/>
          </a:bodyPr>
          <a:lstStyle/>
          <a:p>
            <a:r>
              <a:rPr lang="en-US" sz="1100" b="1" dirty="0">
                <a:solidFill>
                  <a:srgbClr val="0070C0"/>
                </a:solidFill>
              </a:rPr>
              <a:t>If they believe not on Jesus?</a:t>
            </a:r>
          </a:p>
        </p:txBody>
      </p:sp>
      <p:sp>
        <p:nvSpPr>
          <p:cNvPr id="15" name="TextBox 14">
            <a:extLst>
              <a:ext uri="{FF2B5EF4-FFF2-40B4-BE49-F238E27FC236}">
                <a16:creationId xmlns:a16="http://schemas.microsoft.com/office/drawing/2014/main" id="{95DB502E-61E5-5EA2-BFF1-7ACD2F60CE54}"/>
              </a:ext>
            </a:extLst>
          </p:cNvPr>
          <p:cNvSpPr txBox="1"/>
          <p:nvPr/>
        </p:nvSpPr>
        <p:spPr>
          <a:xfrm>
            <a:off x="147737" y="5826593"/>
            <a:ext cx="1194318" cy="430887"/>
          </a:xfrm>
          <a:prstGeom prst="rect">
            <a:avLst/>
          </a:prstGeom>
          <a:noFill/>
        </p:spPr>
        <p:txBody>
          <a:bodyPr wrap="square" rtlCol="0">
            <a:spAutoFit/>
          </a:bodyPr>
          <a:lstStyle/>
          <a:p>
            <a:r>
              <a:rPr lang="en-US" sz="1100" b="1" dirty="0">
                <a:solidFill>
                  <a:srgbClr val="00B050"/>
                </a:solidFill>
              </a:rPr>
              <a:t>Won’t speak of Himself</a:t>
            </a:r>
          </a:p>
        </p:txBody>
      </p:sp>
      <p:sp>
        <p:nvSpPr>
          <p:cNvPr id="16" name="TextBox 15">
            <a:extLst>
              <a:ext uri="{FF2B5EF4-FFF2-40B4-BE49-F238E27FC236}">
                <a16:creationId xmlns:a16="http://schemas.microsoft.com/office/drawing/2014/main" id="{ADE1BDA6-AA83-32C9-98E7-1FE0C1597198}"/>
              </a:ext>
            </a:extLst>
          </p:cNvPr>
          <p:cNvSpPr txBox="1"/>
          <p:nvPr/>
        </p:nvSpPr>
        <p:spPr>
          <a:xfrm>
            <a:off x="3205065" y="1740621"/>
            <a:ext cx="1194318" cy="261610"/>
          </a:xfrm>
          <a:prstGeom prst="rect">
            <a:avLst/>
          </a:prstGeom>
          <a:noFill/>
        </p:spPr>
        <p:txBody>
          <a:bodyPr wrap="square" rtlCol="0">
            <a:spAutoFit/>
          </a:bodyPr>
          <a:lstStyle/>
          <a:p>
            <a:r>
              <a:rPr lang="en-US" sz="1100" b="1" dirty="0">
                <a:solidFill>
                  <a:srgbClr val="0070C0"/>
                </a:solidFill>
              </a:rPr>
              <a:t>Renews us</a:t>
            </a:r>
          </a:p>
        </p:txBody>
      </p:sp>
      <p:sp>
        <p:nvSpPr>
          <p:cNvPr id="17" name="Rectangle 16">
            <a:extLst>
              <a:ext uri="{FF2B5EF4-FFF2-40B4-BE49-F238E27FC236}">
                <a16:creationId xmlns:a16="http://schemas.microsoft.com/office/drawing/2014/main" id="{952C07B7-ECDB-4E39-0FEC-0EF77B88A4B8}"/>
              </a:ext>
            </a:extLst>
          </p:cNvPr>
          <p:cNvSpPr/>
          <p:nvPr/>
        </p:nvSpPr>
        <p:spPr>
          <a:xfrm>
            <a:off x="1184988" y="6257480"/>
            <a:ext cx="2006081" cy="3481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C1A18497-71E3-C38C-A713-10E7567C442B}"/>
              </a:ext>
            </a:extLst>
          </p:cNvPr>
          <p:cNvSpPr txBox="1"/>
          <p:nvPr/>
        </p:nvSpPr>
        <p:spPr>
          <a:xfrm>
            <a:off x="3191069" y="2004488"/>
            <a:ext cx="1194318" cy="430887"/>
          </a:xfrm>
          <a:prstGeom prst="rect">
            <a:avLst/>
          </a:prstGeom>
          <a:noFill/>
        </p:spPr>
        <p:txBody>
          <a:bodyPr wrap="square" rtlCol="0">
            <a:spAutoFit/>
          </a:bodyPr>
          <a:lstStyle/>
          <a:p>
            <a:r>
              <a:rPr lang="en-US" sz="1100" b="1" dirty="0">
                <a:solidFill>
                  <a:srgbClr val="00B050"/>
                </a:solidFill>
              </a:rPr>
              <a:t>Sanctifies us—3 mentioned</a:t>
            </a:r>
          </a:p>
        </p:txBody>
      </p:sp>
      <p:sp>
        <p:nvSpPr>
          <p:cNvPr id="19" name="TextBox 18">
            <a:extLst>
              <a:ext uri="{FF2B5EF4-FFF2-40B4-BE49-F238E27FC236}">
                <a16:creationId xmlns:a16="http://schemas.microsoft.com/office/drawing/2014/main" id="{C3E14DCF-38EC-0475-1C9C-47E26C5AE015}"/>
              </a:ext>
            </a:extLst>
          </p:cNvPr>
          <p:cNvSpPr txBox="1"/>
          <p:nvPr/>
        </p:nvSpPr>
        <p:spPr>
          <a:xfrm>
            <a:off x="3191069" y="2464029"/>
            <a:ext cx="1194318" cy="261610"/>
          </a:xfrm>
          <a:prstGeom prst="rect">
            <a:avLst/>
          </a:prstGeom>
          <a:noFill/>
        </p:spPr>
        <p:txBody>
          <a:bodyPr wrap="square" rtlCol="0">
            <a:spAutoFit/>
          </a:bodyPr>
          <a:lstStyle/>
          <a:p>
            <a:r>
              <a:rPr lang="en-US" sz="1100" b="1" dirty="0">
                <a:solidFill>
                  <a:srgbClr val="0070C0"/>
                </a:solidFill>
              </a:rPr>
              <a:t>Strengthens us</a:t>
            </a:r>
          </a:p>
        </p:txBody>
      </p:sp>
      <p:sp>
        <p:nvSpPr>
          <p:cNvPr id="20" name="TextBox 19">
            <a:extLst>
              <a:ext uri="{FF2B5EF4-FFF2-40B4-BE49-F238E27FC236}">
                <a16:creationId xmlns:a16="http://schemas.microsoft.com/office/drawing/2014/main" id="{9C2D8F48-DCED-DC01-7707-0DE8A432FD06}"/>
              </a:ext>
            </a:extLst>
          </p:cNvPr>
          <p:cNvSpPr txBox="1"/>
          <p:nvPr/>
        </p:nvSpPr>
        <p:spPr>
          <a:xfrm>
            <a:off x="3191069" y="2853230"/>
            <a:ext cx="1194318" cy="430887"/>
          </a:xfrm>
          <a:prstGeom prst="rect">
            <a:avLst/>
          </a:prstGeom>
          <a:noFill/>
        </p:spPr>
        <p:txBody>
          <a:bodyPr wrap="square" rtlCol="0">
            <a:spAutoFit/>
          </a:bodyPr>
          <a:lstStyle/>
          <a:p>
            <a:r>
              <a:rPr lang="en-US" sz="1100" b="1" dirty="0">
                <a:solidFill>
                  <a:srgbClr val="00B050"/>
                </a:solidFill>
              </a:rPr>
              <a:t>You can grieve Him</a:t>
            </a:r>
          </a:p>
        </p:txBody>
      </p:sp>
      <p:sp>
        <p:nvSpPr>
          <p:cNvPr id="21" name="TextBox 20">
            <a:extLst>
              <a:ext uri="{FF2B5EF4-FFF2-40B4-BE49-F238E27FC236}">
                <a16:creationId xmlns:a16="http://schemas.microsoft.com/office/drawing/2014/main" id="{B55BDD6B-2F65-0691-38A6-98461154F733}"/>
              </a:ext>
            </a:extLst>
          </p:cNvPr>
          <p:cNvSpPr txBox="1"/>
          <p:nvPr/>
        </p:nvSpPr>
        <p:spPr>
          <a:xfrm>
            <a:off x="2920482" y="3303607"/>
            <a:ext cx="1478901" cy="261610"/>
          </a:xfrm>
          <a:prstGeom prst="rect">
            <a:avLst/>
          </a:prstGeom>
          <a:noFill/>
        </p:spPr>
        <p:txBody>
          <a:bodyPr wrap="square" rtlCol="0">
            <a:spAutoFit/>
          </a:bodyPr>
          <a:lstStyle/>
          <a:p>
            <a:r>
              <a:rPr lang="en-US" sz="1100" b="1" dirty="0">
                <a:solidFill>
                  <a:srgbClr val="0070C0"/>
                </a:solidFill>
              </a:rPr>
              <a:t>Baptized in His Name</a:t>
            </a:r>
          </a:p>
        </p:txBody>
      </p:sp>
      <p:sp>
        <p:nvSpPr>
          <p:cNvPr id="22" name="TextBox 21">
            <a:extLst>
              <a:ext uri="{FF2B5EF4-FFF2-40B4-BE49-F238E27FC236}">
                <a16:creationId xmlns:a16="http://schemas.microsoft.com/office/drawing/2014/main" id="{0F8B281B-3D8E-BD7D-50D6-47B9E95BA739}"/>
              </a:ext>
            </a:extLst>
          </p:cNvPr>
          <p:cNvSpPr txBox="1"/>
          <p:nvPr/>
        </p:nvSpPr>
        <p:spPr>
          <a:xfrm>
            <a:off x="3191069" y="3609456"/>
            <a:ext cx="1194318" cy="261610"/>
          </a:xfrm>
          <a:prstGeom prst="rect">
            <a:avLst/>
          </a:prstGeom>
          <a:noFill/>
        </p:spPr>
        <p:txBody>
          <a:bodyPr wrap="square" rtlCol="0">
            <a:spAutoFit/>
          </a:bodyPr>
          <a:lstStyle/>
          <a:p>
            <a:r>
              <a:rPr lang="en-US" sz="1100" b="1" dirty="0">
                <a:solidFill>
                  <a:srgbClr val="00B050"/>
                </a:solidFill>
              </a:rPr>
              <a:t>HS is the Lord</a:t>
            </a:r>
          </a:p>
        </p:txBody>
      </p:sp>
      <p:sp>
        <p:nvSpPr>
          <p:cNvPr id="24" name="Rectangle 23">
            <a:extLst>
              <a:ext uri="{FF2B5EF4-FFF2-40B4-BE49-F238E27FC236}">
                <a16:creationId xmlns:a16="http://schemas.microsoft.com/office/drawing/2014/main" id="{338664D0-0C4B-900A-B67E-1C849A47F4A4}"/>
              </a:ext>
            </a:extLst>
          </p:cNvPr>
          <p:cNvSpPr/>
          <p:nvPr/>
        </p:nvSpPr>
        <p:spPr>
          <a:xfrm>
            <a:off x="4257869" y="3973540"/>
            <a:ext cx="2006081" cy="7251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B2633085-BB72-40D0-1F66-588D6EEA0496}"/>
              </a:ext>
            </a:extLst>
          </p:cNvPr>
          <p:cNvSpPr txBox="1"/>
          <p:nvPr/>
        </p:nvSpPr>
        <p:spPr>
          <a:xfrm>
            <a:off x="3121085" y="4781066"/>
            <a:ext cx="1194318" cy="261610"/>
          </a:xfrm>
          <a:prstGeom prst="rect">
            <a:avLst/>
          </a:prstGeom>
          <a:noFill/>
        </p:spPr>
        <p:txBody>
          <a:bodyPr wrap="square" rtlCol="0">
            <a:spAutoFit/>
          </a:bodyPr>
          <a:lstStyle/>
          <a:p>
            <a:r>
              <a:rPr lang="en-US" sz="1100" b="1" dirty="0">
                <a:solidFill>
                  <a:srgbClr val="0070C0"/>
                </a:solidFill>
              </a:rPr>
              <a:t>HS bears witness</a:t>
            </a:r>
          </a:p>
        </p:txBody>
      </p:sp>
      <p:sp>
        <p:nvSpPr>
          <p:cNvPr id="26" name="TextBox 25">
            <a:extLst>
              <a:ext uri="{FF2B5EF4-FFF2-40B4-BE49-F238E27FC236}">
                <a16:creationId xmlns:a16="http://schemas.microsoft.com/office/drawing/2014/main" id="{0BB3E821-F058-A0D9-4019-70D849F099E6}"/>
              </a:ext>
            </a:extLst>
          </p:cNvPr>
          <p:cNvSpPr txBox="1"/>
          <p:nvPr/>
        </p:nvSpPr>
        <p:spPr>
          <a:xfrm>
            <a:off x="3125754" y="5166780"/>
            <a:ext cx="1194318" cy="430887"/>
          </a:xfrm>
          <a:prstGeom prst="rect">
            <a:avLst/>
          </a:prstGeom>
          <a:noFill/>
        </p:spPr>
        <p:txBody>
          <a:bodyPr wrap="square" rtlCol="0">
            <a:spAutoFit/>
          </a:bodyPr>
          <a:lstStyle/>
          <a:p>
            <a:r>
              <a:rPr lang="en-US" sz="1100" b="1" dirty="0">
                <a:solidFill>
                  <a:srgbClr val="00B050"/>
                </a:solidFill>
              </a:rPr>
              <a:t>Father sends in Jesus’ Name</a:t>
            </a:r>
          </a:p>
        </p:txBody>
      </p:sp>
      <p:sp>
        <p:nvSpPr>
          <p:cNvPr id="27" name="TextBox 26">
            <a:extLst>
              <a:ext uri="{FF2B5EF4-FFF2-40B4-BE49-F238E27FC236}">
                <a16:creationId xmlns:a16="http://schemas.microsoft.com/office/drawing/2014/main" id="{3A36A65B-D0C3-FB9F-6BC7-37FB0563C9FD}"/>
              </a:ext>
            </a:extLst>
          </p:cNvPr>
          <p:cNvSpPr txBox="1"/>
          <p:nvPr/>
        </p:nvSpPr>
        <p:spPr>
          <a:xfrm>
            <a:off x="3121085" y="5506327"/>
            <a:ext cx="1194318" cy="430887"/>
          </a:xfrm>
          <a:prstGeom prst="rect">
            <a:avLst/>
          </a:prstGeom>
          <a:noFill/>
        </p:spPr>
        <p:txBody>
          <a:bodyPr wrap="square" rtlCol="0">
            <a:spAutoFit/>
          </a:bodyPr>
          <a:lstStyle/>
          <a:p>
            <a:r>
              <a:rPr lang="en-US" sz="1100" b="1" dirty="0">
                <a:solidFill>
                  <a:srgbClr val="0070C0"/>
                </a:solidFill>
              </a:rPr>
              <a:t>HS was vexed by ancient Israel</a:t>
            </a:r>
          </a:p>
        </p:txBody>
      </p:sp>
      <p:sp>
        <p:nvSpPr>
          <p:cNvPr id="28" name="TextBox 27">
            <a:extLst>
              <a:ext uri="{FF2B5EF4-FFF2-40B4-BE49-F238E27FC236}">
                <a16:creationId xmlns:a16="http://schemas.microsoft.com/office/drawing/2014/main" id="{4DE0B090-67C7-9A7B-BD8E-B26627B89F46}"/>
              </a:ext>
            </a:extLst>
          </p:cNvPr>
          <p:cNvSpPr txBox="1"/>
          <p:nvPr/>
        </p:nvSpPr>
        <p:spPr>
          <a:xfrm>
            <a:off x="3110204" y="5928559"/>
            <a:ext cx="1194318" cy="430887"/>
          </a:xfrm>
          <a:prstGeom prst="rect">
            <a:avLst/>
          </a:prstGeom>
          <a:noFill/>
        </p:spPr>
        <p:txBody>
          <a:bodyPr wrap="square" rtlCol="0">
            <a:spAutoFit/>
          </a:bodyPr>
          <a:lstStyle/>
          <a:p>
            <a:r>
              <a:rPr lang="en-US" sz="1100" b="1" dirty="0">
                <a:solidFill>
                  <a:srgbClr val="00B050"/>
                </a:solidFill>
              </a:rPr>
              <a:t>For the love the Spirit</a:t>
            </a:r>
          </a:p>
        </p:txBody>
      </p:sp>
      <p:sp>
        <p:nvSpPr>
          <p:cNvPr id="29" name="TextBox 28">
            <a:extLst>
              <a:ext uri="{FF2B5EF4-FFF2-40B4-BE49-F238E27FC236}">
                <a16:creationId xmlns:a16="http://schemas.microsoft.com/office/drawing/2014/main" id="{E44E0211-18AD-3E2D-7749-28DA8E839498}"/>
              </a:ext>
            </a:extLst>
          </p:cNvPr>
          <p:cNvSpPr txBox="1"/>
          <p:nvPr/>
        </p:nvSpPr>
        <p:spPr>
          <a:xfrm>
            <a:off x="5495728" y="1655982"/>
            <a:ext cx="1194318" cy="430887"/>
          </a:xfrm>
          <a:prstGeom prst="rect">
            <a:avLst/>
          </a:prstGeom>
          <a:noFill/>
        </p:spPr>
        <p:txBody>
          <a:bodyPr wrap="square" rtlCol="0">
            <a:spAutoFit/>
          </a:bodyPr>
          <a:lstStyle/>
          <a:p>
            <a:r>
              <a:rPr lang="en-US" sz="1100" b="1" dirty="0">
                <a:solidFill>
                  <a:srgbClr val="0070C0"/>
                </a:solidFill>
              </a:rPr>
              <a:t>Spirit Speaks through David</a:t>
            </a:r>
          </a:p>
        </p:txBody>
      </p:sp>
      <p:sp>
        <p:nvSpPr>
          <p:cNvPr id="30" name="TextBox 29">
            <a:extLst>
              <a:ext uri="{FF2B5EF4-FFF2-40B4-BE49-F238E27FC236}">
                <a16:creationId xmlns:a16="http://schemas.microsoft.com/office/drawing/2014/main" id="{E3770273-B671-B243-E4D6-7179BA4D6F5F}"/>
              </a:ext>
            </a:extLst>
          </p:cNvPr>
          <p:cNvSpPr txBox="1"/>
          <p:nvPr/>
        </p:nvSpPr>
        <p:spPr>
          <a:xfrm>
            <a:off x="5374437" y="2086869"/>
            <a:ext cx="1421363" cy="430887"/>
          </a:xfrm>
          <a:prstGeom prst="rect">
            <a:avLst/>
          </a:prstGeom>
          <a:noFill/>
        </p:spPr>
        <p:txBody>
          <a:bodyPr wrap="square" rtlCol="0">
            <a:spAutoFit/>
          </a:bodyPr>
          <a:lstStyle/>
          <a:p>
            <a:r>
              <a:rPr lang="en-US" sz="1100" b="1" dirty="0">
                <a:solidFill>
                  <a:srgbClr val="00B050"/>
                </a:solidFill>
              </a:rPr>
              <a:t>Spirit speaks/directs Peter</a:t>
            </a:r>
          </a:p>
        </p:txBody>
      </p:sp>
      <p:sp>
        <p:nvSpPr>
          <p:cNvPr id="31" name="TextBox 30">
            <a:extLst>
              <a:ext uri="{FF2B5EF4-FFF2-40B4-BE49-F238E27FC236}">
                <a16:creationId xmlns:a16="http://schemas.microsoft.com/office/drawing/2014/main" id="{953989C6-36CB-76D4-C3D0-AE1BA630D96F}"/>
              </a:ext>
            </a:extLst>
          </p:cNvPr>
          <p:cNvSpPr txBox="1"/>
          <p:nvPr/>
        </p:nvSpPr>
        <p:spPr>
          <a:xfrm>
            <a:off x="5487959" y="2420586"/>
            <a:ext cx="1194318" cy="430887"/>
          </a:xfrm>
          <a:prstGeom prst="rect">
            <a:avLst/>
          </a:prstGeom>
          <a:noFill/>
        </p:spPr>
        <p:txBody>
          <a:bodyPr wrap="square" rtlCol="0">
            <a:spAutoFit/>
          </a:bodyPr>
          <a:lstStyle/>
          <a:p>
            <a:r>
              <a:rPr lang="en-US" sz="1100" b="1" dirty="0">
                <a:solidFill>
                  <a:srgbClr val="0070C0"/>
                </a:solidFill>
              </a:rPr>
              <a:t>Spirit Speaks through Agabus</a:t>
            </a:r>
          </a:p>
        </p:txBody>
      </p:sp>
      <p:sp>
        <p:nvSpPr>
          <p:cNvPr id="32" name="TextBox 31">
            <a:extLst>
              <a:ext uri="{FF2B5EF4-FFF2-40B4-BE49-F238E27FC236}">
                <a16:creationId xmlns:a16="http://schemas.microsoft.com/office/drawing/2014/main" id="{38462BC9-4E69-08B9-88CB-FA06585C4DC9}"/>
              </a:ext>
            </a:extLst>
          </p:cNvPr>
          <p:cNvSpPr txBox="1"/>
          <p:nvPr/>
        </p:nvSpPr>
        <p:spPr>
          <a:xfrm>
            <a:off x="5495736" y="2828909"/>
            <a:ext cx="1194318" cy="430887"/>
          </a:xfrm>
          <a:prstGeom prst="rect">
            <a:avLst/>
          </a:prstGeom>
          <a:noFill/>
        </p:spPr>
        <p:txBody>
          <a:bodyPr wrap="square" rtlCol="0">
            <a:spAutoFit/>
          </a:bodyPr>
          <a:lstStyle/>
          <a:p>
            <a:r>
              <a:rPr lang="en-US" sz="1100" b="1" dirty="0">
                <a:solidFill>
                  <a:srgbClr val="00B050"/>
                </a:solidFill>
              </a:rPr>
              <a:t>Spirit spoke through Isaiah</a:t>
            </a:r>
          </a:p>
        </p:txBody>
      </p:sp>
      <p:sp>
        <p:nvSpPr>
          <p:cNvPr id="33" name="TextBox 32">
            <a:extLst>
              <a:ext uri="{FF2B5EF4-FFF2-40B4-BE49-F238E27FC236}">
                <a16:creationId xmlns:a16="http://schemas.microsoft.com/office/drawing/2014/main" id="{97953C41-0DF4-71D4-4089-10319B8A17CF}"/>
              </a:ext>
            </a:extLst>
          </p:cNvPr>
          <p:cNvSpPr txBox="1"/>
          <p:nvPr/>
        </p:nvSpPr>
        <p:spPr>
          <a:xfrm>
            <a:off x="6525208" y="3397218"/>
            <a:ext cx="1478901" cy="261610"/>
          </a:xfrm>
          <a:prstGeom prst="rect">
            <a:avLst/>
          </a:prstGeom>
          <a:noFill/>
        </p:spPr>
        <p:txBody>
          <a:bodyPr wrap="square" rtlCol="0">
            <a:spAutoFit/>
          </a:bodyPr>
          <a:lstStyle/>
          <a:p>
            <a:r>
              <a:rPr lang="en-US" sz="1100" b="1" dirty="0">
                <a:solidFill>
                  <a:srgbClr val="0070C0"/>
                </a:solidFill>
              </a:rPr>
              <a:t>HS speaks via Paul</a:t>
            </a:r>
          </a:p>
        </p:txBody>
      </p:sp>
      <p:sp>
        <p:nvSpPr>
          <p:cNvPr id="34" name="TextBox 33">
            <a:extLst>
              <a:ext uri="{FF2B5EF4-FFF2-40B4-BE49-F238E27FC236}">
                <a16:creationId xmlns:a16="http://schemas.microsoft.com/office/drawing/2014/main" id="{69D962E8-1D8E-1297-0174-EDCD9AAF8D16}"/>
              </a:ext>
            </a:extLst>
          </p:cNvPr>
          <p:cNvSpPr txBox="1"/>
          <p:nvPr/>
        </p:nvSpPr>
        <p:spPr>
          <a:xfrm>
            <a:off x="5867402" y="3588874"/>
            <a:ext cx="1194318" cy="430887"/>
          </a:xfrm>
          <a:prstGeom prst="rect">
            <a:avLst/>
          </a:prstGeom>
          <a:noFill/>
        </p:spPr>
        <p:txBody>
          <a:bodyPr wrap="square" rtlCol="0">
            <a:spAutoFit/>
          </a:bodyPr>
          <a:lstStyle/>
          <a:p>
            <a:r>
              <a:rPr lang="en-US" sz="1100" b="1" dirty="0">
                <a:solidFill>
                  <a:srgbClr val="00B050"/>
                </a:solidFill>
              </a:rPr>
              <a:t>Spirit gives eulogy </a:t>
            </a:r>
          </a:p>
        </p:txBody>
      </p:sp>
      <p:sp>
        <p:nvSpPr>
          <p:cNvPr id="35" name="TextBox 34">
            <a:extLst>
              <a:ext uri="{FF2B5EF4-FFF2-40B4-BE49-F238E27FC236}">
                <a16:creationId xmlns:a16="http://schemas.microsoft.com/office/drawing/2014/main" id="{0D9AB2FA-43A7-1596-8402-6FB4093E895B}"/>
              </a:ext>
            </a:extLst>
          </p:cNvPr>
          <p:cNvSpPr txBox="1"/>
          <p:nvPr/>
        </p:nvSpPr>
        <p:spPr>
          <a:xfrm>
            <a:off x="5867402" y="3973540"/>
            <a:ext cx="1194318" cy="430887"/>
          </a:xfrm>
          <a:prstGeom prst="rect">
            <a:avLst/>
          </a:prstGeom>
          <a:noFill/>
        </p:spPr>
        <p:txBody>
          <a:bodyPr wrap="square" rtlCol="0">
            <a:spAutoFit/>
          </a:bodyPr>
          <a:lstStyle/>
          <a:p>
            <a:r>
              <a:rPr lang="en-US" sz="1100" b="1" dirty="0">
                <a:solidFill>
                  <a:srgbClr val="0070C0"/>
                </a:solidFill>
              </a:rPr>
              <a:t>Spirit says “Come”</a:t>
            </a:r>
          </a:p>
        </p:txBody>
      </p:sp>
      <p:sp>
        <p:nvSpPr>
          <p:cNvPr id="36" name="TextBox 35">
            <a:extLst>
              <a:ext uri="{FF2B5EF4-FFF2-40B4-BE49-F238E27FC236}">
                <a16:creationId xmlns:a16="http://schemas.microsoft.com/office/drawing/2014/main" id="{B62F5A25-12C1-6B2B-0EA5-0A79F26DE6D3}"/>
              </a:ext>
            </a:extLst>
          </p:cNvPr>
          <p:cNvSpPr txBox="1"/>
          <p:nvPr/>
        </p:nvSpPr>
        <p:spPr>
          <a:xfrm>
            <a:off x="5841735" y="4351609"/>
            <a:ext cx="1194318" cy="430887"/>
          </a:xfrm>
          <a:prstGeom prst="rect">
            <a:avLst/>
          </a:prstGeom>
          <a:noFill/>
        </p:spPr>
        <p:txBody>
          <a:bodyPr wrap="square" rtlCol="0">
            <a:spAutoFit/>
          </a:bodyPr>
          <a:lstStyle/>
          <a:p>
            <a:r>
              <a:rPr lang="en-US" sz="1100" b="1" dirty="0">
                <a:solidFill>
                  <a:srgbClr val="00B050"/>
                </a:solidFill>
              </a:rPr>
              <a:t>HS makes decisions</a:t>
            </a:r>
          </a:p>
        </p:txBody>
      </p:sp>
      <p:sp>
        <p:nvSpPr>
          <p:cNvPr id="37" name="TextBox 36">
            <a:extLst>
              <a:ext uri="{FF2B5EF4-FFF2-40B4-BE49-F238E27FC236}">
                <a16:creationId xmlns:a16="http://schemas.microsoft.com/office/drawing/2014/main" id="{7A174439-FC80-16A0-3A88-3887FAF0BDED}"/>
              </a:ext>
            </a:extLst>
          </p:cNvPr>
          <p:cNvSpPr txBox="1"/>
          <p:nvPr/>
        </p:nvSpPr>
        <p:spPr>
          <a:xfrm>
            <a:off x="5754651" y="4744841"/>
            <a:ext cx="1194318" cy="430887"/>
          </a:xfrm>
          <a:prstGeom prst="rect">
            <a:avLst/>
          </a:prstGeom>
          <a:noFill/>
        </p:spPr>
        <p:txBody>
          <a:bodyPr wrap="square" rtlCol="0">
            <a:spAutoFit/>
          </a:bodyPr>
          <a:lstStyle/>
          <a:p>
            <a:r>
              <a:rPr lang="en-US" sz="1100" b="1" dirty="0">
                <a:solidFill>
                  <a:srgbClr val="0070C0"/>
                </a:solidFill>
              </a:rPr>
              <a:t>HS appoints positions</a:t>
            </a:r>
          </a:p>
        </p:txBody>
      </p:sp>
      <p:sp>
        <p:nvSpPr>
          <p:cNvPr id="38" name="TextBox 37">
            <a:extLst>
              <a:ext uri="{FF2B5EF4-FFF2-40B4-BE49-F238E27FC236}">
                <a16:creationId xmlns:a16="http://schemas.microsoft.com/office/drawing/2014/main" id="{AE5B6B57-8CCF-3B16-2716-BF0EC7CC6A6A}"/>
              </a:ext>
            </a:extLst>
          </p:cNvPr>
          <p:cNvSpPr txBox="1"/>
          <p:nvPr/>
        </p:nvSpPr>
        <p:spPr>
          <a:xfrm>
            <a:off x="5624806" y="5202018"/>
            <a:ext cx="1194318" cy="261610"/>
          </a:xfrm>
          <a:prstGeom prst="rect">
            <a:avLst/>
          </a:prstGeom>
          <a:noFill/>
        </p:spPr>
        <p:txBody>
          <a:bodyPr wrap="square" rtlCol="0">
            <a:spAutoFit/>
          </a:bodyPr>
          <a:lstStyle/>
          <a:p>
            <a:r>
              <a:rPr lang="en-US" sz="1100" b="1" dirty="0">
                <a:solidFill>
                  <a:srgbClr val="00B050"/>
                </a:solidFill>
              </a:rPr>
              <a:t>HS is a witness</a:t>
            </a:r>
          </a:p>
        </p:txBody>
      </p:sp>
      <p:sp>
        <p:nvSpPr>
          <p:cNvPr id="39" name="TextBox 38">
            <a:extLst>
              <a:ext uri="{FF2B5EF4-FFF2-40B4-BE49-F238E27FC236}">
                <a16:creationId xmlns:a16="http://schemas.microsoft.com/office/drawing/2014/main" id="{1E6E4A19-D6AB-240F-8C1E-BE134073D268}"/>
              </a:ext>
            </a:extLst>
          </p:cNvPr>
          <p:cNvSpPr txBox="1"/>
          <p:nvPr/>
        </p:nvSpPr>
        <p:spPr>
          <a:xfrm>
            <a:off x="5666791" y="5548257"/>
            <a:ext cx="1194318" cy="261610"/>
          </a:xfrm>
          <a:prstGeom prst="rect">
            <a:avLst/>
          </a:prstGeom>
          <a:noFill/>
        </p:spPr>
        <p:txBody>
          <a:bodyPr wrap="square" rtlCol="0">
            <a:spAutoFit/>
          </a:bodyPr>
          <a:lstStyle/>
          <a:p>
            <a:r>
              <a:rPr lang="en-US" sz="1100" b="1" dirty="0">
                <a:solidFill>
                  <a:srgbClr val="0070C0"/>
                </a:solidFill>
              </a:rPr>
              <a:t>HS teaches</a:t>
            </a:r>
          </a:p>
        </p:txBody>
      </p:sp>
      <p:sp>
        <p:nvSpPr>
          <p:cNvPr id="40" name="TextBox 39">
            <a:extLst>
              <a:ext uri="{FF2B5EF4-FFF2-40B4-BE49-F238E27FC236}">
                <a16:creationId xmlns:a16="http://schemas.microsoft.com/office/drawing/2014/main" id="{5A52A088-D06B-F6B5-9B68-0988170EA7D8}"/>
              </a:ext>
            </a:extLst>
          </p:cNvPr>
          <p:cNvSpPr txBox="1"/>
          <p:nvPr/>
        </p:nvSpPr>
        <p:spPr>
          <a:xfrm>
            <a:off x="5682346" y="5874550"/>
            <a:ext cx="1091679" cy="430887"/>
          </a:xfrm>
          <a:prstGeom prst="rect">
            <a:avLst/>
          </a:prstGeom>
          <a:noFill/>
        </p:spPr>
        <p:txBody>
          <a:bodyPr wrap="square" rtlCol="0">
            <a:spAutoFit/>
          </a:bodyPr>
          <a:lstStyle/>
          <a:p>
            <a:r>
              <a:rPr lang="en-US" sz="1100" b="1" dirty="0">
                <a:solidFill>
                  <a:srgbClr val="00B050"/>
                </a:solidFill>
              </a:rPr>
              <a:t>Jesus directed by the HS</a:t>
            </a:r>
          </a:p>
        </p:txBody>
      </p:sp>
      <p:sp>
        <p:nvSpPr>
          <p:cNvPr id="41" name="TextBox 40">
            <a:extLst>
              <a:ext uri="{FF2B5EF4-FFF2-40B4-BE49-F238E27FC236}">
                <a16:creationId xmlns:a16="http://schemas.microsoft.com/office/drawing/2014/main" id="{D99C4CBB-03CB-D692-3D66-85CFF3A8FFBD}"/>
              </a:ext>
            </a:extLst>
          </p:cNvPr>
          <p:cNvSpPr txBox="1"/>
          <p:nvPr/>
        </p:nvSpPr>
        <p:spPr>
          <a:xfrm>
            <a:off x="9719391" y="1723864"/>
            <a:ext cx="1194318" cy="261610"/>
          </a:xfrm>
          <a:prstGeom prst="rect">
            <a:avLst/>
          </a:prstGeom>
          <a:noFill/>
        </p:spPr>
        <p:txBody>
          <a:bodyPr wrap="square" rtlCol="0">
            <a:spAutoFit/>
          </a:bodyPr>
          <a:lstStyle/>
          <a:p>
            <a:r>
              <a:rPr lang="en-US" sz="1100" b="1" dirty="0">
                <a:solidFill>
                  <a:srgbClr val="0070C0"/>
                </a:solidFill>
              </a:rPr>
              <a:t>HS forbids</a:t>
            </a:r>
          </a:p>
        </p:txBody>
      </p:sp>
      <p:sp>
        <p:nvSpPr>
          <p:cNvPr id="42" name="TextBox 41">
            <a:extLst>
              <a:ext uri="{FF2B5EF4-FFF2-40B4-BE49-F238E27FC236}">
                <a16:creationId xmlns:a16="http://schemas.microsoft.com/office/drawing/2014/main" id="{A16B9B25-E3CD-7B3B-6482-3E828B56D327}"/>
              </a:ext>
            </a:extLst>
          </p:cNvPr>
          <p:cNvSpPr txBox="1"/>
          <p:nvPr/>
        </p:nvSpPr>
        <p:spPr>
          <a:xfrm>
            <a:off x="9803367" y="2004488"/>
            <a:ext cx="1194318" cy="430887"/>
          </a:xfrm>
          <a:prstGeom prst="rect">
            <a:avLst/>
          </a:prstGeom>
          <a:noFill/>
        </p:spPr>
        <p:txBody>
          <a:bodyPr wrap="square" rtlCol="0">
            <a:spAutoFit/>
          </a:bodyPr>
          <a:lstStyle/>
          <a:p>
            <a:r>
              <a:rPr lang="en-US" sz="1100" b="1" dirty="0">
                <a:solidFill>
                  <a:srgbClr val="00B050"/>
                </a:solidFill>
              </a:rPr>
              <a:t>HS is omnipresent</a:t>
            </a:r>
          </a:p>
        </p:txBody>
      </p:sp>
      <p:sp>
        <p:nvSpPr>
          <p:cNvPr id="43" name="TextBox 42">
            <a:extLst>
              <a:ext uri="{FF2B5EF4-FFF2-40B4-BE49-F238E27FC236}">
                <a16:creationId xmlns:a16="http://schemas.microsoft.com/office/drawing/2014/main" id="{50B040C5-BA4F-1124-F037-DB7A1DEC2864}"/>
              </a:ext>
            </a:extLst>
          </p:cNvPr>
          <p:cNvSpPr txBox="1"/>
          <p:nvPr/>
        </p:nvSpPr>
        <p:spPr>
          <a:xfrm>
            <a:off x="10067734" y="2515633"/>
            <a:ext cx="1194318" cy="430887"/>
          </a:xfrm>
          <a:prstGeom prst="rect">
            <a:avLst/>
          </a:prstGeom>
          <a:noFill/>
        </p:spPr>
        <p:txBody>
          <a:bodyPr wrap="square" rtlCol="0">
            <a:spAutoFit/>
          </a:bodyPr>
          <a:lstStyle/>
          <a:p>
            <a:r>
              <a:rPr lang="en-US" sz="1100" b="1" dirty="0">
                <a:solidFill>
                  <a:srgbClr val="0070C0"/>
                </a:solidFill>
              </a:rPr>
              <a:t>You can know the HS</a:t>
            </a:r>
          </a:p>
        </p:txBody>
      </p:sp>
      <p:sp>
        <p:nvSpPr>
          <p:cNvPr id="44" name="TextBox 43">
            <a:extLst>
              <a:ext uri="{FF2B5EF4-FFF2-40B4-BE49-F238E27FC236}">
                <a16:creationId xmlns:a16="http://schemas.microsoft.com/office/drawing/2014/main" id="{05426BB2-E48B-7945-A5F4-F864CD37663F}"/>
              </a:ext>
            </a:extLst>
          </p:cNvPr>
          <p:cNvSpPr txBox="1"/>
          <p:nvPr/>
        </p:nvSpPr>
        <p:spPr>
          <a:xfrm>
            <a:off x="9479131" y="2841754"/>
            <a:ext cx="1932987" cy="430887"/>
          </a:xfrm>
          <a:prstGeom prst="rect">
            <a:avLst/>
          </a:prstGeom>
          <a:noFill/>
        </p:spPr>
        <p:txBody>
          <a:bodyPr wrap="square" rtlCol="0">
            <a:spAutoFit/>
          </a:bodyPr>
          <a:lstStyle/>
          <a:p>
            <a:r>
              <a:rPr lang="en-US" sz="1100" b="1" dirty="0">
                <a:solidFill>
                  <a:srgbClr val="00B050"/>
                </a:solidFill>
              </a:rPr>
              <a:t>No one directs the Spirit of the LORD</a:t>
            </a:r>
          </a:p>
        </p:txBody>
      </p:sp>
      <p:sp>
        <p:nvSpPr>
          <p:cNvPr id="45" name="TextBox 44">
            <a:extLst>
              <a:ext uri="{FF2B5EF4-FFF2-40B4-BE49-F238E27FC236}">
                <a16:creationId xmlns:a16="http://schemas.microsoft.com/office/drawing/2014/main" id="{0DD58AF9-F6C8-A58B-376B-7482EB1400E7}"/>
              </a:ext>
            </a:extLst>
          </p:cNvPr>
          <p:cNvSpPr txBox="1"/>
          <p:nvPr/>
        </p:nvSpPr>
        <p:spPr>
          <a:xfrm>
            <a:off x="9603539" y="3259228"/>
            <a:ext cx="1194318" cy="430887"/>
          </a:xfrm>
          <a:prstGeom prst="rect">
            <a:avLst/>
          </a:prstGeom>
          <a:noFill/>
        </p:spPr>
        <p:txBody>
          <a:bodyPr wrap="square" rtlCol="0">
            <a:spAutoFit/>
          </a:bodyPr>
          <a:lstStyle/>
          <a:p>
            <a:r>
              <a:rPr lang="en-US" sz="1100" b="1" dirty="0">
                <a:solidFill>
                  <a:srgbClr val="0070C0"/>
                </a:solidFill>
              </a:rPr>
              <a:t>HS power is how we overcome</a:t>
            </a:r>
          </a:p>
        </p:txBody>
      </p:sp>
      <p:sp>
        <p:nvSpPr>
          <p:cNvPr id="46" name="TextBox 45">
            <a:extLst>
              <a:ext uri="{FF2B5EF4-FFF2-40B4-BE49-F238E27FC236}">
                <a16:creationId xmlns:a16="http://schemas.microsoft.com/office/drawing/2014/main" id="{D1172AEC-3229-0DD8-0A6B-31EA330A1975}"/>
              </a:ext>
            </a:extLst>
          </p:cNvPr>
          <p:cNvSpPr txBox="1"/>
          <p:nvPr/>
        </p:nvSpPr>
        <p:spPr>
          <a:xfrm>
            <a:off x="10450286" y="3585349"/>
            <a:ext cx="1741713" cy="430887"/>
          </a:xfrm>
          <a:prstGeom prst="rect">
            <a:avLst/>
          </a:prstGeom>
          <a:noFill/>
        </p:spPr>
        <p:txBody>
          <a:bodyPr wrap="square" rtlCol="0">
            <a:spAutoFit/>
          </a:bodyPr>
          <a:lstStyle/>
          <a:p>
            <a:r>
              <a:rPr lang="en-US" sz="1100" b="1" dirty="0">
                <a:solidFill>
                  <a:srgbClr val="00B050"/>
                </a:solidFill>
              </a:rPr>
              <a:t>HS created the body of Jesus in the whom of Mary</a:t>
            </a:r>
          </a:p>
        </p:txBody>
      </p:sp>
      <p:sp>
        <p:nvSpPr>
          <p:cNvPr id="47" name="TextBox 46">
            <a:extLst>
              <a:ext uri="{FF2B5EF4-FFF2-40B4-BE49-F238E27FC236}">
                <a16:creationId xmlns:a16="http://schemas.microsoft.com/office/drawing/2014/main" id="{8583586A-7469-C4D2-4530-7476CDB83E4D}"/>
              </a:ext>
            </a:extLst>
          </p:cNvPr>
          <p:cNvSpPr txBox="1"/>
          <p:nvPr/>
        </p:nvSpPr>
        <p:spPr>
          <a:xfrm>
            <a:off x="9493115" y="3973539"/>
            <a:ext cx="2586918" cy="261610"/>
          </a:xfrm>
          <a:prstGeom prst="rect">
            <a:avLst/>
          </a:prstGeom>
          <a:noFill/>
        </p:spPr>
        <p:txBody>
          <a:bodyPr wrap="square" rtlCol="0">
            <a:spAutoFit/>
          </a:bodyPr>
          <a:lstStyle/>
          <a:p>
            <a:r>
              <a:rPr lang="en-US" sz="1100" b="1" dirty="0">
                <a:solidFill>
                  <a:srgbClr val="0070C0"/>
                </a:solidFill>
              </a:rPr>
              <a:t>HS taught Israel about the Sanctuary</a:t>
            </a:r>
          </a:p>
        </p:txBody>
      </p:sp>
      <p:sp>
        <p:nvSpPr>
          <p:cNvPr id="48" name="TextBox 47">
            <a:extLst>
              <a:ext uri="{FF2B5EF4-FFF2-40B4-BE49-F238E27FC236}">
                <a16:creationId xmlns:a16="http://schemas.microsoft.com/office/drawing/2014/main" id="{0BE8A024-7D11-CC30-C068-9C3440169005}"/>
              </a:ext>
            </a:extLst>
          </p:cNvPr>
          <p:cNvSpPr txBox="1"/>
          <p:nvPr/>
        </p:nvSpPr>
        <p:spPr>
          <a:xfrm>
            <a:off x="9774605" y="4305048"/>
            <a:ext cx="2305428" cy="430887"/>
          </a:xfrm>
          <a:prstGeom prst="rect">
            <a:avLst/>
          </a:prstGeom>
          <a:noFill/>
        </p:spPr>
        <p:txBody>
          <a:bodyPr wrap="square" rtlCol="0">
            <a:spAutoFit/>
          </a:bodyPr>
          <a:lstStyle/>
          <a:p>
            <a:r>
              <a:rPr lang="en-US" sz="1100" b="1" dirty="0">
                <a:solidFill>
                  <a:srgbClr val="00B050"/>
                </a:solidFill>
              </a:rPr>
              <a:t>HS testified of Jesus’ sufferings and then powered the Gospel</a:t>
            </a:r>
          </a:p>
        </p:txBody>
      </p:sp>
      <p:sp>
        <p:nvSpPr>
          <p:cNvPr id="49" name="TextBox 48">
            <a:extLst>
              <a:ext uri="{FF2B5EF4-FFF2-40B4-BE49-F238E27FC236}">
                <a16:creationId xmlns:a16="http://schemas.microsoft.com/office/drawing/2014/main" id="{1564D19A-374D-0A8C-C7C4-8AE7E18283E8}"/>
              </a:ext>
            </a:extLst>
          </p:cNvPr>
          <p:cNvSpPr txBox="1"/>
          <p:nvPr/>
        </p:nvSpPr>
        <p:spPr>
          <a:xfrm>
            <a:off x="9508670" y="4782438"/>
            <a:ext cx="1950866" cy="261610"/>
          </a:xfrm>
          <a:prstGeom prst="rect">
            <a:avLst/>
          </a:prstGeom>
          <a:noFill/>
        </p:spPr>
        <p:txBody>
          <a:bodyPr wrap="square" rtlCol="0">
            <a:spAutoFit/>
          </a:bodyPr>
          <a:lstStyle/>
          <a:p>
            <a:r>
              <a:rPr lang="en-US" sz="1100" b="1" dirty="0">
                <a:solidFill>
                  <a:srgbClr val="0070C0"/>
                </a:solidFill>
              </a:rPr>
              <a:t>The Holy Spirit is the Creator</a:t>
            </a:r>
          </a:p>
        </p:txBody>
      </p:sp>
      <p:sp>
        <p:nvSpPr>
          <p:cNvPr id="50" name="TextBox 49">
            <a:extLst>
              <a:ext uri="{FF2B5EF4-FFF2-40B4-BE49-F238E27FC236}">
                <a16:creationId xmlns:a16="http://schemas.microsoft.com/office/drawing/2014/main" id="{A1B131F4-E737-FFF0-D04C-61896B43961F}"/>
              </a:ext>
            </a:extLst>
          </p:cNvPr>
          <p:cNvSpPr txBox="1"/>
          <p:nvPr/>
        </p:nvSpPr>
        <p:spPr>
          <a:xfrm>
            <a:off x="9720935" y="5120982"/>
            <a:ext cx="1194318" cy="261610"/>
          </a:xfrm>
          <a:prstGeom prst="rect">
            <a:avLst/>
          </a:prstGeom>
          <a:noFill/>
        </p:spPr>
        <p:txBody>
          <a:bodyPr wrap="square" rtlCol="0">
            <a:spAutoFit/>
          </a:bodyPr>
          <a:lstStyle/>
          <a:p>
            <a:r>
              <a:rPr lang="en-US" sz="1100" b="1" dirty="0">
                <a:solidFill>
                  <a:srgbClr val="00B050"/>
                </a:solidFill>
              </a:rPr>
              <a:t>HS creates life</a:t>
            </a:r>
          </a:p>
        </p:txBody>
      </p:sp>
      <p:sp>
        <p:nvSpPr>
          <p:cNvPr id="51" name="TextBox 50">
            <a:extLst>
              <a:ext uri="{FF2B5EF4-FFF2-40B4-BE49-F238E27FC236}">
                <a16:creationId xmlns:a16="http://schemas.microsoft.com/office/drawing/2014/main" id="{1819782F-94F9-8ABE-06FC-7D918E39EB8B}"/>
              </a:ext>
            </a:extLst>
          </p:cNvPr>
          <p:cNvSpPr txBox="1"/>
          <p:nvPr/>
        </p:nvSpPr>
        <p:spPr>
          <a:xfrm>
            <a:off x="9886944" y="5533961"/>
            <a:ext cx="1525174" cy="261610"/>
          </a:xfrm>
          <a:prstGeom prst="rect">
            <a:avLst/>
          </a:prstGeom>
          <a:noFill/>
        </p:spPr>
        <p:txBody>
          <a:bodyPr wrap="square" rtlCol="0">
            <a:spAutoFit/>
          </a:bodyPr>
          <a:lstStyle/>
          <a:p>
            <a:r>
              <a:rPr lang="en-US" sz="1100" b="1" dirty="0">
                <a:solidFill>
                  <a:srgbClr val="0070C0"/>
                </a:solidFill>
              </a:rPr>
              <a:t>HS casts out Devils</a:t>
            </a:r>
          </a:p>
        </p:txBody>
      </p:sp>
      <p:sp>
        <p:nvSpPr>
          <p:cNvPr id="52" name="TextBox 51">
            <a:extLst>
              <a:ext uri="{FF2B5EF4-FFF2-40B4-BE49-F238E27FC236}">
                <a16:creationId xmlns:a16="http://schemas.microsoft.com/office/drawing/2014/main" id="{09C06C77-6E99-9D06-987B-AF2827E182E7}"/>
              </a:ext>
            </a:extLst>
          </p:cNvPr>
          <p:cNvSpPr txBox="1"/>
          <p:nvPr/>
        </p:nvSpPr>
        <p:spPr>
          <a:xfrm>
            <a:off x="9965865" y="5946940"/>
            <a:ext cx="2114167" cy="430887"/>
          </a:xfrm>
          <a:prstGeom prst="rect">
            <a:avLst/>
          </a:prstGeom>
          <a:noFill/>
        </p:spPr>
        <p:txBody>
          <a:bodyPr wrap="square" rtlCol="0">
            <a:spAutoFit/>
          </a:bodyPr>
          <a:lstStyle/>
          <a:p>
            <a:r>
              <a:rPr lang="en-US" sz="1100" b="1" dirty="0">
                <a:solidFill>
                  <a:srgbClr val="00B050"/>
                </a:solidFill>
              </a:rPr>
              <a:t>HS mentioned alongside the Son and the Father</a:t>
            </a:r>
          </a:p>
        </p:txBody>
      </p:sp>
      <p:sp>
        <p:nvSpPr>
          <p:cNvPr id="53" name="TextBox 52">
            <a:extLst>
              <a:ext uri="{FF2B5EF4-FFF2-40B4-BE49-F238E27FC236}">
                <a16:creationId xmlns:a16="http://schemas.microsoft.com/office/drawing/2014/main" id="{6E38F7BE-1638-EF85-AF70-790D9017C771}"/>
              </a:ext>
            </a:extLst>
          </p:cNvPr>
          <p:cNvSpPr txBox="1"/>
          <p:nvPr/>
        </p:nvSpPr>
        <p:spPr>
          <a:xfrm>
            <a:off x="4257869" y="3973539"/>
            <a:ext cx="1529445" cy="738664"/>
          </a:xfrm>
          <a:prstGeom prst="rect">
            <a:avLst/>
          </a:prstGeom>
          <a:noFill/>
        </p:spPr>
        <p:txBody>
          <a:bodyPr wrap="square" rtlCol="0">
            <a:spAutoFit/>
          </a:bodyPr>
          <a:lstStyle/>
          <a:p>
            <a:r>
              <a:rPr lang="en-US" sz="2100" dirty="0"/>
              <a:t>John 16:15</a:t>
            </a:r>
          </a:p>
          <a:p>
            <a:r>
              <a:rPr lang="en-US" sz="2100" dirty="0"/>
              <a:t>Rom. 8:26</a:t>
            </a:r>
          </a:p>
        </p:txBody>
      </p:sp>
      <p:sp>
        <p:nvSpPr>
          <p:cNvPr id="54" name="TextBox 53">
            <a:extLst>
              <a:ext uri="{FF2B5EF4-FFF2-40B4-BE49-F238E27FC236}">
                <a16:creationId xmlns:a16="http://schemas.microsoft.com/office/drawing/2014/main" id="{F5A55969-3499-F195-F435-AC324FF345E6}"/>
              </a:ext>
            </a:extLst>
          </p:cNvPr>
          <p:cNvSpPr txBox="1"/>
          <p:nvPr/>
        </p:nvSpPr>
        <p:spPr>
          <a:xfrm>
            <a:off x="2839999" y="4051513"/>
            <a:ext cx="1529445" cy="261610"/>
          </a:xfrm>
          <a:prstGeom prst="rect">
            <a:avLst/>
          </a:prstGeom>
          <a:noFill/>
        </p:spPr>
        <p:txBody>
          <a:bodyPr wrap="square" rtlCol="0">
            <a:spAutoFit/>
          </a:bodyPr>
          <a:lstStyle/>
          <a:p>
            <a:r>
              <a:rPr lang="en-US" sz="1100" b="1" dirty="0">
                <a:solidFill>
                  <a:srgbClr val="0070C0"/>
                </a:solidFill>
              </a:rPr>
              <a:t>Jesus explains HS work</a:t>
            </a:r>
          </a:p>
        </p:txBody>
      </p:sp>
      <p:sp>
        <p:nvSpPr>
          <p:cNvPr id="55" name="TextBox 54">
            <a:extLst>
              <a:ext uri="{FF2B5EF4-FFF2-40B4-BE49-F238E27FC236}">
                <a16:creationId xmlns:a16="http://schemas.microsoft.com/office/drawing/2014/main" id="{59374F3C-7635-504E-5596-FDAF342276BE}"/>
              </a:ext>
            </a:extLst>
          </p:cNvPr>
          <p:cNvSpPr txBox="1"/>
          <p:nvPr/>
        </p:nvSpPr>
        <p:spPr>
          <a:xfrm>
            <a:off x="4209664" y="4534902"/>
            <a:ext cx="1657738" cy="261610"/>
          </a:xfrm>
          <a:prstGeom prst="rect">
            <a:avLst/>
          </a:prstGeom>
          <a:noFill/>
        </p:spPr>
        <p:txBody>
          <a:bodyPr wrap="square" rtlCol="0">
            <a:spAutoFit/>
          </a:bodyPr>
          <a:lstStyle/>
          <a:p>
            <a:r>
              <a:rPr lang="en-US" sz="1100" b="1" dirty="0">
                <a:solidFill>
                  <a:srgbClr val="00B050"/>
                </a:solidFill>
              </a:rPr>
              <a:t>HS is Intercessor/Groans</a:t>
            </a:r>
          </a:p>
        </p:txBody>
      </p:sp>
    </p:spTree>
    <p:extLst>
      <p:ext uri="{BB962C8B-B14F-4D97-AF65-F5344CB8AC3E}">
        <p14:creationId xmlns:p14="http://schemas.microsoft.com/office/powerpoint/2010/main" val="221737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D5D-32E9-CC9F-F900-7D5A7C7BD220}"/>
              </a:ext>
            </a:extLst>
          </p:cNvPr>
          <p:cNvSpPr>
            <a:spLocks noGrp="1"/>
          </p:cNvSpPr>
          <p:nvPr>
            <p:ph type="title"/>
          </p:nvPr>
        </p:nvSpPr>
        <p:spPr>
          <a:xfrm>
            <a:off x="838200" y="-297349"/>
            <a:ext cx="10515600" cy="1325563"/>
          </a:xfrm>
        </p:spPr>
        <p:txBody>
          <a:bodyPr/>
          <a:lstStyle/>
          <a:p>
            <a:pPr algn="ctr"/>
            <a:r>
              <a:rPr lang="en-US" b="1" u="sng" dirty="0">
                <a:solidFill>
                  <a:srgbClr val="7030A0"/>
                </a:solidFill>
                <a:effectLst>
                  <a:outerShdw blurRad="38100" dist="38100" dir="2700000" algn="tl">
                    <a:srgbClr val="000000">
                      <a:alpha val="43137"/>
                    </a:srgbClr>
                  </a:outerShdw>
                </a:effectLst>
              </a:rPr>
              <a:t>A “Person” but not a Person?</a:t>
            </a:r>
          </a:p>
        </p:txBody>
      </p:sp>
      <p:sp>
        <p:nvSpPr>
          <p:cNvPr id="4" name="TextBox 3">
            <a:extLst>
              <a:ext uri="{FF2B5EF4-FFF2-40B4-BE49-F238E27FC236}">
                <a16:creationId xmlns:a16="http://schemas.microsoft.com/office/drawing/2014/main" id="{3C245FD6-D69C-86CC-0C5C-576D799F8E10}"/>
              </a:ext>
            </a:extLst>
          </p:cNvPr>
          <p:cNvSpPr txBox="1"/>
          <p:nvPr/>
        </p:nvSpPr>
        <p:spPr>
          <a:xfrm>
            <a:off x="249594" y="1094229"/>
            <a:ext cx="6097554" cy="4893647"/>
          </a:xfrm>
          <a:prstGeom prst="rect">
            <a:avLst/>
          </a:prstGeom>
          <a:noFill/>
        </p:spPr>
        <p:txBody>
          <a:bodyPr wrap="square">
            <a:spAutoFit/>
          </a:bodyPr>
          <a:lstStyle/>
          <a:p>
            <a:r>
              <a:rPr lang="en-US" sz="2400" dirty="0"/>
              <a:t>Official Catholic Website teaches that the Holy Spirit is a metaphorical person: </a:t>
            </a:r>
          </a:p>
          <a:p>
            <a:endParaRPr lang="en-US" sz="2400" dirty="0"/>
          </a:p>
          <a:p>
            <a:r>
              <a:rPr lang="en-US" sz="2400" dirty="0"/>
              <a:t>"As an infinite act of love between the Father and Son, </a:t>
            </a:r>
            <a:r>
              <a:rPr lang="en-US" sz="2400" b="1" u="sng" dirty="0"/>
              <a:t>this “act” is so perfect and infinite that “it” becomes (not in time, of course, but eternally) a “He” in the third person of the Blessed Trinity</a:t>
            </a:r>
            <a:r>
              <a:rPr lang="en-US" sz="2400" dirty="0"/>
              <a:t>. This revelation of God’s love personified is the foundation from which Scripture could reveal to us that “God is love” (I John 4:8).“ https://www.catholic.com/magazine/online-edition/explaining-the-trinity</a:t>
            </a:r>
          </a:p>
        </p:txBody>
      </p:sp>
      <p:pic>
        <p:nvPicPr>
          <p:cNvPr id="5" name="Picture 4">
            <a:extLst>
              <a:ext uri="{FF2B5EF4-FFF2-40B4-BE49-F238E27FC236}">
                <a16:creationId xmlns:a16="http://schemas.microsoft.com/office/drawing/2014/main" id="{A1616678-3920-8FAE-716C-211E79BF26B7}"/>
              </a:ext>
            </a:extLst>
          </p:cNvPr>
          <p:cNvPicPr>
            <a:picLocks noChangeAspect="1"/>
          </p:cNvPicPr>
          <p:nvPr/>
        </p:nvPicPr>
        <p:blipFill>
          <a:blip r:embed="rId2"/>
          <a:stretch>
            <a:fillRect/>
          </a:stretch>
        </p:blipFill>
        <p:spPr>
          <a:xfrm>
            <a:off x="6477000" y="1295400"/>
            <a:ext cx="5536210" cy="4641189"/>
          </a:xfrm>
          <a:prstGeom prst="rect">
            <a:avLst/>
          </a:prstGeom>
        </p:spPr>
      </p:pic>
    </p:spTree>
    <p:extLst>
      <p:ext uri="{BB962C8B-B14F-4D97-AF65-F5344CB8AC3E}">
        <p14:creationId xmlns:p14="http://schemas.microsoft.com/office/powerpoint/2010/main" val="251038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7C53-8F30-2F70-83CA-2C838E7F5726}"/>
              </a:ext>
            </a:extLst>
          </p:cNvPr>
          <p:cNvSpPr>
            <a:spLocks noGrp="1"/>
          </p:cNvSpPr>
          <p:nvPr>
            <p:ph type="title"/>
          </p:nvPr>
        </p:nvSpPr>
        <p:spPr>
          <a:xfrm>
            <a:off x="733269" y="-324423"/>
            <a:ext cx="10515600" cy="1325563"/>
          </a:xfrm>
        </p:spPr>
        <p:txBody>
          <a:bodyPr/>
          <a:lstStyle/>
          <a:p>
            <a:r>
              <a:rPr lang="en-US" dirty="0"/>
              <a:t>1 John 5:7 Controversy….</a:t>
            </a:r>
          </a:p>
        </p:txBody>
      </p:sp>
      <p:sp>
        <p:nvSpPr>
          <p:cNvPr id="4" name="TextBox 3">
            <a:extLst>
              <a:ext uri="{FF2B5EF4-FFF2-40B4-BE49-F238E27FC236}">
                <a16:creationId xmlns:a16="http://schemas.microsoft.com/office/drawing/2014/main" id="{ECB598BC-9CD8-177F-88ED-C9A2C709BF19}"/>
              </a:ext>
            </a:extLst>
          </p:cNvPr>
          <p:cNvSpPr txBox="1"/>
          <p:nvPr/>
        </p:nvSpPr>
        <p:spPr>
          <a:xfrm>
            <a:off x="5075420" y="823582"/>
            <a:ext cx="7116580" cy="5632311"/>
          </a:xfrm>
          <a:prstGeom prst="rect">
            <a:avLst/>
          </a:prstGeom>
          <a:noFill/>
        </p:spPr>
        <p:txBody>
          <a:bodyPr wrap="square">
            <a:spAutoFit/>
          </a:bodyPr>
          <a:lstStyle/>
          <a:p>
            <a:r>
              <a:rPr lang="en-US" sz="2400" dirty="0"/>
              <a:t>KJV 1 John 5:6-8 “This is he that came by water and blood, even Jesus Christ; not by water only, but by water and blood. And it is the Spirit that </a:t>
            </a:r>
            <a:r>
              <a:rPr lang="en-US" sz="2400" dirty="0" err="1"/>
              <a:t>beareth</a:t>
            </a:r>
            <a:r>
              <a:rPr lang="en-US" sz="2400" dirty="0"/>
              <a:t> witness, because the Spirit is truth. </a:t>
            </a:r>
            <a:r>
              <a:rPr lang="en-US" sz="2400" b="1" u="sng" dirty="0"/>
              <a:t>For there are three that bear record in heaven, the Father, the Word, and the Holy Ghost: and these three are one</a:t>
            </a:r>
            <a:r>
              <a:rPr lang="en-US" sz="2400" dirty="0"/>
              <a:t>. And there are three that bear witness in earth, the Spirit, and the water, and the blood: and these three agree in one.”</a:t>
            </a:r>
          </a:p>
          <a:p>
            <a:endParaRPr lang="en-US" sz="2400" dirty="0"/>
          </a:p>
          <a:p>
            <a:r>
              <a:rPr lang="en-US" sz="2400" dirty="0"/>
              <a:t>NIV: 1 John 5:6-8 “This is the one who came by water and blood—Jesus Christ. He did not come by water only, but by water and blood. And it is the Spirit who testifies, because the Spirit is the truth. </a:t>
            </a:r>
            <a:r>
              <a:rPr lang="en-US" sz="2400" baseline="30000" dirty="0"/>
              <a:t>7 </a:t>
            </a:r>
            <a:r>
              <a:rPr lang="en-US" sz="2400" b="1" u="sng" dirty="0"/>
              <a:t>For there are three that testify</a:t>
            </a:r>
            <a:r>
              <a:rPr lang="en-US" sz="2400" dirty="0"/>
              <a:t>: </a:t>
            </a:r>
            <a:r>
              <a:rPr lang="en-US" sz="2400" baseline="30000" dirty="0"/>
              <a:t>8 </a:t>
            </a:r>
            <a:r>
              <a:rPr lang="en-US" sz="2400" dirty="0"/>
              <a:t>the</a:t>
            </a:r>
            <a:r>
              <a:rPr lang="en-US" sz="2400" baseline="30000" dirty="0"/>
              <a:t>[</a:t>
            </a:r>
            <a:r>
              <a:rPr lang="en-US" sz="2400" baseline="30000" dirty="0">
                <a:hlinkClick r:id="rId2" tooltip="See footnote a"/>
              </a:rPr>
              <a:t>a</a:t>
            </a:r>
            <a:r>
              <a:rPr lang="en-US" sz="2400" baseline="30000" dirty="0"/>
              <a:t>]</a:t>
            </a:r>
            <a:r>
              <a:rPr lang="en-US" sz="2400" dirty="0"/>
              <a:t> Spirit, the water and the blood; and the three are in agreement</a:t>
            </a:r>
          </a:p>
        </p:txBody>
      </p:sp>
      <p:pic>
        <p:nvPicPr>
          <p:cNvPr id="5" name="Picture 4">
            <a:extLst>
              <a:ext uri="{FF2B5EF4-FFF2-40B4-BE49-F238E27FC236}">
                <a16:creationId xmlns:a16="http://schemas.microsoft.com/office/drawing/2014/main" id="{0B8F1096-8C8B-D9F9-803F-36D6B4FB01E5}"/>
              </a:ext>
            </a:extLst>
          </p:cNvPr>
          <p:cNvPicPr>
            <a:picLocks noChangeAspect="1"/>
          </p:cNvPicPr>
          <p:nvPr/>
        </p:nvPicPr>
        <p:blipFill>
          <a:blip r:embed="rId3"/>
          <a:stretch>
            <a:fillRect/>
          </a:stretch>
        </p:blipFill>
        <p:spPr>
          <a:xfrm>
            <a:off x="273257" y="1027373"/>
            <a:ext cx="4739447" cy="4593938"/>
          </a:xfrm>
          <a:prstGeom prst="rect">
            <a:avLst/>
          </a:prstGeom>
        </p:spPr>
      </p:pic>
    </p:spTree>
    <p:extLst>
      <p:ext uri="{BB962C8B-B14F-4D97-AF65-F5344CB8AC3E}">
        <p14:creationId xmlns:p14="http://schemas.microsoft.com/office/powerpoint/2010/main" val="336871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582-88DE-6972-6E82-4562AC24D54A}"/>
              </a:ext>
            </a:extLst>
          </p:cNvPr>
          <p:cNvSpPr>
            <a:spLocks noGrp="1"/>
          </p:cNvSpPr>
          <p:nvPr>
            <p:ph type="title"/>
          </p:nvPr>
        </p:nvSpPr>
        <p:spPr>
          <a:xfrm>
            <a:off x="838200" y="-263525"/>
            <a:ext cx="10515600" cy="1325563"/>
          </a:xfrm>
        </p:spPr>
        <p:txBody>
          <a:bodyPr/>
          <a:lstStyle/>
          <a:p>
            <a:r>
              <a:rPr lang="en-US" b="1" dirty="0">
                <a:solidFill>
                  <a:srgbClr val="0070C0"/>
                </a:solidFill>
                <a:effectLst>
                  <a:outerShdw blurRad="38100" dist="38100" dir="2700000" algn="tl">
                    <a:srgbClr val="000000">
                      <a:alpha val="43137"/>
                    </a:srgbClr>
                  </a:outerShdw>
                </a:effectLst>
              </a:rPr>
              <a:t>1 John 5 Continued</a:t>
            </a:r>
          </a:p>
        </p:txBody>
      </p:sp>
      <p:sp>
        <p:nvSpPr>
          <p:cNvPr id="3" name="TextBox 2">
            <a:extLst>
              <a:ext uri="{FF2B5EF4-FFF2-40B4-BE49-F238E27FC236}">
                <a16:creationId xmlns:a16="http://schemas.microsoft.com/office/drawing/2014/main" id="{3953E743-C936-1E25-168B-B91D8D84A72B}"/>
              </a:ext>
            </a:extLst>
          </p:cNvPr>
          <p:cNvSpPr txBox="1"/>
          <p:nvPr/>
        </p:nvSpPr>
        <p:spPr>
          <a:xfrm>
            <a:off x="228600" y="1062038"/>
            <a:ext cx="6869430" cy="5262979"/>
          </a:xfrm>
          <a:prstGeom prst="rect">
            <a:avLst/>
          </a:prstGeom>
          <a:noFill/>
        </p:spPr>
        <p:txBody>
          <a:bodyPr wrap="square" rtlCol="0">
            <a:spAutoFit/>
          </a:bodyPr>
          <a:lstStyle/>
          <a:p>
            <a:r>
              <a:rPr lang="en-US" sz="2400" b="1" dirty="0"/>
              <a:t>Evidence that 1 John 5:7-8 existed in the original texts:</a:t>
            </a:r>
          </a:p>
          <a:p>
            <a:endParaRPr lang="en-US" sz="2400" b="1" dirty="0"/>
          </a:p>
          <a:p>
            <a:r>
              <a:rPr lang="en-US" sz="2400" b="1" dirty="0"/>
              <a:t>Versions:</a:t>
            </a:r>
            <a:r>
              <a:rPr lang="en-US" sz="2400" dirty="0"/>
              <a:t> Old Syriac AD 170, Old Latin AD 200, Vulgate: 4</a:t>
            </a:r>
            <a:r>
              <a:rPr lang="en-US" sz="2400" baseline="30000" dirty="0"/>
              <a:t>th</a:t>
            </a:r>
            <a:r>
              <a:rPr lang="en-US" sz="2400" dirty="0"/>
              <a:t> and 5</a:t>
            </a:r>
            <a:r>
              <a:rPr lang="en-US" sz="2400" baseline="30000" dirty="0"/>
              <a:t>th</a:t>
            </a:r>
            <a:r>
              <a:rPr lang="en-US" sz="2400" dirty="0"/>
              <a:t> Century, Italic: 4</a:t>
            </a:r>
            <a:r>
              <a:rPr lang="en-US" sz="2400" baseline="30000" dirty="0"/>
              <a:t>th</a:t>
            </a:r>
            <a:r>
              <a:rPr lang="en-US" sz="2400" dirty="0"/>
              <a:t> and 5</a:t>
            </a:r>
            <a:r>
              <a:rPr lang="en-US" sz="2400" baseline="30000" dirty="0"/>
              <a:t>th</a:t>
            </a:r>
            <a:r>
              <a:rPr lang="en-US" sz="2400" dirty="0"/>
              <a:t> Century</a:t>
            </a:r>
          </a:p>
          <a:p>
            <a:endParaRPr lang="en-US" sz="2400" dirty="0"/>
          </a:p>
          <a:p>
            <a:r>
              <a:rPr lang="en-US" sz="2400" b="1" dirty="0"/>
              <a:t>Writers who quoted it: </a:t>
            </a:r>
            <a:r>
              <a:rPr lang="en-US" sz="2400" dirty="0"/>
              <a:t>Tatian AD 150, Tertullian AD 200, Cyprian AD 225, Athanasius AD 350, Cassian AD 435, Jerome AD 450, </a:t>
            </a:r>
            <a:r>
              <a:rPr lang="en-US" sz="2400" dirty="0" err="1"/>
              <a:t>Cassiadorius</a:t>
            </a:r>
            <a:r>
              <a:rPr lang="en-US" sz="2400" dirty="0"/>
              <a:t> AD 480, </a:t>
            </a:r>
            <a:r>
              <a:rPr lang="en-US" sz="2400" dirty="0" err="1"/>
              <a:t>Vigilius</a:t>
            </a:r>
            <a:r>
              <a:rPr lang="en-US" sz="2400" dirty="0"/>
              <a:t> AD 484, Victor-Vita AD 489, </a:t>
            </a:r>
            <a:r>
              <a:rPr lang="en-US" sz="2400" dirty="0" err="1"/>
              <a:t>Fulgentius</a:t>
            </a:r>
            <a:r>
              <a:rPr lang="en-US" sz="2400" dirty="0"/>
              <a:t> AD 533, PS Athanasius AD 550</a:t>
            </a:r>
          </a:p>
          <a:p>
            <a:endParaRPr lang="en-US" sz="2400" dirty="0"/>
          </a:p>
          <a:p>
            <a:r>
              <a:rPr lang="en-US" sz="2400" b="1" dirty="0"/>
              <a:t>Writings: </a:t>
            </a:r>
            <a:r>
              <a:rPr lang="en-US" sz="2400" dirty="0"/>
              <a:t>Liber </a:t>
            </a:r>
            <a:r>
              <a:rPr lang="en-US" sz="2400" dirty="0" err="1"/>
              <a:t>Apologeticus</a:t>
            </a:r>
            <a:r>
              <a:rPr lang="en-US" sz="2400" dirty="0"/>
              <a:t> AD 350, Council of </a:t>
            </a:r>
            <a:r>
              <a:rPr lang="en-US" sz="2400" dirty="0" err="1"/>
              <a:t>Cathage</a:t>
            </a:r>
            <a:r>
              <a:rPr lang="en-US" sz="2400" dirty="0"/>
              <a:t> AD 415 (Ibid., p. 421</a:t>
            </a:r>
          </a:p>
        </p:txBody>
      </p:sp>
      <p:sp>
        <p:nvSpPr>
          <p:cNvPr id="6" name="TextBox 5">
            <a:extLst>
              <a:ext uri="{FF2B5EF4-FFF2-40B4-BE49-F238E27FC236}">
                <a16:creationId xmlns:a16="http://schemas.microsoft.com/office/drawing/2014/main" id="{8501D095-CFA6-976F-E71E-9E573CABC822}"/>
              </a:ext>
            </a:extLst>
          </p:cNvPr>
          <p:cNvSpPr txBox="1"/>
          <p:nvPr/>
        </p:nvSpPr>
        <p:spPr>
          <a:xfrm>
            <a:off x="7408888" y="1062037"/>
            <a:ext cx="4448332" cy="5262979"/>
          </a:xfrm>
          <a:prstGeom prst="rect">
            <a:avLst/>
          </a:prstGeom>
          <a:noFill/>
        </p:spPr>
        <p:txBody>
          <a:bodyPr wrap="square">
            <a:spAutoFit/>
          </a:bodyPr>
          <a:lstStyle/>
          <a:p>
            <a:r>
              <a:rPr lang="en-US" sz="2800" b="1" i="1" dirty="0">
                <a:solidFill>
                  <a:srgbClr val="FF0000"/>
                </a:solidFill>
                <a:effectLst>
                  <a:outerShdw blurRad="38100" dist="38100" dir="2700000" algn="tl">
                    <a:srgbClr val="000000">
                      <a:alpha val="43137"/>
                    </a:srgbClr>
                  </a:outerShdw>
                </a:effectLst>
              </a:rPr>
              <a:t>New Catholic Bible (NCB) 1 John 5:6-8 “This is the one who came by water and blood, Jesus Christ—not by water alone, but by water and blood. And to this the Spirit bears witness, for the Spirit is truth.[b] 7 </a:t>
            </a:r>
            <a:r>
              <a:rPr lang="en-US" sz="2800" b="1" i="1" u="sng" dirty="0">
                <a:solidFill>
                  <a:srgbClr val="FF0000"/>
                </a:solidFill>
                <a:effectLst>
                  <a:outerShdw blurRad="38100" dist="38100" dir="2700000" algn="tl">
                    <a:srgbClr val="000000">
                      <a:alpha val="43137"/>
                    </a:srgbClr>
                  </a:outerShdw>
                </a:effectLst>
              </a:rPr>
              <a:t>Thus, there are three[c] witnesses</a:t>
            </a:r>
            <a:r>
              <a:rPr lang="en-US" sz="2800" b="1" i="1" dirty="0">
                <a:solidFill>
                  <a:srgbClr val="FF0000"/>
                </a:solidFill>
                <a:effectLst>
                  <a:outerShdw blurRad="38100" dist="38100" dir="2700000" algn="tl">
                    <a:srgbClr val="000000">
                      <a:alpha val="43137"/>
                    </a:srgbClr>
                  </a:outerShdw>
                </a:effectLst>
              </a:rPr>
              <a:t>, 8 the Spirit, the water, and the blood, and these three are as one</a:t>
            </a:r>
          </a:p>
        </p:txBody>
      </p:sp>
    </p:spTree>
    <p:extLst>
      <p:ext uri="{BB962C8B-B14F-4D97-AF65-F5344CB8AC3E}">
        <p14:creationId xmlns:p14="http://schemas.microsoft.com/office/powerpoint/2010/main" val="260800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880D-B99E-6D1E-69A0-B648E75F8F5A}"/>
              </a:ext>
            </a:extLst>
          </p:cNvPr>
          <p:cNvSpPr>
            <a:spLocks noGrp="1"/>
          </p:cNvSpPr>
          <p:nvPr>
            <p:ph type="title"/>
          </p:nvPr>
        </p:nvSpPr>
        <p:spPr>
          <a:xfrm>
            <a:off x="838200" y="-279452"/>
            <a:ext cx="10515600" cy="1325563"/>
          </a:xfrm>
        </p:spPr>
        <p:txBody>
          <a:bodyPr/>
          <a:lstStyle/>
          <a:p>
            <a:pPr algn="ctr"/>
            <a:r>
              <a:rPr lang="en-US" b="1" u="sng" dirty="0">
                <a:effectLst>
                  <a:outerShdw blurRad="38100" dist="38100" dir="2700000" algn="tl">
                    <a:srgbClr val="000000">
                      <a:alpha val="43137"/>
                    </a:srgbClr>
                  </a:outerShdw>
                </a:effectLst>
              </a:rPr>
              <a:t>Doubting the Testimonies</a:t>
            </a:r>
          </a:p>
        </p:txBody>
      </p:sp>
      <p:sp>
        <p:nvSpPr>
          <p:cNvPr id="4" name="TextBox 3">
            <a:extLst>
              <a:ext uri="{FF2B5EF4-FFF2-40B4-BE49-F238E27FC236}">
                <a16:creationId xmlns:a16="http://schemas.microsoft.com/office/drawing/2014/main" id="{C90835D0-851C-9498-F95B-7BF29CFC801F}"/>
              </a:ext>
            </a:extLst>
          </p:cNvPr>
          <p:cNvSpPr txBox="1"/>
          <p:nvPr/>
        </p:nvSpPr>
        <p:spPr>
          <a:xfrm>
            <a:off x="434715" y="1046111"/>
            <a:ext cx="7135318" cy="5693866"/>
          </a:xfrm>
          <a:prstGeom prst="rect">
            <a:avLst/>
          </a:prstGeom>
          <a:noFill/>
        </p:spPr>
        <p:txBody>
          <a:bodyPr wrap="square">
            <a:spAutoFit/>
          </a:bodyPr>
          <a:lstStyle/>
          <a:p>
            <a:r>
              <a:rPr lang="en-US" sz="2800" dirty="0"/>
              <a:t>“</a:t>
            </a:r>
            <a:r>
              <a:rPr lang="en-US" sz="2800" b="1" u="sng" dirty="0"/>
              <a:t>It is Satan’s plan to weaken the faith of God’s people in the Testimonies. Next follows skepticism in regard to the vital points of our faith, the pillars of our position, then doubt as to the Holy Scriptures, and then the downward march to perdition. When the Testimonies, which were once believed, are doubted and given up, Satan knows the deceived ones will not stop at this; and he redoubles his efforts till he launches them into open rebellion, which becomes incurable and ends in destruction</a:t>
            </a:r>
            <a:r>
              <a:rPr lang="en-US" sz="2800" dirty="0"/>
              <a:t>.”—Testimonies for the Church 4:211</a:t>
            </a:r>
          </a:p>
        </p:txBody>
      </p:sp>
      <p:pic>
        <p:nvPicPr>
          <p:cNvPr id="5" name="Picture 4">
            <a:extLst>
              <a:ext uri="{FF2B5EF4-FFF2-40B4-BE49-F238E27FC236}">
                <a16:creationId xmlns:a16="http://schemas.microsoft.com/office/drawing/2014/main" id="{FBF4AB6B-E29D-B046-AEAE-4727046B9FBD}"/>
              </a:ext>
            </a:extLst>
          </p:cNvPr>
          <p:cNvPicPr>
            <a:picLocks noChangeAspect="1"/>
          </p:cNvPicPr>
          <p:nvPr/>
        </p:nvPicPr>
        <p:blipFill>
          <a:blip r:embed="rId2"/>
          <a:stretch>
            <a:fillRect/>
          </a:stretch>
        </p:blipFill>
        <p:spPr>
          <a:xfrm>
            <a:off x="7992489" y="1749919"/>
            <a:ext cx="3991314" cy="3991314"/>
          </a:xfrm>
          <a:prstGeom prst="rect">
            <a:avLst/>
          </a:prstGeom>
        </p:spPr>
      </p:pic>
    </p:spTree>
    <p:extLst>
      <p:ext uri="{BB962C8B-B14F-4D97-AF65-F5344CB8AC3E}">
        <p14:creationId xmlns:p14="http://schemas.microsoft.com/office/powerpoint/2010/main" val="47102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A1B5-DA1E-75CB-003C-2187081ECBB6}"/>
              </a:ext>
            </a:extLst>
          </p:cNvPr>
          <p:cNvSpPr>
            <a:spLocks noGrp="1"/>
          </p:cNvSpPr>
          <p:nvPr>
            <p:ph type="title"/>
          </p:nvPr>
        </p:nvSpPr>
        <p:spPr>
          <a:xfrm>
            <a:off x="359764" y="-279452"/>
            <a:ext cx="10994036" cy="1325563"/>
          </a:xfrm>
        </p:spPr>
        <p:txBody>
          <a:bodyPr/>
          <a:lstStyle/>
          <a:p>
            <a:r>
              <a:rPr lang="en-US" b="1" dirty="0">
                <a:solidFill>
                  <a:srgbClr val="FF0000"/>
                </a:solidFill>
                <a:effectLst>
                  <a:outerShdw blurRad="38100" dist="38100" dir="2700000" algn="tl">
                    <a:srgbClr val="000000">
                      <a:alpha val="43137"/>
                    </a:srgbClr>
                  </a:outerShdw>
                </a:effectLst>
              </a:rPr>
              <a:t>Ellen White on the Scriptures: On Holy  Ground!</a:t>
            </a:r>
          </a:p>
        </p:txBody>
      </p:sp>
      <p:sp>
        <p:nvSpPr>
          <p:cNvPr id="4" name="TextBox 3">
            <a:extLst>
              <a:ext uri="{FF2B5EF4-FFF2-40B4-BE49-F238E27FC236}">
                <a16:creationId xmlns:a16="http://schemas.microsoft.com/office/drawing/2014/main" id="{2703E895-8B3B-2419-45FE-C26186104CCB}"/>
              </a:ext>
            </a:extLst>
          </p:cNvPr>
          <p:cNvSpPr txBox="1"/>
          <p:nvPr/>
        </p:nvSpPr>
        <p:spPr>
          <a:xfrm>
            <a:off x="228599" y="723197"/>
            <a:ext cx="11778521" cy="6093976"/>
          </a:xfrm>
          <a:prstGeom prst="rect">
            <a:avLst/>
          </a:prstGeom>
          <a:noFill/>
        </p:spPr>
        <p:txBody>
          <a:bodyPr wrap="square">
            <a:spAutoFit/>
          </a:bodyPr>
          <a:lstStyle/>
          <a:p>
            <a:r>
              <a:rPr lang="en-US" sz="2600" dirty="0"/>
              <a:t>“God waits for the co-operation of his church. </a:t>
            </a:r>
            <a:r>
              <a:rPr lang="en-US" sz="2600" b="1" u="sng" dirty="0"/>
              <a:t>He does not design to add a new element of efficiency to his Word; he has done his great work in giving his inspiration to the Word</a:t>
            </a:r>
            <a:r>
              <a:rPr lang="en-US" sz="2600" dirty="0"/>
              <a:t>. The blood of Jesus, the Holy Spirit, the divine Word, are ours. The object of all this provision of heaven is before us; and it depends upon us to lay hold of the promises God has given, and become laborers together with him.” RH Oct. 15, 1908</a:t>
            </a:r>
          </a:p>
          <a:p>
            <a:endParaRPr lang="en-US" sz="2600" dirty="0"/>
          </a:p>
          <a:p>
            <a:r>
              <a:rPr lang="en-US" sz="2600" dirty="0"/>
              <a:t>“In giving the word, “holy men of God </a:t>
            </a:r>
            <a:r>
              <a:rPr lang="en-US" sz="2600" dirty="0" err="1"/>
              <a:t>spake</a:t>
            </a:r>
            <a:r>
              <a:rPr lang="en-US" sz="2600" dirty="0"/>
              <a:t> as they were moved by the Holy Ghost.” </a:t>
            </a:r>
            <a:r>
              <a:rPr lang="en-US" sz="2600" b="1" dirty="0"/>
              <a:t>The word was not given at the option of men, and the use to be made of it is not left to their option. Men may not dissect or pronounce upon, wrest or misinterpret, take from or cast aside, any portion of that word according to their own judgment. Although its compilation, preservation, and transmission have been committed to men, it is wholly divine in its origin and in the thoughts expressed. It may not be demerited and pronounced upon by finite minds, because of its transmission through human agents</a:t>
            </a:r>
            <a:r>
              <a:rPr lang="en-US" sz="2600" dirty="0"/>
              <a:t>.” Bible Echo, Aug. 26, 1895</a:t>
            </a:r>
          </a:p>
        </p:txBody>
      </p:sp>
    </p:spTree>
    <p:extLst>
      <p:ext uri="{BB962C8B-B14F-4D97-AF65-F5344CB8AC3E}">
        <p14:creationId xmlns:p14="http://schemas.microsoft.com/office/powerpoint/2010/main" val="159645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BE23-0D50-8DE0-8727-93F622F6E348}"/>
              </a:ext>
            </a:extLst>
          </p:cNvPr>
          <p:cNvSpPr>
            <a:spLocks noGrp="1"/>
          </p:cNvSpPr>
          <p:nvPr>
            <p:ph type="title"/>
          </p:nvPr>
        </p:nvSpPr>
        <p:spPr>
          <a:xfrm>
            <a:off x="775447" y="-280334"/>
            <a:ext cx="10515600" cy="1325563"/>
          </a:xfrm>
        </p:spPr>
        <p:txBody>
          <a:bodyPr/>
          <a:lstStyle/>
          <a:p>
            <a:r>
              <a:rPr lang="en-US" b="1" u="sng" dirty="0">
                <a:effectLst>
                  <a:outerShdw blurRad="38100" dist="38100" dir="2700000" algn="tl">
                    <a:srgbClr val="000000">
                      <a:alpha val="43137"/>
                    </a:srgbClr>
                  </a:outerShdw>
                </a:effectLst>
              </a:rPr>
              <a:t>What Catholics Think About the SDA Trinity</a:t>
            </a:r>
          </a:p>
        </p:txBody>
      </p:sp>
      <p:sp>
        <p:nvSpPr>
          <p:cNvPr id="3" name="Content Placeholder 2">
            <a:extLst>
              <a:ext uri="{FF2B5EF4-FFF2-40B4-BE49-F238E27FC236}">
                <a16:creationId xmlns:a16="http://schemas.microsoft.com/office/drawing/2014/main" id="{C68E5F56-F022-C8CD-C8E9-D7D48DBFC2D5}"/>
              </a:ext>
            </a:extLst>
          </p:cNvPr>
          <p:cNvSpPr>
            <a:spLocks noGrp="1"/>
          </p:cNvSpPr>
          <p:nvPr>
            <p:ph idx="1"/>
          </p:nvPr>
        </p:nvSpPr>
        <p:spPr>
          <a:xfrm>
            <a:off x="5118847" y="778202"/>
            <a:ext cx="6642848" cy="4351338"/>
          </a:xfrm>
        </p:spPr>
        <p:txBody>
          <a:bodyPr>
            <a:noAutofit/>
          </a:bodyPr>
          <a:lstStyle/>
          <a:p>
            <a:pPr marL="0" indent="0">
              <a:buNone/>
            </a:pPr>
            <a:r>
              <a:rPr lang="en-US" dirty="0"/>
              <a:t>“Her ongoing revelations formed the basis of the doctrine upon which she and her husband, James, founded the Seventh-day Adventist Church (so-called because White claimed that Christ wanted to be worshipped on the Jewish Sabbath). These doctrines included the revival of Jewish dietary customs (although most Adventists are vegetarian today); </a:t>
            </a:r>
            <a:r>
              <a:rPr lang="en-US" b="1" u="sng" dirty="0"/>
              <a:t>identification of the pope as Antichrist; three separate Divine Persons rather than the orthodox doctrine of Trinity</a:t>
            </a:r>
            <a:r>
              <a:rPr lang="en-US" dirty="0"/>
              <a:t>; and several other unique teachings. https://catholicherald.co.uk/heretic-of-the-week-ellen-g-white/</a:t>
            </a:r>
          </a:p>
        </p:txBody>
      </p:sp>
      <p:pic>
        <p:nvPicPr>
          <p:cNvPr id="4" name="Picture 3">
            <a:extLst>
              <a:ext uri="{FF2B5EF4-FFF2-40B4-BE49-F238E27FC236}">
                <a16:creationId xmlns:a16="http://schemas.microsoft.com/office/drawing/2014/main" id="{9C00F6B3-AB3E-30E8-0071-98DBC04D080D}"/>
              </a:ext>
            </a:extLst>
          </p:cNvPr>
          <p:cNvPicPr>
            <a:picLocks noChangeAspect="1"/>
          </p:cNvPicPr>
          <p:nvPr/>
        </p:nvPicPr>
        <p:blipFill>
          <a:blip r:embed="rId2"/>
          <a:stretch>
            <a:fillRect/>
          </a:stretch>
        </p:blipFill>
        <p:spPr>
          <a:xfrm>
            <a:off x="540766" y="1045229"/>
            <a:ext cx="4107433" cy="5147983"/>
          </a:xfrm>
          <a:prstGeom prst="rect">
            <a:avLst/>
          </a:prstGeom>
        </p:spPr>
      </p:pic>
    </p:spTree>
    <p:extLst>
      <p:ext uri="{BB962C8B-B14F-4D97-AF65-F5344CB8AC3E}">
        <p14:creationId xmlns:p14="http://schemas.microsoft.com/office/powerpoint/2010/main" val="1699680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DFA1F8F55C4428FE8FF98394823C8" ma:contentTypeVersion="17" ma:contentTypeDescription="Create a new document." ma:contentTypeScope="" ma:versionID="42ac0716422023939e6552b3967c5b12">
  <xsd:schema xmlns:xsd="http://www.w3.org/2001/XMLSchema" xmlns:xs="http://www.w3.org/2001/XMLSchema" xmlns:p="http://schemas.microsoft.com/office/2006/metadata/properties" xmlns:ns3="d79bd5b7-a245-48b2-b9b0-ff81109cf259" xmlns:ns4="590165b7-e177-4b34-af7e-dea02c1df5f6" targetNamespace="http://schemas.microsoft.com/office/2006/metadata/properties" ma:root="true" ma:fieldsID="1e3ccb1e05593b45f28f44004ac47699" ns3:_="" ns4:_="">
    <xsd:import namespace="d79bd5b7-a245-48b2-b9b0-ff81109cf259"/>
    <xsd:import namespace="590165b7-e177-4b34-af7e-dea02c1df5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d5b7-a245-48b2-b9b0-ff81109cf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0165b7-e177-4b34-af7e-dea02c1df5f6"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79bd5b7-a245-48b2-b9b0-ff81109cf259" xsi:nil="true"/>
  </documentManagement>
</p:properties>
</file>

<file path=customXml/itemProps1.xml><?xml version="1.0" encoding="utf-8"?>
<ds:datastoreItem xmlns:ds="http://schemas.openxmlformats.org/officeDocument/2006/customXml" ds:itemID="{6E6256BD-B3B2-4EE6-BC86-225E6D7AA30A}">
  <ds:schemaRefs>
    <ds:schemaRef ds:uri="http://schemas.microsoft.com/sharepoint/v3/contenttype/forms"/>
  </ds:schemaRefs>
</ds:datastoreItem>
</file>

<file path=customXml/itemProps2.xml><?xml version="1.0" encoding="utf-8"?>
<ds:datastoreItem xmlns:ds="http://schemas.openxmlformats.org/officeDocument/2006/customXml" ds:itemID="{1454B81E-0D3C-4052-8498-85F0FB6E1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d5b7-a245-48b2-b9b0-ff81109cf259"/>
    <ds:schemaRef ds:uri="590165b7-e177-4b34-af7e-dea02c1df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491BE7-F5AB-46EE-9712-4B1353A8A6C0}">
  <ds:schemaRefs>
    <ds:schemaRef ds:uri="http://purl.org/dc/elements/1.1/"/>
    <ds:schemaRef ds:uri="http://schemas.microsoft.com/office/2006/documentManagement/types"/>
    <ds:schemaRef ds:uri="d79bd5b7-a245-48b2-b9b0-ff81109cf259"/>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590165b7-e177-4b34-af7e-dea02c1df5f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298</TotalTime>
  <Words>4172</Words>
  <Application>Microsoft Office PowerPoint</Application>
  <PresentationFormat>Widescreen</PresentationFormat>
  <Paragraphs>208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Aharoni</vt:lpstr>
      <vt:lpstr>Arial</vt:lpstr>
      <vt:lpstr>Arial Black</vt:lpstr>
      <vt:lpstr>Baskerville Old Face</vt:lpstr>
      <vt:lpstr>Calibri</vt:lpstr>
      <vt:lpstr>Calibri Light</vt:lpstr>
      <vt:lpstr>1_Office Theme</vt:lpstr>
      <vt:lpstr>The History of the Holy Spirit in Adventism pt 7: Accuse Others of What You Are Doing</vt:lpstr>
      <vt:lpstr>The Quote…</vt:lpstr>
      <vt:lpstr>PowerPoint Presentation</vt:lpstr>
      <vt:lpstr>A “Person” but not a Person?</vt:lpstr>
      <vt:lpstr>1 John 5:7 Controversy….</vt:lpstr>
      <vt:lpstr>1 John 5 Continued</vt:lpstr>
      <vt:lpstr>Doubting the Testimonies</vt:lpstr>
      <vt:lpstr>Ellen White on the Scriptures: On Holy  Ground!</vt:lpstr>
      <vt:lpstr>What Catholics Think About the SDA Trinity</vt:lpstr>
      <vt:lpstr>Accuse Others Of What You Are Doing…</vt:lpstr>
      <vt:lpstr>We Should Be Ashamed of Ourselves!</vt:lpstr>
      <vt:lpstr>Don’t Forget Your ONLY Mission!</vt:lpstr>
      <vt:lpstr>Those who feel at liberty to doubt</vt:lpstr>
      <vt:lpstr>Other Arguments Coming</vt:lpstr>
      <vt:lpstr>Haskell and Melchisedec</vt:lpstr>
      <vt:lpstr>Haskell on Melchisedec</vt:lpstr>
      <vt:lpstr>The Parable of the Comforter?  </vt:lpstr>
      <vt:lpstr>PowerPoint Presentation</vt:lpstr>
      <vt:lpstr>Thus Saith the Lord</vt:lpstr>
      <vt:lpstr>PowerPoint Presentation</vt:lpstr>
      <vt:lpstr>PowerPoint Presentation</vt:lpstr>
      <vt:lpstr>PowerPoint Presentation</vt:lpstr>
      <vt:lpstr>PowerPoint Presentation</vt:lpstr>
      <vt:lpstr>PowerPoint Presentation</vt:lpstr>
      <vt:lpstr>Accuse Others of What You Yourself Are Doing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188</cp:revision>
  <dcterms:created xsi:type="dcterms:W3CDTF">2020-09-12T20:19:03Z</dcterms:created>
  <dcterms:modified xsi:type="dcterms:W3CDTF">2024-06-14T23:58:41Z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0x010100C5BDFA1F8F55C4428FE8FF98394823C8</vt:lpwstr>
  </property>
</Properties>
</file>