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3" r:id="rId4"/>
    <p:sldId id="284" r:id="rId5"/>
    <p:sldId id="259" r:id="rId6"/>
    <p:sldId id="257" r:id="rId7"/>
    <p:sldId id="258" r:id="rId8"/>
    <p:sldId id="260" r:id="rId9"/>
    <p:sldId id="261" r:id="rId10"/>
    <p:sldId id="263" r:id="rId11"/>
    <p:sldId id="276" r:id="rId12"/>
    <p:sldId id="282" r:id="rId13"/>
    <p:sldId id="262" r:id="rId14"/>
    <p:sldId id="264" r:id="rId15"/>
    <p:sldId id="265" r:id="rId16"/>
    <p:sldId id="285" r:id="rId17"/>
    <p:sldId id="290" r:id="rId18"/>
    <p:sldId id="286" r:id="rId19"/>
    <p:sldId id="289" r:id="rId20"/>
    <p:sldId id="287" r:id="rId21"/>
    <p:sldId id="291" r:id="rId22"/>
    <p:sldId id="266" r:id="rId23"/>
    <p:sldId id="267" r:id="rId24"/>
    <p:sldId id="269" r:id="rId25"/>
    <p:sldId id="270" r:id="rId26"/>
    <p:sldId id="271" r:id="rId27"/>
    <p:sldId id="272" r:id="rId28"/>
    <p:sldId id="273" r:id="rId29"/>
    <p:sldId id="274" r:id="rId30"/>
    <p:sldId id="275" r:id="rId31"/>
    <p:sldId id="278"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6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8D3E-7274-4D83-B894-3FA9D43E2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885D5-2CB2-46A6-AC2A-B713A3B16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A1CF6A-1564-4DF0-BC34-E7EE3644BB94}"/>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AF3095FC-135A-448E-B051-A12A17868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33FFE-F07B-472A-9164-A8CFFA9995DB}"/>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27767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7538-8B9B-486D-91BD-9FE4D5DC9D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893C64-1354-4C53-8AD6-EF68048BFA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14A83-B653-48B1-A320-F8DF0A978BAF}"/>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D067F1BE-3DE0-4ECC-9AEB-F0B8CEAFE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A6123-2B3B-46F5-9273-E47ED18D81D7}"/>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12407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C1DFD-75B0-436C-BCDF-F0B914F92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BA6FC5-CF9A-4E03-96F8-8B67C45FA0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DA84-6E01-40F0-A7BA-3DF602414249}"/>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9AB14BA2-41FD-4056-895B-D74C7A966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1E66D-C02D-4ADF-8654-853F9DC0C4B6}"/>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64910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222D-9F49-4379-9E58-60BB5B2B8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B7713-5ABC-4D2A-B833-CE87338B18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4D2D3-4D72-43ED-A3AB-8D61F5599EB1}"/>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E9573384-D612-407C-B66F-EA36535E1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8B91A-AA0A-4DCB-876E-6A985AC030BD}"/>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149459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6850-FBF3-4C9F-A057-98818B157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53D110-0E38-43EC-8345-68371516B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BA079F-1475-4844-9CDB-A5389DA28501}"/>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2BCBCC1A-EAD7-4FC8-8AAB-C1307EB46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56811-1308-4755-A474-059BBDC37E73}"/>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145480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E910-FA8B-4E84-ACEE-C95E293A2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FB147-4F47-464A-A07C-C83C3295C3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F204C9-2E0F-43B5-969A-DB62FC797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576EE-D8CC-4140-90AB-45B3D5150B23}"/>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6" name="Footer Placeholder 5">
            <a:extLst>
              <a:ext uri="{FF2B5EF4-FFF2-40B4-BE49-F238E27FC236}">
                <a16:creationId xmlns:a16="http://schemas.microsoft.com/office/drawing/2014/main" id="{68967AE5-70E4-4046-B1FA-8A5130EDC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6588C-EC0B-4008-9490-62BE05C66B11}"/>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69816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92BD-9F8C-4BD5-B30A-22D9E09C4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90028-8818-4B62-B3E5-CED44C066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6D555B-26D2-463A-B209-F14B5C1403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5E23A6-9A2B-41AC-933D-749ED0C89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96C367-FB6B-4264-8522-1164BE3BA2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6AAED-0908-44FC-8736-46199922D7FC}"/>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8" name="Footer Placeholder 7">
            <a:extLst>
              <a:ext uri="{FF2B5EF4-FFF2-40B4-BE49-F238E27FC236}">
                <a16:creationId xmlns:a16="http://schemas.microsoft.com/office/drawing/2014/main" id="{FDB339AF-F851-4A31-9162-BCA3ED1597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BD3906-75C9-45EA-B7C2-63955774C732}"/>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146797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568B-CFA8-40DB-BF98-764454FF8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229D9-C7EC-49EF-99CD-C7A54E7C6BD1}"/>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4" name="Footer Placeholder 3">
            <a:extLst>
              <a:ext uri="{FF2B5EF4-FFF2-40B4-BE49-F238E27FC236}">
                <a16:creationId xmlns:a16="http://schemas.microsoft.com/office/drawing/2014/main" id="{D8606EE7-46D8-4CCD-96AC-F97367A0B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1E73C-3701-44EC-A732-D4BFD5308A9C}"/>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300689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F7EC8-161F-4C5C-8265-F3DA4565203C}"/>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3" name="Footer Placeholder 2">
            <a:extLst>
              <a:ext uri="{FF2B5EF4-FFF2-40B4-BE49-F238E27FC236}">
                <a16:creationId xmlns:a16="http://schemas.microsoft.com/office/drawing/2014/main" id="{31B7D986-5C18-4D39-A858-EF682014B4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823A0-1A40-4532-B069-4CB55145AA1F}"/>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222284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2C14-9A64-4BF0-BBCC-56DB5AF7B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FBEC58-56F4-4511-ABC5-77FACAC84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58C9E0-A350-49D3-80A9-A272B3DEE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42184C-2B61-40C5-8A9C-E2EDBFAAC1A8}"/>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6" name="Footer Placeholder 5">
            <a:extLst>
              <a:ext uri="{FF2B5EF4-FFF2-40B4-BE49-F238E27FC236}">
                <a16:creationId xmlns:a16="http://schemas.microsoft.com/office/drawing/2014/main" id="{34A7EFAC-15D5-428D-A7BC-D7153427B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D49BF-DCEC-4D6B-BF4A-72A1149C994E}"/>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425872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6812-CF4B-4501-B066-DCFE4CF69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4E444-0DCD-436B-8446-B67061EBB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CEEAF8-FFE1-4282-AF1F-2186FB100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AB76A1-F388-4D57-BA4F-7B2D1A32DD08}"/>
              </a:ext>
            </a:extLst>
          </p:cNvPr>
          <p:cNvSpPr>
            <a:spLocks noGrp="1"/>
          </p:cNvSpPr>
          <p:nvPr>
            <p:ph type="dt" sz="half" idx="10"/>
          </p:nvPr>
        </p:nvSpPr>
        <p:spPr/>
        <p:txBody>
          <a:bodyPr/>
          <a:lstStyle/>
          <a:p>
            <a:fld id="{626B41B1-969E-4CAE-ABC1-A0A4C4D3A8CF}" type="datetimeFigureOut">
              <a:rPr lang="en-US" smtClean="0"/>
              <a:t>1/5/2021</a:t>
            </a:fld>
            <a:endParaRPr lang="en-US"/>
          </a:p>
        </p:txBody>
      </p:sp>
      <p:sp>
        <p:nvSpPr>
          <p:cNvPr id="6" name="Footer Placeholder 5">
            <a:extLst>
              <a:ext uri="{FF2B5EF4-FFF2-40B4-BE49-F238E27FC236}">
                <a16:creationId xmlns:a16="http://schemas.microsoft.com/office/drawing/2014/main" id="{4AE564EE-3263-472D-8968-06098CF90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920E9-5403-4540-A764-CF91386700A7}"/>
              </a:ext>
            </a:extLst>
          </p:cNvPr>
          <p:cNvSpPr>
            <a:spLocks noGrp="1"/>
          </p:cNvSpPr>
          <p:nvPr>
            <p:ph type="sldNum" sz="quarter" idx="12"/>
          </p:nvPr>
        </p:nvSpPr>
        <p:spPr/>
        <p:txBody>
          <a:bodyPr/>
          <a:lstStyle/>
          <a:p>
            <a:fld id="{3D9546AE-FAED-4D18-AE20-645C157799E7}" type="slidenum">
              <a:rPr lang="en-US" smtClean="0"/>
              <a:t>‹#›</a:t>
            </a:fld>
            <a:endParaRPr lang="en-US"/>
          </a:p>
        </p:txBody>
      </p:sp>
    </p:spTree>
    <p:extLst>
      <p:ext uri="{BB962C8B-B14F-4D97-AF65-F5344CB8AC3E}">
        <p14:creationId xmlns:p14="http://schemas.microsoft.com/office/powerpoint/2010/main" val="354047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FA800-9CD7-4482-B5BF-623EB82CB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BD76DE-C2F4-4C29-A833-BB310FCE9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5B1D-39B1-43D5-BF2D-481AEF979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B41B1-969E-4CAE-ABC1-A0A4C4D3A8CF}" type="datetimeFigureOut">
              <a:rPr lang="en-US" smtClean="0"/>
              <a:t>1/5/2021</a:t>
            </a:fld>
            <a:endParaRPr lang="en-US"/>
          </a:p>
        </p:txBody>
      </p:sp>
      <p:sp>
        <p:nvSpPr>
          <p:cNvPr id="5" name="Footer Placeholder 4">
            <a:extLst>
              <a:ext uri="{FF2B5EF4-FFF2-40B4-BE49-F238E27FC236}">
                <a16:creationId xmlns:a16="http://schemas.microsoft.com/office/drawing/2014/main" id="{787D13C3-6A14-4D4D-A83D-C2A02DE85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35AC57-4945-4084-B118-3FB5F0D42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46AE-FAED-4D18-AE20-645C157799E7}" type="slidenum">
              <a:rPr lang="en-US" smtClean="0"/>
              <a:t>‹#›</a:t>
            </a:fld>
            <a:endParaRPr lang="en-US"/>
          </a:p>
        </p:txBody>
      </p:sp>
    </p:spTree>
    <p:extLst>
      <p:ext uri="{BB962C8B-B14F-4D97-AF65-F5344CB8AC3E}">
        <p14:creationId xmlns:p14="http://schemas.microsoft.com/office/powerpoint/2010/main" val="2069854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1C99-ED9D-4C35-95F3-E7945E2E9EA1}"/>
              </a:ext>
            </a:extLst>
          </p:cNvPr>
          <p:cNvSpPr>
            <a:spLocks noGrp="1"/>
          </p:cNvSpPr>
          <p:nvPr>
            <p:ph type="ctrTitle"/>
          </p:nvPr>
        </p:nvSpPr>
        <p:spPr>
          <a:xfrm>
            <a:off x="0" y="1122363"/>
            <a:ext cx="12192000" cy="2387600"/>
          </a:xfrm>
        </p:spPr>
        <p:txBody>
          <a:bodyPr/>
          <a:lstStyle/>
          <a:p>
            <a:r>
              <a:rPr lang="en-US" b="1" i="1" u="sng" dirty="0">
                <a:solidFill>
                  <a:srgbClr val="0070C0"/>
                </a:solidFill>
                <a:latin typeface="Arial Narrow" panose="020B0606020202030204" pitchFamily="34" charset="0"/>
              </a:rPr>
              <a:t>Great Controversy- 1858,1884-1888, and 1911</a:t>
            </a:r>
          </a:p>
        </p:txBody>
      </p:sp>
      <p:sp>
        <p:nvSpPr>
          <p:cNvPr id="3" name="Subtitle 2">
            <a:extLst>
              <a:ext uri="{FF2B5EF4-FFF2-40B4-BE49-F238E27FC236}">
                <a16:creationId xmlns:a16="http://schemas.microsoft.com/office/drawing/2014/main" id="{ED6FCE22-C4FF-41E6-BC54-7D8B7D6F38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91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2117-7A39-42E8-AC35-EC9FE1F6862D}"/>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Needed Correcting and Updating</a:t>
            </a:r>
          </a:p>
        </p:txBody>
      </p:sp>
      <p:sp>
        <p:nvSpPr>
          <p:cNvPr id="3" name="Content Placeholder 2">
            <a:extLst>
              <a:ext uri="{FF2B5EF4-FFF2-40B4-BE49-F238E27FC236}">
                <a16:creationId xmlns:a16="http://schemas.microsoft.com/office/drawing/2014/main" id="{6B4587D8-2EDB-4482-B9FC-4659744E37B9}"/>
              </a:ext>
            </a:extLst>
          </p:cNvPr>
          <p:cNvSpPr>
            <a:spLocks noGrp="1"/>
          </p:cNvSpPr>
          <p:nvPr>
            <p:ph sz="half" idx="1"/>
          </p:nvPr>
        </p:nvSpPr>
        <p:spPr>
          <a:xfrm>
            <a:off x="0" y="584200"/>
            <a:ext cx="6096000" cy="6273798"/>
          </a:xfrm>
        </p:spPr>
        <p:txBody>
          <a:bodyPr>
            <a:noAutofit/>
          </a:bodyPr>
          <a:lstStyle/>
          <a:p>
            <a:r>
              <a:rPr lang="en-US" sz="3600" dirty="0"/>
              <a:t>Throughout the 1858 edition of Great Controversy, the words, "I was shown" and "I saw," are to be found as many times, in fact, as there are pages in the book! From Creation, the story takes us down through the Old Testament, into the life of Christ and the apostles, and then to the apostasy of later ages, the Reformation, and the Final Crisis. </a:t>
            </a:r>
          </a:p>
        </p:txBody>
      </p:sp>
      <p:pic>
        <p:nvPicPr>
          <p:cNvPr id="5" name="Content Placeholder 4">
            <a:extLst>
              <a:ext uri="{FF2B5EF4-FFF2-40B4-BE49-F238E27FC236}">
                <a16:creationId xmlns:a16="http://schemas.microsoft.com/office/drawing/2014/main" id="{559BA479-E66D-4490-99A7-588370C94C0E}"/>
              </a:ext>
            </a:extLst>
          </p:cNvPr>
          <p:cNvPicPr>
            <a:picLocks noGrp="1" noChangeAspect="1"/>
          </p:cNvPicPr>
          <p:nvPr>
            <p:ph sz="half" idx="2"/>
          </p:nvPr>
        </p:nvPicPr>
        <p:blipFill>
          <a:blip r:embed="rId2"/>
          <a:stretch>
            <a:fillRect/>
          </a:stretch>
        </p:blipFill>
        <p:spPr>
          <a:xfrm>
            <a:off x="6172200" y="681038"/>
            <a:ext cx="6019800" cy="6176960"/>
          </a:xfrm>
          <a:prstGeom prst="rect">
            <a:avLst/>
          </a:prstGeom>
        </p:spPr>
      </p:pic>
    </p:spTree>
    <p:extLst>
      <p:ext uri="{BB962C8B-B14F-4D97-AF65-F5344CB8AC3E}">
        <p14:creationId xmlns:p14="http://schemas.microsoft.com/office/powerpoint/2010/main" val="223211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F184-F277-4EDE-A59B-E6F99D7C1648}"/>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5CD8CD40-8F90-4838-8B8E-547145F4708A}"/>
              </a:ext>
            </a:extLst>
          </p:cNvPr>
          <p:cNvPicPr>
            <a:picLocks noGrp="1" noChangeAspect="1"/>
          </p:cNvPicPr>
          <p:nvPr>
            <p:ph sz="half" idx="1"/>
          </p:nvPr>
        </p:nvPicPr>
        <p:blipFill>
          <a:blip r:embed="rId2"/>
          <a:stretch>
            <a:fillRect/>
          </a:stretch>
        </p:blipFill>
        <p:spPr>
          <a:xfrm>
            <a:off x="0" y="0"/>
            <a:ext cx="6413500" cy="6857998"/>
          </a:xfrm>
          <a:prstGeom prst="rect">
            <a:avLst/>
          </a:prstGeom>
        </p:spPr>
      </p:pic>
      <p:sp>
        <p:nvSpPr>
          <p:cNvPr id="4" name="Content Placeholder 3">
            <a:extLst>
              <a:ext uri="{FF2B5EF4-FFF2-40B4-BE49-F238E27FC236}">
                <a16:creationId xmlns:a16="http://schemas.microsoft.com/office/drawing/2014/main" id="{BDDFBE48-FC5F-4E93-9CCF-59300C0060C4}"/>
              </a:ext>
            </a:extLst>
          </p:cNvPr>
          <p:cNvSpPr>
            <a:spLocks noGrp="1"/>
          </p:cNvSpPr>
          <p:nvPr>
            <p:ph sz="half" idx="2"/>
          </p:nvPr>
        </p:nvSpPr>
        <p:spPr>
          <a:xfrm>
            <a:off x="6172200" y="0"/>
            <a:ext cx="6019800" cy="6857999"/>
          </a:xfrm>
        </p:spPr>
        <p:txBody>
          <a:bodyPr>
            <a:noAutofit/>
          </a:bodyPr>
          <a:lstStyle/>
          <a:p>
            <a:r>
              <a:rPr lang="en-US" sz="2600" dirty="0"/>
              <a:t>"Mother has never laid claim to verbal inspiration, and I do not find that my father, or Elder Bates, Andrews, Smith, or Waggoner, put forth this claim. If there was verbal inspiration in writing her manuscripts, why should there be on her part the work of addition or adaptation? It is a fact that Mother often takes one of her manuscripts and goes over it thoughtfully, making additions that develop the thought still further."— (see also 3 Selected Messages, p. 437). "In a few places where ambiguous or misleading terms have been used, Mother has authorized a changed reading, but she protests against any change in the argument or subject matter of the book." —Documentary File 83b, W.C. White, 6/20/1910</a:t>
            </a:r>
          </a:p>
        </p:txBody>
      </p:sp>
    </p:spTree>
    <p:extLst>
      <p:ext uri="{BB962C8B-B14F-4D97-AF65-F5344CB8AC3E}">
        <p14:creationId xmlns:p14="http://schemas.microsoft.com/office/powerpoint/2010/main" val="60187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E902-2DE9-4959-93FF-59F188511C06}"/>
              </a:ext>
            </a:extLst>
          </p:cNvPr>
          <p:cNvSpPr>
            <a:spLocks noGrp="1"/>
          </p:cNvSpPr>
          <p:nvPr>
            <p:ph type="title"/>
          </p:nvPr>
        </p:nvSpPr>
        <p:spPr>
          <a:xfrm>
            <a:off x="838200" y="1"/>
            <a:ext cx="10515600" cy="876299"/>
          </a:xfrm>
        </p:spPr>
        <p:txBody>
          <a:bodyPr>
            <a:normAutofit/>
          </a:bodyPr>
          <a:lstStyle/>
          <a:p>
            <a:r>
              <a:rPr lang="en-US" dirty="0"/>
              <a:t>             </a:t>
            </a:r>
            <a:r>
              <a:rPr lang="en-US" b="1" i="1" u="sng" dirty="0">
                <a:solidFill>
                  <a:srgbClr val="FF0000"/>
                </a:solidFill>
                <a:latin typeface="Algerian" panose="04020705040A02060702" pitchFamily="82" charset="0"/>
              </a:rPr>
              <a:t>God Impresses the mind</a:t>
            </a:r>
          </a:p>
        </p:txBody>
      </p:sp>
      <p:sp>
        <p:nvSpPr>
          <p:cNvPr id="3" name="Content Placeholder 2">
            <a:extLst>
              <a:ext uri="{FF2B5EF4-FFF2-40B4-BE49-F238E27FC236}">
                <a16:creationId xmlns:a16="http://schemas.microsoft.com/office/drawing/2014/main" id="{E6254D0D-4447-4D4E-B7DE-9B4C065760A6}"/>
              </a:ext>
            </a:extLst>
          </p:cNvPr>
          <p:cNvSpPr>
            <a:spLocks noGrp="1"/>
          </p:cNvSpPr>
          <p:nvPr>
            <p:ph sz="half" idx="1"/>
          </p:nvPr>
        </p:nvSpPr>
        <p:spPr>
          <a:xfrm>
            <a:off x="0" y="681038"/>
            <a:ext cx="6172200" cy="6176962"/>
          </a:xfrm>
        </p:spPr>
        <p:txBody>
          <a:bodyPr>
            <a:normAutofit lnSpcReduction="10000"/>
          </a:bodyPr>
          <a:lstStyle/>
          <a:p>
            <a:r>
              <a:rPr lang="en-US" dirty="0"/>
              <a:t>“The Bible points to God as its author; yet it was written by human hands; and in the varied style of its different books it presents the characteristics of the several writers. The truths revealed are all “given by inspiration of God” (2 Timothy 3:16); yet they are expressed in the words of men. The Infinite One by His Holy Spirit has shed light into the minds and hearts of His servants. He has given dreams and visions, symbols and figures; and those to whom the truth was thus revealed have themselves embodied the thought in human language.”  Intro to the Great Controversy</a:t>
            </a:r>
          </a:p>
        </p:txBody>
      </p:sp>
      <p:pic>
        <p:nvPicPr>
          <p:cNvPr id="5" name="Content Placeholder 4">
            <a:extLst>
              <a:ext uri="{FF2B5EF4-FFF2-40B4-BE49-F238E27FC236}">
                <a16:creationId xmlns:a16="http://schemas.microsoft.com/office/drawing/2014/main" id="{FB73ED7A-8BF8-42B5-B95B-6A10D074A105}"/>
              </a:ext>
            </a:extLst>
          </p:cNvPr>
          <p:cNvPicPr>
            <a:picLocks noGrp="1" noChangeAspect="1"/>
          </p:cNvPicPr>
          <p:nvPr>
            <p:ph sz="half" idx="2"/>
          </p:nvPr>
        </p:nvPicPr>
        <p:blipFill>
          <a:blip r:embed="rId2"/>
          <a:stretch>
            <a:fillRect/>
          </a:stretch>
        </p:blipFill>
        <p:spPr>
          <a:xfrm>
            <a:off x="6172200" y="681037"/>
            <a:ext cx="6019800" cy="6176961"/>
          </a:xfrm>
          <a:prstGeom prst="rect">
            <a:avLst/>
          </a:prstGeom>
        </p:spPr>
      </p:pic>
    </p:spTree>
    <p:extLst>
      <p:ext uri="{BB962C8B-B14F-4D97-AF65-F5344CB8AC3E}">
        <p14:creationId xmlns:p14="http://schemas.microsoft.com/office/powerpoint/2010/main" val="402205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83E-A502-4B8A-9977-2B83C92BF309}"/>
              </a:ext>
            </a:extLst>
          </p:cNvPr>
          <p:cNvSpPr>
            <a:spLocks noGrp="1"/>
          </p:cNvSpPr>
          <p:nvPr>
            <p:ph type="title"/>
          </p:nvPr>
        </p:nvSpPr>
        <p:spPr>
          <a:xfrm>
            <a:off x="838200" y="1"/>
            <a:ext cx="10515600" cy="914399"/>
          </a:xfrm>
        </p:spPr>
        <p:txBody>
          <a:bodyPr/>
          <a:lstStyle/>
          <a:p>
            <a:r>
              <a:rPr lang="en-US" dirty="0"/>
              <a:t>               </a:t>
            </a:r>
            <a:r>
              <a:rPr lang="en-US" b="1" i="1" u="sng" dirty="0">
                <a:solidFill>
                  <a:srgbClr val="FF0000"/>
                </a:solidFill>
                <a:latin typeface="Algerian" panose="04020705040A02060702" pitchFamily="82" charset="0"/>
              </a:rPr>
              <a:t>Purpose for 1884 Edition</a:t>
            </a:r>
          </a:p>
        </p:txBody>
      </p:sp>
      <p:sp>
        <p:nvSpPr>
          <p:cNvPr id="3" name="Content Placeholder 2">
            <a:extLst>
              <a:ext uri="{FF2B5EF4-FFF2-40B4-BE49-F238E27FC236}">
                <a16:creationId xmlns:a16="http://schemas.microsoft.com/office/drawing/2014/main" id="{2CD2C732-BA88-4089-AC05-699FBC393D5D}"/>
              </a:ext>
            </a:extLst>
          </p:cNvPr>
          <p:cNvSpPr>
            <a:spLocks noGrp="1"/>
          </p:cNvSpPr>
          <p:nvPr>
            <p:ph idx="1"/>
          </p:nvPr>
        </p:nvSpPr>
        <p:spPr>
          <a:xfrm>
            <a:off x="0" y="762000"/>
            <a:ext cx="12192000" cy="6096000"/>
          </a:xfrm>
        </p:spPr>
        <p:txBody>
          <a:bodyPr>
            <a:normAutofit/>
          </a:bodyPr>
          <a:lstStyle/>
          <a:p>
            <a:r>
              <a:rPr lang="en-US" dirty="0"/>
              <a:t>A letter by James reveals that, in mid-January 1879, Ellen began work on the enlarged Great Controversy. This work was primarily done in two ways: (1) She was shown in brief flashbacks, while writing, portions of the 1858 vision which were not as clear in her mind and had therefore not been included in earlier presentations. (2) She was given additional material in new visions. She was also instructed that, as she searched other biographical accounts —especially on the life of Christ—she would recognize worthwhile ways to express her ideas in a fuller, pleasing variety; and, as she read through the writings of church historians, she would locate and date scenes she had been shown in vision. This she did. As additional light was given regarding the great controversy, she was instructed that she should write it out. This she faithfully did. That is how the 1884 edition came to be. Later still, the same procedure produced the 1888 edition. Each one was an enlargement of the one before it; each one was therefore important. Yet the publication of a new edition did not negate the importance of the previous one. </a:t>
            </a:r>
          </a:p>
        </p:txBody>
      </p:sp>
    </p:spTree>
    <p:extLst>
      <p:ext uri="{BB962C8B-B14F-4D97-AF65-F5344CB8AC3E}">
        <p14:creationId xmlns:p14="http://schemas.microsoft.com/office/powerpoint/2010/main" val="76854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9120-E7A7-4C04-8D4B-1429758DA4E4}"/>
              </a:ext>
            </a:extLst>
          </p:cNvPr>
          <p:cNvSpPr>
            <a:spLocks noGrp="1"/>
          </p:cNvSpPr>
          <p:nvPr>
            <p:ph type="title"/>
          </p:nvPr>
        </p:nvSpPr>
        <p:spPr>
          <a:xfrm>
            <a:off x="838200" y="1"/>
            <a:ext cx="10515600" cy="850899"/>
          </a:xfrm>
        </p:spPr>
        <p:txBody>
          <a:bodyPr/>
          <a:lstStyle/>
          <a:p>
            <a:r>
              <a:rPr lang="en-US" dirty="0"/>
              <a:t>                    </a:t>
            </a:r>
            <a:r>
              <a:rPr lang="en-US" b="1" i="1" u="sng" dirty="0">
                <a:solidFill>
                  <a:srgbClr val="0070C0"/>
                </a:solidFill>
                <a:latin typeface="Algerian" panose="04020705040A02060702" pitchFamily="82" charset="0"/>
              </a:rPr>
              <a:t>Not a Historian!</a:t>
            </a:r>
          </a:p>
        </p:txBody>
      </p:sp>
      <p:sp>
        <p:nvSpPr>
          <p:cNvPr id="3" name="Content Placeholder 2">
            <a:extLst>
              <a:ext uri="{FF2B5EF4-FFF2-40B4-BE49-F238E27FC236}">
                <a16:creationId xmlns:a16="http://schemas.microsoft.com/office/drawing/2014/main" id="{1DB6F40A-052C-47B6-8A5C-B3FE3F9ECD64}"/>
              </a:ext>
            </a:extLst>
          </p:cNvPr>
          <p:cNvSpPr>
            <a:spLocks noGrp="1"/>
          </p:cNvSpPr>
          <p:nvPr>
            <p:ph idx="1"/>
          </p:nvPr>
        </p:nvSpPr>
        <p:spPr>
          <a:xfrm>
            <a:off x="0" y="749300"/>
            <a:ext cx="12192000" cy="6108699"/>
          </a:xfrm>
        </p:spPr>
        <p:txBody>
          <a:bodyPr>
            <a:normAutofit fontScale="92500"/>
          </a:bodyPr>
          <a:lstStyle/>
          <a:p>
            <a:r>
              <a:rPr lang="en-US" dirty="0"/>
              <a:t>"Mother has never claimed to be authority on history. The things which she has written out are descriptions of flashlight pictures and other representations given her regarding the actions of men, and the influence of these actions upon the work of God for the salvation of men, with views of past, present, and future history in its relation to this</a:t>
            </a:r>
          </a:p>
          <a:p>
            <a:r>
              <a:rPr lang="en-US" dirty="0"/>
              <a:t>work. "In connection with the writing out of these views, she has made use of good and</a:t>
            </a:r>
          </a:p>
          <a:p>
            <a:r>
              <a:rPr lang="en-US" dirty="0"/>
              <a:t>clear historical statements to help make plain to the reader the things which she is endeavoring to present. When I was a mere boy, I heard her read </a:t>
            </a:r>
            <a:r>
              <a:rPr lang="en-US" dirty="0" err="1"/>
              <a:t>D'Aubigne's</a:t>
            </a:r>
            <a:r>
              <a:rPr lang="en-US" dirty="0"/>
              <a:t> History of</a:t>
            </a:r>
          </a:p>
          <a:p>
            <a:r>
              <a:rPr lang="en-US" dirty="0"/>
              <a:t>the Reformation to my father. She read to him a large part, if not the whole, of the five</a:t>
            </a:r>
          </a:p>
          <a:p>
            <a:r>
              <a:rPr lang="en-US" dirty="0"/>
              <a:t>volumes. She has read other histories of the Reformation. This has helped her to locate</a:t>
            </a:r>
          </a:p>
          <a:p>
            <a:r>
              <a:rPr lang="en-US" dirty="0"/>
              <a:t>and describe many of the events and the movements presented to her in vision. "This is somewhat similar to the way in which the study of the Bible helps her to locate and describe the many figurative representations given to her regarding the development of the great controversy in our day between truth and error."—W. C. White, October 30, 1911, statement quoted in Notes and Papers, p. 164 (also 3 Selected Messages, p. 437). </a:t>
            </a:r>
          </a:p>
        </p:txBody>
      </p:sp>
    </p:spTree>
    <p:extLst>
      <p:ext uri="{BB962C8B-B14F-4D97-AF65-F5344CB8AC3E}">
        <p14:creationId xmlns:p14="http://schemas.microsoft.com/office/powerpoint/2010/main" val="11523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DD54-9124-474F-AD5B-D434E2E417A5}"/>
              </a:ext>
            </a:extLst>
          </p:cNvPr>
          <p:cNvSpPr>
            <a:spLocks noGrp="1"/>
          </p:cNvSpPr>
          <p:nvPr>
            <p:ph type="title"/>
          </p:nvPr>
        </p:nvSpPr>
        <p:spPr>
          <a:xfrm>
            <a:off x="838200" y="1"/>
            <a:ext cx="10515600" cy="888999"/>
          </a:xfrm>
        </p:spPr>
        <p:txBody>
          <a:bodyPr/>
          <a:lstStyle/>
          <a:p>
            <a:r>
              <a:rPr lang="en-US" dirty="0"/>
              <a:t>                      </a:t>
            </a:r>
            <a:r>
              <a:rPr lang="en-US" b="1" i="1" u="sng" dirty="0">
                <a:solidFill>
                  <a:srgbClr val="0070C0"/>
                </a:solidFill>
                <a:latin typeface="Algerian" panose="04020705040A02060702" pitchFamily="82" charset="0"/>
              </a:rPr>
              <a:t>From 1884-1888</a:t>
            </a:r>
          </a:p>
        </p:txBody>
      </p:sp>
      <p:sp>
        <p:nvSpPr>
          <p:cNvPr id="3" name="Content Placeholder 2">
            <a:extLst>
              <a:ext uri="{FF2B5EF4-FFF2-40B4-BE49-F238E27FC236}">
                <a16:creationId xmlns:a16="http://schemas.microsoft.com/office/drawing/2014/main" id="{44355AA8-9FB9-45B9-B116-40B1983A1B05}"/>
              </a:ext>
            </a:extLst>
          </p:cNvPr>
          <p:cNvSpPr>
            <a:spLocks noGrp="1"/>
          </p:cNvSpPr>
          <p:nvPr>
            <p:ph idx="1"/>
          </p:nvPr>
        </p:nvSpPr>
        <p:spPr>
          <a:xfrm>
            <a:off x="0" y="736600"/>
            <a:ext cx="12192000" cy="6121399"/>
          </a:xfrm>
        </p:spPr>
        <p:txBody>
          <a:bodyPr>
            <a:normAutofit lnSpcReduction="10000"/>
          </a:bodyPr>
          <a:lstStyle/>
          <a:p>
            <a:r>
              <a:rPr lang="en-US" dirty="0"/>
              <a:t>Interestingly enough, this trip to Europe was very definitely in God's providence. After completing the second (1884) edition of Great Controversy, there was no plan in Ellen's mind that she would ever again redo all that work and enlarge it yet a third time! But, arriving in Europe, she met people, saw places, and learned of incidents, which firmly convicted her that, even though she had already finished an edition of that book, she must do another one! So a sizable amount of that two-year stay in Europe was spent collecting data for a second revision of the book, part of which was completed while there. In addition, she was shown in vision that the great controversy message must be given the widest circulation to those outside the church. This intensified her conviction to revise the book again. It also affected the format of the book. She felt she should use a more literary writing style, provide more detail on historical incidents, and omit the three page section in the Snares of Satan chapter which spoke of Satan's plan to destroy the church. This book, she felt, should be written for the world to read, not just the church. (Those three pages were later reprinted for church members in Testimonies to Ministers, pages 472-475.) </a:t>
            </a:r>
          </a:p>
        </p:txBody>
      </p:sp>
    </p:spTree>
    <p:extLst>
      <p:ext uri="{BB962C8B-B14F-4D97-AF65-F5344CB8AC3E}">
        <p14:creationId xmlns:p14="http://schemas.microsoft.com/office/powerpoint/2010/main" val="153904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E2C4-4378-4E76-8C1A-0F86BFCE86DB}"/>
              </a:ext>
            </a:extLst>
          </p:cNvPr>
          <p:cNvSpPr>
            <a:spLocks noGrp="1"/>
          </p:cNvSpPr>
          <p:nvPr>
            <p:ph type="title"/>
          </p:nvPr>
        </p:nvSpPr>
        <p:spPr>
          <a:xfrm>
            <a:off x="838200" y="1"/>
            <a:ext cx="10515600" cy="789708"/>
          </a:xfrm>
        </p:spPr>
        <p:txBody>
          <a:bodyPr/>
          <a:lstStyle/>
          <a:p>
            <a:r>
              <a:rPr lang="en-US" dirty="0"/>
              <a:t>                     </a:t>
            </a:r>
            <a:r>
              <a:rPr lang="en-US" b="1" i="1" u="sng" dirty="0">
                <a:solidFill>
                  <a:srgbClr val="0070C0"/>
                </a:solidFill>
              </a:rPr>
              <a:t>Snares of Satan taken Out!</a:t>
            </a:r>
          </a:p>
        </p:txBody>
      </p:sp>
      <p:sp>
        <p:nvSpPr>
          <p:cNvPr id="3" name="Content Placeholder 2">
            <a:extLst>
              <a:ext uri="{FF2B5EF4-FFF2-40B4-BE49-F238E27FC236}">
                <a16:creationId xmlns:a16="http://schemas.microsoft.com/office/drawing/2014/main" id="{20E897B7-94AE-4FF5-B2D0-E703B3FE4BA6}"/>
              </a:ext>
            </a:extLst>
          </p:cNvPr>
          <p:cNvSpPr>
            <a:spLocks noGrp="1"/>
          </p:cNvSpPr>
          <p:nvPr>
            <p:ph idx="1"/>
          </p:nvPr>
        </p:nvSpPr>
        <p:spPr>
          <a:xfrm>
            <a:off x="0" y="680224"/>
            <a:ext cx="12192000" cy="6177775"/>
          </a:xfrm>
        </p:spPr>
        <p:txBody>
          <a:bodyPr>
            <a:normAutofit/>
          </a:bodyPr>
          <a:lstStyle/>
          <a:p>
            <a:pPr marL="0" indent="0">
              <a:buNone/>
            </a:pPr>
            <a:r>
              <a:rPr lang="en-US" dirty="0"/>
              <a:t> THE GREAT CONTROVERSY (1884), CH. 27, PP. 337-340.]</a:t>
            </a:r>
          </a:p>
          <a:p>
            <a:pPr marL="0" indent="0">
              <a:buNone/>
            </a:pPr>
            <a:r>
              <a:rPr lang="en-US" dirty="0"/>
              <a:t>     “As the people of God approach the perils of the last days, Satan holds earnest consultation with his angels as to the most successful plan of overthrowing their faith. He sees that the popular churches are already lulled to sleep by his deceptive power. By pleasing sophistry and lying wonders he can continue to hold them under his control. Therefore, he directs his angels to lay their snares especially for those who are looking for the second advent of Christ and endeavoring to keep all the commandments of God. Says the great deceiver: "We must watch those who are calling the attention of the people to the Sabbath of Jehovah; they will lead many to see the claims of the law of God; and the same light which reveals the true Sabbath reveals also the ministration of Christ in the heavenly sanctuary and shows that the last work for man's salvation is now going forward. Hold the minds of the people in darkness till that work is ended, and we shall secure the world and the church also….</a:t>
            </a:r>
          </a:p>
        </p:txBody>
      </p:sp>
    </p:spTree>
    <p:extLst>
      <p:ext uri="{BB962C8B-B14F-4D97-AF65-F5344CB8AC3E}">
        <p14:creationId xmlns:p14="http://schemas.microsoft.com/office/powerpoint/2010/main" val="204267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5062-60ED-4386-91D4-1354FDA9FCBB}"/>
              </a:ext>
            </a:extLst>
          </p:cNvPr>
          <p:cNvSpPr>
            <a:spLocks noGrp="1"/>
          </p:cNvSpPr>
          <p:nvPr>
            <p:ph type="title"/>
          </p:nvPr>
        </p:nvSpPr>
        <p:spPr>
          <a:xfrm>
            <a:off x="6134100" y="365125"/>
            <a:ext cx="5219700" cy="1325563"/>
          </a:xfrm>
        </p:spPr>
        <p:txBody>
          <a:bodyPr/>
          <a:lstStyle/>
          <a:p>
            <a:endParaRPr lang="en-US" dirty="0"/>
          </a:p>
        </p:txBody>
      </p:sp>
      <p:sp>
        <p:nvSpPr>
          <p:cNvPr id="3" name="Content Placeholder 2">
            <a:extLst>
              <a:ext uri="{FF2B5EF4-FFF2-40B4-BE49-F238E27FC236}">
                <a16:creationId xmlns:a16="http://schemas.microsoft.com/office/drawing/2014/main" id="{0F4DA17A-23B4-451C-B8AD-C18B2C5A8BA1}"/>
              </a:ext>
            </a:extLst>
          </p:cNvPr>
          <p:cNvSpPr>
            <a:spLocks noGrp="1"/>
          </p:cNvSpPr>
          <p:nvPr>
            <p:ph sz="half" idx="1"/>
          </p:nvPr>
        </p:nvSpPr>
        <p:spPr>
          <a:xfrm>
            <a:off x="0" y="0"/>
            <a:ext cx="6134100" cy="6857999"/>
          </a:xfrm>
        </p:spPr>
        <p:txBody>
          <a:bodyPr>
            <a:normAutofit lnSpcReduction="10000"/>
          </a:bodyPr>
          <a:lstStyle/>
          <a:p>
            <a:r>
              <a:rPr lang="en-US" sz="3000" dirty="0"/>
              <a:t>"The Sabbath is the great question which is to decide the destiny of souls. We must exalt the sabbath of our creating. We have caused it to be accepted by both worldlings and church members; now the church must be led to unite with the world in its support. We must work by signs and wonders to blind their eyes to the truth, and lead them to lay aside reason and the fear of God and follow custom and tradition. "I will influence popular ministers to turn the attention of their hearers from the commandments of God. That which the Scriptures declare to be a perfect law of liberty shall be represented as a yoke of bondage….</a:t>
            </a:r>
          </a:p>
          <a:p>
            <a:endParaRPr lang="en-US" dirty="0"/>
          </a:p>
        </p:txBody>
      </p:sp>
      <p:pic>
        <p:nvPicPr>
          <p:cNvPr id="5" name="Content Placeholder 4">
            <a:extLst>
              <a:ext uri="{FF2B5EF4-FFF2-40B4-BE49-F238E27FC236}">
                <a16:creationId xmlns:a16="http://schemas.microsoft.com/office/drawing/2014/main" id="{CC10E894-8F4D-442F-B8B2-F425CFA5092A}"/>
              </a:ext>
            </a:extLst>
          </p:cNvPr>
          <p:cNvPicPr>
            <a:picLocks noGrp="1" noChangeAspect="1"/>
          </p:cNvPicPr>
          <p:nvPr>
            <p:ph sz="half" idx="2"/>
          </p:nvPr>
        </p:nvPicPr>
        <p:blipFill>
          <a:blip r:embed="rId2"/>
          <a:stretch>
            <a:fillRect/>
          </a:stretch>
        </p:blipFill>
        <p:spPr>
          <a:xfrm>
            <a:off x="5969000" y="0"/>
            <a:ext cx="6223000" cy="6857999"/>
          </a:xfrm>
          <a:prstGeom prst="rect">
            <a:avLst/>
          </a:prstGeom>
        </p:spPr>
      </p:pic>
    </p:spTree>
    <p:extLst>
      <p:ext uri="{BB962C8B-B14F-4D97-AF65-F5344CB8AC3E}">
        <p14:creationId xmlns:p14="http://schemas.microsoft.com/office/powerpoint/2010/main" val="110289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625E-1601-4B74-A161-284DF3DEA52A}"/>
              </a:ext>
            </a:extLst>
          </p:cNvPr>
          <p:cNvSpPr>
            <a:spLocks noGrp="1"/>
          </p:cNvSpPr>
          <p:nvPr>
            <p:ph type="title"/>
          </p:nvPr>
        </p:nvSpPr>
        <p:spPr>
          <a:xfrm>
            <a:off x="838200" y="1"/>
            <a:ext cx="10515600" cy="802887"/>
          </a:xfrm>
        </p:spPr>
        <p:txBody>
          <a:bodyPr/>
          <a:lstStyle/>
          <a:p>
            <a:r>
              <a:rPr lang="en-US" dirty="0"/>
              <a:t>        </a:t>
            </a:r>
            <a:r>
              <a:rPr lang="en-US" b="1" i="1" u="sng" dirty="0">
                <a:solidFill>
                  <a:srgbClr val="FF0000"/>
                </a:solidFill>
              </a:rPr>
              <a:t>Testimonies to Ministers, pgs. 472-475</a:t>
            </a:r>
          </a:p>
        </p:txBody>
      </p:sp>
      <p:sp>
        <p:nvSpPr>
          <p:cNvPr id="3" name="Content Placeholder 2">
            <a:extLst>
              <a:ext uri="{FF2B5EF4-FFF2-40B4-BE49-F238E27FC236}">
                <a16:creationId xmlns:a16="http://schemas.microsoft.com/office/drawing/2014/main" id="{F28F59FF-AA8A-4C64-8B92-89E6BF07C1E6}"/>
              </a:ext>
            </a:extLst>
          </p:cNvPr>
          <p:cNvSpPr>
            <a:spLocks noGrp="1"/>
          </p:cNvSpPr>
          <p:nvPr>
            <p:ph idx="1"/>
          </p:nvPr>
        </p:nvSpPr>
        <p:spPr>
          <a:xfrm>
            <a:off x="0" y="691376"/>
            <a:ext cx="12192000" cy="6166623"/>
          </a:xfrm>
        </p:spPr>
        <p:txBody>
          <a:bodyPr>
            <a:normAutofit lnSpcReduction="10000"/>
          </a:bodyPr>
          <a:lstStyle/>
          <a:p>
            <a:r>
              <a:rPr lang="en-US" dirty="0"/>
              <a:t>…The people accept their minister's explanations of Scripture and do not investigate for themselves. Therefore, by working through the ministers, I can control the people according to my will. "But our principal concern is to silence this sect of Sabbath keepers. We must excite popular indignation against them. We will enlist great men and worldly-wise men upon our side, and induce those in authority to carry out our purposes. Then the sabbath which I have set up shall be enforced by laws the most severe and exacting. Those who disregard them shall be driven out from the cities and villages, and made to suffer hunger and privation. When once we have the power, we will show what we can do with those who will not swerve from their allegiance to God. We led the Romish church to inflict imprisonment, torture, and death upon those who refused to yield to her decrees; and now that we are bringing the Protestant churches and the world into harmony with this right arm of our strength, we will finally have a law to exterminate all who will not submit to our authority. When death shall be made the penalty of violating our sabbath, then many who are now ranked with commandment keepers will come over to our side….</a:t>
            </a:r>
          </a:p>
        </p:txBody>
      </p:sp>
    </p:spTree>
    <p:extLst>
      <p:ext uri="{BB962C8B-B14F-4D97-AF65-F5344CB8AC3E}">
        <p14:creationId xmlns:p14="http://schemas.microsoft.com/office/powerpoint/2010/main" val="382767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FDAB-569B-4154-9EE4-87FB98E351C1}"/>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19271F89-917D-4B89-9390-C9D8AE905FEF}"/>
              </a:ext>
            </a:extLst>
          </p:cNvPr>
          <p:cNvPicPr>
            <a:picLocks noGrp="1" noChangeAspect="1"/>
          </p:cNvPicPr>
          <p:nvPr>
            <p:ph sz="half" idx="1"/>
          </p:nvPr>
        </p:nvPicPr>
        <p:blipFill>
          <a:blip r:embed="rId2"/>
          <a:stretch>
            <a:fillRect/>
          </a:stretch>
        </p:blipFill>
        <p:spPr>
          <a:xfrm>
            <a:off x="0" y="0"/>
            <a:ext cx="6413500" cy="6858000"/>
          </a:xfrm>
          <a:prstGeom prst="rect">
            <a:avLst/>
          </a:prstGeom>
        </p:spPr>
      </p:pic>
      <p:sp>
        <p:nvSpPr>
          <p:cNvPr id="4" name="Content Placeholder 3">
            <a:extLst>
              <a:ext uri="{FF2B5EF4-FFF2-40B4-BE49-F238E27FC236}">
                <a16:creationId xmlns:a16="http://schemas.microsoft.com/office/drawing/2014/main" id="{ABB7C634-0C61-47A7-A5A6-4820EC6A217D}"/>
              </a:ext>
            </a:extLst>
          </p:cNvPr>
          <p:cNvSpPr>
            <a:spLocks noGrp="1"/>
          </p:cNvSpPr>
          <p:nvPr>
            <p:ph sz="half" idx="2"/>
          </p:nvPr>
        </p:nvSpPr>
        <p:spPr>
          <a:xfrm>
            <a:off x="6172200" y="0"/>
            <a:ext cx="6019800" cy="6858000"/>
          </a:xfrm>
        </p:spPr>
        <p:txBody>
          <a:bodyPr>
            <a:normAutofit fontScale="92500" lnSpcReduction="20000"/>
          </a:bodyPr>
          <a:lstStyle/>
          <a:p>
            <a:r>
              <a:rPr lang="en-US" dirty="0"/>
              <a:t> </a:t>
            </a:r>
            <a:r>
              <a:rPr lang="en-US" sz="3000" dirty="0"/>
              <a:t>"But before proceeding to these extreme measures, we must exert all our wisdom and subtlety do deceive and ensnare those who honor the true Sabbath. We can separate many from Christ by worldliness, lust, and pride. They may think themselves safe because they believe the truth, but indulgence of appetite or the lower passions, which will confuse judgment and destroy discrimination, will cause their fall. "Go, make the possessors of lands and money drunk with the cares of this life. Present the world before them in its most attractive light, that they may lay up their treasure here and fix their affections upon earthly things. We must do our utmost to prevent those who labor in God's cause from obtaining means to use against us…</a:t>
            </a:r>
          </a:p>
        </p:txBody>
      </p:sp>
    </p:spTree>
    <p:extLst>
      <p:ext uri="{BB962C8B-B14F-4D97-AF65-F5344CB8AC3E}">
        <p14:creationId xmlns:p14="http://schemas.microsoft.com/office/powerpoint/2010/main" val="116528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C866-0CC4-4B2D-A2FD-39B1A5A250A1}"/>
              </a:ext>
            </a:extLst>
          </p:cNvPr>
          <p:cNvSpPr>
            <a:spLocks noGrp="1"/>
          </p:cNvSpPr>
          <p:nvPr>
            <p:ph type="title"/>
          </p:nvPr>
        </p:nvSpPr>
        <p:spPr>
          <a:xfrm>
            <a:off x="838200" y="1"/>
            <a:ext cx="10515600" cy="812799"/>
          </a:xfrm>
        </p:spPr>
        <p:txBody>
          <a:bodyPr/>
          <a:lstStyle/>
          <a:p>
            <a:r>
              <a:rPr lang="en-US" dirty="0"/>
              <a:t>                         </a:t>
            </a:r>
            <a:r>
              <a:rPr lang="en-US" b="1" i="1" u="sng" dirty="0">
                <a:solidFill>
                  <a:srgbClr val="7030A0"/>
                </a:solidFill>
                <a:latin typeface="Algerian" panose="04020705040A02060702" pitchFamily="82" charset="0"/>
              </a:rPr>
              <a:t>Special Thank You</a:t>
            </a:r>
          </a:p>
        </p:txBody>
      </p:sp>
      <p:sp>
        <p:nvSpPr>
          <p:cNvPr id="3" name="Content Placeholder 2">
            <a:extLst>
              <a:ext uri="{FF2B5EF4-FFF2-40B4-BE49-F238E27FC236}">
                <a16:creationId xmlns:a16="http://schemas.microsoft.com/office/drawing/2014/main" id="{9D866C04-2F26-490E-AC55-37E0CD55A2E7}"/>
              </a:ext>
            </a:extLst>
          </p:cNvPr>
          <p:cNvSpPr>
            <a:spLocks noGrp="1"/>
          </p:cNvSpPr>
          <p:nvPr>
            <p:ph sz="half" idx="1"/>
          </p:nvPr>
        </p:nvSpPr>
        <p:spPr>
          <a:xfrm>
            <a:off x="0" y="812800"/>
            <a:ext cx="6299200" cy="6045198"/>
          </a:xfrm>
        </p:spPr>
        <p:txBody>
          <a:bodyPr>
            <a:noAutofit/>
          </a:bodyPr>
          <a:lstStyle/>
          <a:p>
            <a:r>
              <a:rPr lang="en-US" sz="4400" dirty="0"/>
              <a:t>I want to thank Vance Farrell for the work and research he put in to write out the material entitled ‘Editions of the Great Controversy’.  I would encourage all to read this worthwhile material and it is online for your perusal.</a:t>
            </a:r>
          </a:p>
        </p:txBody>
      </p:sp>
      <p:pic>
        <p:nvPicPr>
          <p:cNvPr id="5" name="Content Placeholder 4">
            <a:extLst>
              <a:ext uri="{FF2B5EF4-FFF2-40B4-BE49-F238E27FC236}">
                <a16:creationId xmlns:a16="http://schemas.microsoft.com/office/drawing/2014/main" id="{3E3FB60D-F9D8-40BF-91E6-710DC36F16FD}"/>
              </a:ext>
            </a:extLst>
          </p:cNvPr>
          <p:cNvPicPr>
            <a:picLocks noGrp="1" noChangeAspect="1"/>
          </p:cNvPicPr>
          <p:nvPr>
            <p:ph sz="half" idx="2"/>
          </p:nvPr>
        </p:nvPicPr>
        <p:blipFill>
          <a:blip r:embed="rId2"/>
          <a:stretch>
            <a:fillRect/>
          </a:stretch>
        </p:blipFill>
        <p:spPr>
          <a:xfrm>
            <a:off x="6299200" y="698499"/>
            <a:ext cx="5892800" cy="6159499"/>
          </a:xfrm>
          <a:prstGeom prst="rect">
            <a:avLst/>
          </a:prstGeom>
        </p:spPr>
      </p:pic>
    </p:spTree>
    <p:extLst>
      <p:ext uri="{BB962C8B-B14F-4D97-AF65-F5344CB8AC3E}">
        <p14:creationId xmlns:p14="http://schemas.microsoft.com/office/powerpoint/2010/main" val="36586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E423-95B6-416B-922F-FA9B8BD60962}"/>
              </a:ext>
            </a:extLst>
          </p:cNvPr>
          <p:cNvSpPr>
            <a:spLocks noGrp="1"/>
          </p:cNvSpPr>
          <p:nvPr>
            <p:ph type="title"/>
          </p:nvPr>
        </p:nvSpPr>
        <p:spPr>
          <a:xfrm>
            <a:off x="838200" y="1"/>
            <a:ext cx="10515600" cy="546099"/>
          </a:xfrm>
        </p:spPr>
        <p:txBody>
          <a:bodyPr>
            <a:normAutofit fontScale="90000"/>
          </a:bodyPr>
          <a:lstStyle/>
          <a:p>
            <a:r>
              <a:rPr lang="en-US" dirty="0"/>
              <a:t>                              </a:t>
            </a:r>
            <a:r>
              <a:rPr lang="en-US" b="1" i="1" u="sng" dirty="0">
                <a:solidFill>
                  <a:srgbClr val="FF0000"/>
                </a:solidFill>
              </a:rPr>
              <a:t>Conclusion!</a:t>
            </a:r>
          </a:p>
        </p:txBody>
      </p:sp>
      <p:sp>
        <p:nvSpPr>
          <p:cNvPr id="3" name="Content Placeholder 2">
            <a:extLst>
              <a:ext uri="{FF2B5EF4-FFF2-40B4-BE49-F238E27FC236}">
                <a16:creationId xmlns:a16="http://schemas.microsoft.com/office/drawing/2014/main" id="{87A1D764-F8C4-4B29-A1E1-C8CDA86DE4EA}"/>
              </a:ext>
            </a:extLst>
          </p:cNvPr>
          <p:cNvSpPr>
            <a:spLocks noGrp="1"/>
          </p:cNvSpPr>
          <p:nvPr>
            <p:ph idx="1"/>
          </p:nvPr>
        </p:nvSpPr>
        <p:spPr>
          <a:xfrm>
            <a:off x="0" y="457200"/>
            <a:ext cx="12192000" cy="6400799"/>
          </a:xfrm>
        </p:spPr>
        <p:txBody>
          <a:bodyPr>
            <a:noAutofit/>
          </a:bodyPr>
          <a:lstStyle/>
          <a:p>
            <a:r>
              <a:rPr lang="en-US" dirty="0"/>
              <a:t>… Keep the money in our own ranks. The more means they obtain, the more they will injure our kingdom by taking from us our subjects. Make them care more for money than for the upbuilding of Christ's kingdom and the spread of the truths we hate, and we need not fear their influence; for we know that every selfish, covetous person will fall under our power, and will finally be separated from God's people. "Through those that have a form of godliness but know not the power, we can gain many who would otherwise do us harm. Lovers of pleasure more than lovers of God will be our most effective helpers. Those of this class who are apt and intelligent will serve as decoys to draw others into our snares. Many will not fear their influence, because they profess the same faith. We will thus lead them to conclude that the requirements of Christ are less strict than they once believed, and that by conformity to the world they would exert a greater influence with worldlings. Thus they will separate from Christ; then they will have no strength to resist our power, and erelong they will be ready to ridicule their former zeal and devotion. "Until the great decisive blow shall be struck, our efforts against commandment keepers must be untiring… " </a:t>
            </a:r>
          </a:p>
        </p:txBody>
      </p:sp>
    </p:spTree>
    <p:extLst>
      <p:ext uri="{BB962C8B-B14F-4D97-AF65-F5344CB8AC3E}">
        <p14:creationId xmlns:p14="http://schemas.microsoft.com/office/powerpoint/2010/main" val="275606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B85F-A105-4A7D-8BE4-656F021A274D}"/>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748B5B4A-3046-4788-94E0-9BEE816BDB93}"/>
              </a:ext>
            </a:extLst>
          </p:cNvPr>
          <p:cNvSpPr>
            <a:spLocks noGrp="1"/>
          </p:cNvSpPr>
          <p:nvPr>
            <p:ph sz="half" idx="1"/>
          </p:nvPr>
        </p:nvSpPr>
        <p:spPr>
          <a:xfrm>
            <a:off x="0" y="0"/>
            <a:ext cx="6172200" cy="6858000"/>
          </a:xfrm>
        </p:spPr>
        <p:txBody>
          <a:bodyPr>
            <a:normAutofit fontScale="85000" lnSpcReduction="10000"/>
          </a:bodyPr>
          <a:lstStyle/>
          <a:p>
            <a:r>
              <a:rPr lang="en-US" dirty="0"/>
              <a:t> "I will have upon the ground, as my agents, men holding false doctrines mingled with just enough truth to deceive souls. I will also have unbelieving ones present who will express doubts in regard to the Lord's messages of warning to His church. Should the people read and believe these admonitions, we could have little hope of overcoming them. But if we can divert their attention from these warnings, they will remain ignorant of our power and cunning, and we shall secure them in our ranks at last. God will not permit His words to be slighted with impunity. If we can keep souls deceived for a time, God's mercy will be withdrawn, and He will give them up to our full control. "We must cause distraction and division. We must destroy their anxiety for their own souls, and lead them to criticize, to judge, and to accuse and condemn one another, and to cherish selfishness and enmity. For these sins, God banished us from His presence; and all who follow our example will meet a similar fate." </a:t>
            </a:r>
          </a:p>
        </p:txBody>
      </p:sp>
      <p:pic>
        <p:nvPicPr>
          <p:cNvPr id="5" name="Content Placeholder 4">
            <a:extLst>
              <a:ext uri="{FF2B5EF4-FFF2-40B4-BE49-F238E27FC236}">
                <a16:creationId xmlns:a16="http://schemas.microsoft.com/office/drawing/2014/main" id="{316F2B88-5F1C-4FB4-A5EC-D3113D84812E}"/>
              </a:ext>
            </a:extLst>
          </p:cNvPr>
          <p:cNvPicPr>
            <a:picLocks noGrp="1" noChangeAspect="1"/>
          </p:cNvPicPr>
          <p:nvPr>
            <p:ph sz="half" idx="2"/>
          </p:nvPr>
        </p:nvPicPr>
        <p:blipFill>
          <a:blip r:embed="rId2"/>
          <a:stretch>
            <a:fillRect/>
          </a:stretch>
        </p:blipFill>
        <p:spPr>
          <a:xfrm>
            <a:off x="6172200" y="0"/>
            <a:ext cx="6019800" cy="6858000"/>
          </a:xfrm>
          <a:prstGeom prst="rect">
            <a:avLst/>
          </a:prstGeom>
        </p:spPr>
      </p:pic>
    </p:spTree>
    <p:extLst>
      <p:ext uri="{BB962C8B-B14F-4D97-AF65-F5344CB8AC3E}">
        <p14:creationId xmlns:p14="http://schemas.microsoft.com/office/powerpoint/2010/main" val="148874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2EAF-3BD2-44D4-9E0E-2179970983FB}"/>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latin typeface="Algerian" panose="04020705040A02060702" pitchFamily="82" charset="0"/>
              </a:rPr>
              <a:t>Written for the World!</a:t>
            </a:r>
          </a:p>
        </p:txBody>
      </p:sp>
      <p:sp>
        <p:nvSpPr>
          <p:cNvPr id="3" name="Content Placeholder 2">
            <a:extLst>
              <a:ext uri="{FF2B5EF4-FFF2-40B4-BE49-F238E27FC236}">
                <a16:creationId xmlns:a16="http://schemas.microsoft.com/office/drawing/2014/main" id="{07E9ECEB-5B60-494B-9150-547D25958087}"/>
              </a:ext>
            </a:extLst>
          </p:cNvPr>
          <p:cNvSpPr>
            <a:spLocks noGrp="1"/>
          </p:cNvSpPr>
          <p:nvPr>
            <p:ph idx="1"/>
          </p:nvPr>
        </p:nvSpPr>
        <p:spPr>
          <a:xfrm>
            <a:off x="0" y="711200"/>
            <a:ext cx="12192000" cy="6146799"/>
          </a:xfrm>
        </p:spPr>
        <p:txBody>
          <a:bodyPr>
            <a:normAutofit lnSpcReduction="10000"/>
          </a:bodyPr>
          <a:lstStyle/>
          <a:p>
            <a:r>
              <a:rPr lang="en-US" dirty="0"/>
              <a:t> "We carried the work through, although it cost a great effort. As we read, we found some things that were figurative expressions that were hard to translate, and other things that were easy to be understood by the class of people to whom it was at first thought that the book would go, expressions familiar to Adventists, and those who had heard their preaching, but which must be very blind to the ordinary reader, not especially familiar with religious phrases. "Again, we found parts of the subject that were very briefly treated because the reader was supposed to be familiar with the subject. Mother has given attention to all of these points, and has thought that the book ought to be so corrected, and enlarged, as to be of the most possible good to the large number of promiscuous readers to whom it is now being offered. And she has taken hold with a remarkable energy to fill in some parts that are rather too brief. "—W. C. White letter to C.H. Jones, Letter file A-2, p. 245. The 1884 edition had been written in a "folksy," easygoing style. But it was now discovered that such idiomatic writing did not translate as well. In addition, the 1884 edition assumed that the reader was acquainted with many words and phrases common to Adventism.</a:t>
            </a:r>
          </a:p>
        </p:txBody>
      </p:sp>
    </p:spTree>
    <p:extLst>
      <p:ext uri="{BB962C8B-B14F-4D97-AF65-F5344CB8AC3E}">
        <p14:creationId xmlns:p14="http://schemas.microsoft.com/office/powerpoint/2010/main" val="354373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881F-F30D-471E-8529-F1DD3ACC1798}"/>
              </a:ext>
            </a:extLst>
          </p:cNvPr>
          <p:cNvSpPr>
            <a:spLocks noGrp="1"/>
          </p:cNvSpPr>
          <p:nvPr>
            <p:ph type="title"/>
          </p:nvPr>
        </p:nvSpPr>
        <p:spPr>
          <a:xfrm>
            <a:off x="838200" y="1"/>
            <a:ext cx="10515600" cy="965199"/>
          </a:xfrm>
        </p:spPr>
        <p:txBody>
          <a:bodyPr/>
          <a:lstStyle/>
          <a:p>
            <a:r>
              <a:rPr lang="en-US" dirty="0"/>
              <a:t>                           </a:t>
            </a:r>
            <a:r>
              <a:rPr lang="en-US" b="1" i="1" u="sng" dirty="0">
                <a:solidFill>
                  <a:schemeClr val="accent4">
                    <a:lumMod val="50000"/>
                  </a:schemeClr>
                </a:solidFill>
                <a:latin typeface="Algerian" panose="04020705040A02060702" pitchFamily="82" charset="0"/>
              </a:rPr>
              <a:t>Expansion!</a:t>
            </a:r>
          </a:p>
        </p:txBody>
      </p:sp>
      <p:pic>
        <p:nvPicPr>
          <p:cNvPr id="5" name="Content Placeholder 4">
            <a:extLst>
              <a:ext uri="{FF2B5EF4-FFF2-40B4-BE49-F238E27FC236}">
                <a16:creationId xmlns:a16="http://schemas.microsoft.com/office/drawing/2014/main" id="{5757E1E5-9E30-4557-A250-176D1814EFF1}"/>
              </a:ext>
            </a:extLst>
          </p:cNvPr>
          <p:cNvPicPr>
            <a:picLocks noGrp="1" noChangeAspect="1"/>
          </p:cNvPicPr>
          <p:nvPr>
            <p:ph sz="half" idx="1"/>
          </p:nvPr>
        </p:nvPicPr>
        <p:blipFill>
          <a:blip r:embed="rId2"/>
          <a:stretch>
            <a:fillRect/>
          </a:stretch>
        </p:blipFill>
        <p:spPr>
          <a:xfrm>
            <a:off x="0" y="774701"/>
            <a:ext cx="6375399" cy="6083298"/>
          </a:xfrm>
          <a:prstGeom prst="rect">
            <a:avLst/>
          </a:prstGeom>
        </p:spPr>
      </p:pic>
      <p:sp>
        <p:nvSpPr>
          <p:cNvPr id="4" name="Content Placeholder 3">
            <a:extLst>
              <a:ext uri="{FF2B5EF4-FFF2-40B4-BE49-F238E27FC236}">
                <a16:creationId xmlns:a16="http://schemas.microsoft.com/office/drawing/2014/main" id="{AD476BB4-EB43-4FC1-8A42-6CA8088485EC}"/>
              </a:ext>
            </a:extLst>
          </p:cNvPr>
          <p:cNvSpPr>
            <a:spLocks noGrp="1"/>
          </p:cNvSpPr>
          <p:nvPr>
            <p:ph sz="half" idx="2"/>
          </p:nvPr>
        </p:nvSpPr>
        <p:spPr>
          <a:xfrm>
            <a:off x="6172200" y="774700"/>
            <a:ext cx="6019800" cy="6083300"/>
          </a:xfrm>
        </p:spPr>
        <p:txBody>
          <a:bodyPr>
            <a:normAutofit fontScale="85000" lnSpcReduction="10000"/>
          </a:bodyPr>
          <a:lstStyle/>
          <a:p>
            <a:r>
              <a:rPr lang="en-US" dirty="0"/>
              <a:t>In the 1884 edition, for example, Huss and Jerome were allotted three pages; in the 1888 edition, 23 pages were devoted to their work and martyrdom. Several chapters were added, including the chapters on the French Reformation and the Netherlands and Scandinavia. Several other chapters were greatly enlarged. This would include the excellent study on obedience to the law of God in chapter 14 (Later English Reformers),</a:t>
            </a:r>
          </a:p>
          <a:p>
            <a:r>
              <a:rPr lang="en-US" dirty="0"/>
              <a:t>which was new material. In discussing the enlargement, W.C. White noted what they had discovered in Switzerland, when they worked with translators; whereas the 1884 edition tersely explained the essential details, the 1888, which was to be later translated into a number of different languages, would have to include much more detail in order that the non Adventist mind could understand it. </a:t>
            </a:r>
          </a:p>
        </p:txBody>
      </p:sp>
    </p:spTree>
    <p:extLst>
      <p:ext uri="{BB962C8B-B14F-4D97-AF65-F5344CB8AC3E}">
        <p14:creationId xmlns:p14="http://schemas.microsoft.com/office/powerpoint/2010/main" val="338325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3DEF-67CD-4538-B0B3-B6767DF0532F}"/>
              </a:ext>
            </a:extLst>
          </p:cNvPr>
          <p:cNvSpPr>
            <a:spLocks noGrp="1"/>
          </p:cNvSpPr>
          <p:nvPr>
            <p:ph type="title"/>
          </p:nvPr>
        </p:nvSpPr>
        <p:spPr>
          <a:xfrm>
            <a:off x="838200" y="1"/>
            <a:ext cx="10515600" cy="888999"/>
          </a:xfrm>
        </p:spPr>
        <p:txBody>
          <a:bodyPr/>
          <a:lstStyle/>
          <a:p>
            <a:r>
              <a:rPr lang="en-US" dirty="0"/>
              <a:t>                    </a:t>
            </a:r>
            <a:r>
              <a:rPr lang="en-US" b="1" i="1" u="sng" dirty="0">
                <a:solidFill>
                  <a:srgbClr val="FF0000"/>
                </a:solidFill>
                <a:latin typeface="Algerian" panose="04020705040A02060702" pitchFamily="82" charset="0"/>
              </a:rPr>
              <a:t>For All to Understand!</a:t>
            </a:r>
          </a:p>
        </p:txBody>
      </p:sp>
      <p:sp>
        <p:nvSpPr>
          <p:cNvPr id="3" name="Content Placeholder 2">
            <a:extLst>
              <a:ext uri="{FF2B5EF4-FFF2-40B4-BE49-F238E27FC236}">
                <a16:creationId xmlns:a16="http://schemas.microsoft.com/office/drawing/2014/main" id="{EB3568AB-5D0E-41D8-93F5-9BD25E3925BD}"/>
              </a:ext>
            </a:extLst>
          </p:cNvPr>
          <p:cNvSpPr>
            <a:spLocks noGrp="1"/>
          </p:cNvSpPr>
          <p:nvPr>
            <p:ph idx="1"/>
          </p:nvPr>
        </p:nvSpPr>
        <p:spPr>
          <a:xfrm>
            <a:off x="0" y="723900"/>
            <a:ext cx="12192000" cy="6134099"/>
          </a:xfrm>
        </p:spPr>
        <p:txBody>
          <a:bodyPr>
            <a:normAutofit/>
          </a:bodyPr>
          <a:lstStyle/>
          <a:p>
            <a:r>
              <a:rPr lang="en-US" dirty="0"/>
              <a:t>"Mother's contact with European people had brought to her mind scores of things that had been presented to her in vision during past years, some of them two or three times, and other scenes many times. Her seeing of historic places and her contact with the people refreshed her memory with reference to these things, and so she desired to add much material to the book. This was done, and the manuscripts were prepared for translation. "After our return to America, a new edition was brought out much enlarged. In this edition some of the matter used in the first English edition was left out. The reason for these changes was found in the fact that the new edition was intended for world-wide circulation. "In her public ministry, Mother has shown an ability to select from the storehouse of truth, matter that is well adapted to the needs of the congregation before her; and she has always thought that, in the selection of matter for publication in her books, the best judgment should be shown in selecting that which is best suited to the needs of those who will read the book. </a:t>
            </a:r>
          </a:p>
        </p:txBody>
      </p:sp>
    </p:spTree>
    <p:extLst>
      <p:ext uri="{BB962C8B-B14F-4D97-AF65-F5344CB8AC3E}">
        <p14:creationId xmlns:p14="http://schemas.microsoft.com/office/powerpoint/2010/main" val="65878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857A-7125-4FF9-A5B8-1F006F6A7FE4}"/>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rPr>
              <a:t>Certain Omissions</a:t>
            </a:r>
          </a:p>
        </p:txBody>
      </p:sp>
      <p:sp>
        <p:nvSpPr>
          <p:cNvPr id="3" name="Content Placeholder 2">
            <a:extLst>
              <a:ext uri="{FF2B5EF4-FFF2-40B4-BE49-F238E27FC236}">
                <a16:creationId xmlns:a16="http://schemas.microsoft.com/office/drawing/2014/main" id="{BA136BF1-4092-45E0-97F6-32F6D0C807EE}"/>
              </a:ext>
            </a:extLst>
          </p:cNvPr>
          <p:cNvSpPr>
            <a:spLocks noGrp="1"/>
          </p:cNvSpPr>
          <p:nvPr>
            <p:ph sz="half" idx="1"/>
          </p:nvPr>
        </p:nvSpPr>
        <p:spPr>
          <a:xfrm>
            <a:off x="0" y="660400"/>
            <a:ext cx="6019800" cy="6197599"/>
          </a:xfrm>
        </p:spPr>
        <p:txBody>
          <a:bodyPr>
            <a:normAutofit fontScale="92500" lnSpcReduction="10000"/>
          </a:bodyPr>
          <a:lstStyle/>
          <a:p>
            <a:r>
              <a:rPr lang="en-US" dirty="0"/>
              <a:t>"Therefore, when the new edition of Great Controversy was brought out in 1888,there were left out about twenty pages of matter —four or five pages in a place —which was very instructive to the Adventists of America, but which was not appropriate for readers in other parts of the world. "Much of the research for historical statements used in the new European and American editions of Great Controversy was done in Basel [Switzerland], where we had access to Elder Andrew's large library, and where the translators had access to the university libraries." — W. C. White, Statement to General Conference Session, October 30, 1911 (Notes and Papers, pp. 165-166). </a:t>
            </a:r>
          </a:p>
        </p:txBody>
      </p:sp>
      <p:pic>
        <p:nvPicPr>
          <p:cNvPr id="5" name="Content Placeholder 4">
            <a:extLst>
              <a:ext uri="{FF2B5EF4-FFF2-40B4-BE49-F238E27FC236}">
                <a16:creationId xmlns:a16="http://schemas.microsoft.com/office/drawing/2014/main" id="{6021465E-20E9-49A5-9C9D-C485D4E674F2}"/>
              </a:ext>
            </a:extLst>
          </p:cNvPr>
          <p:cNvPicPr>
            <a:picLocks noGrp="1" noChangeAspect="1"/>
          </p:cNvPicPr>
          <p:nvPr>
            <p:ph sz="half" idx="2"/>
          </p:nvPr>
        </p:nvPicPr>
        <p:blipFill>
          <a:blip r:embed="rId2"/>
          <a:stretch>
            <a:fillRect/>
          </a:stretch>
        </p:blipFill>
        <p:spPr>
          <a:xfrm>
            <a:off x="6019801" y="660399"/>
            <a:ext cx="6172200" cy="6197599"/>
          </a:xfrm>
          <a:prstGeom prst="rect">
            <a:avLst/>
          </a:prstGeom>
        </p:spPr>
      </p:pic>
    </p:spTree>
    <p:extLst>
      <p:ext uri="{BB962C8B-B14F-4D97-AF65-F5344CB8AC3E}">
        <p14:creationId xmlns:p14="http://schemas.microsoft.com/office/powerpoint/2010/main" val="316868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2000-5EA0-4456-8B7D-477BE53DA194}"/>
              </a:ext>
            </a:extLst>
          </p:cNvPr>
          <p:cNvSpPr>
            <a:spLocks noGrp="1"/>
          </p:cNvSpPr>
          <p:nvPr>
            <p:ph type="title"/>
          </p:nvPr>
        </p:nvSpPr>
        <p:spPr>
          <a:xfrm>
            <a:off x="838200" y="1"/>
            <a:ext cx="10515600" cy="673099"/>
          </a:xfrm>
        </p:spPr>
        <p:txBody>
          <a:bodyPr>
            <a:normAutofit fontScale="90000"/>
          </a:bodyPr>
          <a:lstStyle/>
          <a:p>
            <a:r>
              <a:rPr lang="en-US"/>
              <a:t>                                  </a:t>
            </a:r>
            <a:r>
              <a:rPr lang="en-US" i="1" u="sng" dirty="0">
                <a:solidFill>
                  <a:srgbClr val="FF0000"/>
                </a:solidFill>
              </a:rPr>
              <a:t>On to 1911</a:t>
            </a:r>
          </a:p>
        </p:txBody>
      </p:sp>
      <p:sp>
        <p:nvSpPr>
          <p:cNvPr id="3" name="Content Placeholder 2">
            <a:extLst>
              <a:ext uri="{FF2B5EF4-FFF2-40B4-BE49-F238E27FC236}">
                <a16:creationId xmlns:a16="http://schemas.microsoft.com/office/drawing/2014/main" id="{70607AB0-0BE6-4263-8694-F8F849C7D84C}"/>
              </a:ext>
            </a:extLst>
          </p:cNvPr>
          <p:cNvSpPr>
            <a:spLocks noGrp="1"/>
          </p:cNvSpPr>
          <p:nvPr>
            <p:ph idx="1"/>
          </p:nvPr>
        </p:nvSpPr>
        <p:spPr>
          <a:xfrm>
            <a:off x="0" y="579863"/>
            <a:ext cx="12192000" cy="6278137"/>
          </a:xfrm>
        </p:spPr>
        <p:txBody>
          <a:bodyPr>
            <a:normAutofit/>
          </a:bodyPr>
          <a:lstStyle/>
          <a:p>
            <a:r>
              <a:rPr lang="en-US" dirty="0"/>
              <a:t> A powerful evidence that the text of the 1911 edition is practically the same as that of the 1888 edition is to be found in the fact that the paging of the 42 chapters in both books is identical. Turn to any page in those chapters and you will find essentially the same paragraphs. Thus, page 678 is the same in both books, yet it is the last page of the text, as noted in point 1, above. Is nothing really different about the two editions? Yes, there is one MAJOR difference! It is the historical quotations. Ellen wrote the text, and that is essentially unchanged. She also quoted from the Bible, and that is basically the same. But she also quoted from historians, and here we find very definite changes. Just what were these changes, and why were they made? Ellen was concerned with presenting facts and principles. But the way of the world is to use name-dropping to convince the reader; a writer will tell you that a fact or principle is important because a great man said so. In contrast, for Ellen, the power of a fact or principle was in its inherent rightness, not because a certain historian said so. Because of this, when she quoted historians in the 1888 edition, she did not give their  names; she did not consider it important to do so. </a:t>
            </a:r>
          </a:p>
        </p:txBody>
      </p:sp>
    </p:spTree>
    <p:extLst>
      <p:ext uri="{BB962C8B-B14F-4D97-AF65-F5344CB8AC3E}">
        <p14:creationId xmlns:p14="http://schemas.microsoft.com/office/powerpoint/2010/main" val="99024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7BF9-DDCE-4151-A33B-1CBB2A0A4C7C}"/>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EE80BC21-A6B4-4741-87E0-E8E266E3B1A2}"/>
              </a:ext>
            </a:extLst>
          </p:cNvPr>
          <p:cNvPicPr>
            <a:picLocks noGrp="1" noChangeAspect="1"/>
          </p:cNvPicPr>
          <p:nvPr>
            <p:ph sz="half" idx="1"/>
          </p:nvPr>
        </p:nvPicPr>
        <p:blipFill>
          <a:blip r:embed="rId2"/>
          <a:stretch>
            <a:fillRect/>
          </a:stretch>
        </p:blipFill>
        <p:spPr>
          <a:xfrm>
            <a:off x="0" y="-1"/>
            <a:ext cx="6414655" cy="6857999"/>
          </a:xfrm>
          <a:prstGeom prst="rect">
            <a:avLst/>
          </a:prstGeom>
        </p:spPr>
      </p:pic>
      <p:sp>
        <p:nvSpPr>
          <p:cNvPr id="4" name="Content Placeholder 3">
            <a:extLst>
              <a:ext uri="{FF2B5EF4-FFF2-40B4-BE49-F238E27FC236}">
                <a16:creationId xmlns:a16="http://schemas.microsoft.com/office/drawing/2014/main" id="{EC87F237-9054-4779-86DC-A64EC179F905}"/>
              </a:ext>
            </a:extLst>
          </p:cNvPr>
          <p:cNvSpPr>
            <a:spLocks noGrp="1"/>
          </p:cNvSpPr>
          <p:nvPr>
            <p:ph sz="half" idx="2"/>
          </p:nvPr>
        </p:nvSpPr>
        <p:spPr>
          <a:xfrm>
            <a:off x="6172200" y="0"/>
            <a:ext cx="6019800" cy="6857999"/>
          </a:xfrm>
        </p:spPr>
        <p:txBody>
          <a:bodyPr>
            <a:normAutofit/>
          </a:bodyPr>
          <a:lstStyle/>
          <a:p>
            <a:r>
              <a:rPr lang="en-US" sz="3000" dirty="0"/>
              <a:t>"In some cases where a historian has so grouped together events as to afford, in brief, a comprehensive view of the subject, or has summarized details in a convenient manner, his words have been quoted; but in some instances no specific credit has been</a:t>
            </a:r>
          </a:p>
          <a:p>
            <a:r>
              <a:rPr lang="en-US" sz="3000" dirty="0"/>
              <a:t>given, since the quotations are not given for the purpose of citing that writer as authority, but because his statement affords a ready and forcible presentation of the subject."— Great Controversy, 1888 edition (see 1911 edition, p. xii).</a:t>
            </a:r>
          </a:p>
        </p:txBody>
      </p:sp>
    </p:spTree>
    <p:extLst>
      <p:ext uri="{BB962C8B-B14F-4D97-AF65-F5344CB8AC3E}">
        <p14:creationId xmlns:p14="http://schemas.microsoft.com/office/powerpoint/2010/main" val="62343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0EB6-4255-4E0A-804A-4286E29134F2}"/>
              </a:ext>
            </a:extLst>
          </p:cNvPr>
          <p:cNvSpPr>
            <a:spLocks noGrp="1"/>
          </p:cNvSpPr>
          <p:nvPr>
            <p:ph type="title"/>
          </p:nvPr>
        </p:nvSpPr>
        <p:spPr>
          <a:xfrm>
            <a:off x="838200" y="1"/>
            <a:ext cx="10515600" cy="836340"/>
          </a:xfrm>
        </p:spPr>
        <p:txBody>
          <a:bodyPr>
            <a:normAutofit/>
          </a:bodyPr>
          <a:lstStyle/>
          <a:p>
            <a:r>
              <a:rPr lang="en-US" dirty="0"/>
              <a:t>                </a:t>
            </a:r>
            <a:r>
              <a:rPr lang="en-US" b="1" i="1" u="sng" dirty="0">
                <a:solidFill>
                  <a:srgbClr val="FF0000"/>
                </a:solidFill>
                <a:latin typeface="Algerian" panose="04020705040A02060702" pitchFamily="82" charset="0"/>
              </a:rPr>
              <a:t>How the Prophet Worked!</a:t>
            </a:r>
          </a:p>
        </p:txBody>
      </p:sp>
      <p:sp>
        <p:nvSpPr>
          <p:cNvPr id="3" name="Content Placeholder 2">
            <a:extLst>
              <a:ext uri="{FF2B5EF4-FFF2-40B4-BE49-F238E27FC236}">
                <a16:creationId xmlns:a16="http://schemas.microsoft.com/office/drawing/2014/main" id="{D552FCAD-9C30-4B43-A32C-C0E0A3E449DB}"/>
              </a:ext>
            </a:extLst>
          </p:cNvPr>
          <p:cNvSpPr>
            <a:spLocks noGrp="1"/>
          </p:cNvSpPr>
          <p:nvPr>
            <p:ph idx="1"/>
          </p:nvPr>
        </p:nvSpPr>
        <p:spPr>
          <a:xfrm>
            <a:off x="0" y="691376"/>
            <a:ext cx="12192000" cy="6166623"/>
          </a:xfrm>
        </p:spPr>
        <p:txBody>
          <a:bodyPr>
            <a:normAutofit/>
          </a:bodyPr>
          <a:lstStyle/>
          <a:p>
            <a:r>
              <a:rPr lang="en-US" dirty="0"/>
              <a:t> Ellen White and some of her assistants began thinking of other factors that needed changing. Keep in mind that she always, consistently, considered Great Controversy to be her most important book: "When I learned that Great Controversy must be reset, I determined that we would have everything closely examined, to see if the truths it contained were stated in the very best manner, to convince those not of our faith that the Lord had guided and sustained me in the writing of its pages."—Letter 56, 1911. So W.C. White sent out letters of inquiry regarding other corrections that should be made. "We took counsel with the men of the Publishing Department, with State canvassing agents, and with members of the publishing committees, not only in Washington, but in California, and I asked them to kindly call our attention to any passages that needed to be considered in connection with the resetting of the book."— W.C. White to 'Our General Missionary Agents’, July 24, 1911 (see also 3 Selected Messages, pp. 439-440). </a:t>
            </a:r>
          </a:p>
        </p:txBody>
      </p:sp>
    </p:spTree>
    <p:extLst>
      <p:ext uri="{BB962C8B-B14F-4D97-AF65-F5344CB8AC3E}">
        <p14:creationId xmlns:p14="http://schemas.microsoft.com/office/powerpoint/2010/main" val="287645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E094-DCA8-4D3C-B3C6-56DB1CEB6524}"/>
              </a:ext>
            </a:extLst>
          </p:cNvPr>
          <p:cNvSpPr>
            <a:spLocks noGrp="1"/>
          </p:cNvSpPr>
          <p:nvPr>
            <p:ph type="title"/>
          </p:nvPr>
        </p:nvSpPr>
        <p:spPr>
          <a:xfrm>
            <a:off x="5297762" y="36576"/>
            <a:ext cx="6251110" cy="824068"/>
          </a:xfrm>
        </p:spPr>
        <p:txBody>
          <a:bodyPr vert="horz" lIns="91440" tIns="45720" rIns="91440" bIns="45720" rtlCol="0" anchor="b">
            <a:normAutofit fontScale="90000"/>
          </a:bodyPr>
          <a:lstStyle/>
          <a:p>
            <a:r>
              <a:rPr lang="en-US" sz="5400" dirty="0"/>
              <a:t>    </a:t>
            </a:r>
            <a:r>
              <a:rPr lang="en-US" sz="5400" b="1" i="1" u="sng" dirty="0"/>
              <a:t>Suggestions Rejected!</a:t>
            </a:r>
          </a:p>
        </p:txBody>
      </p:sp>
      <p:pic>
        <p:nvPicPr>
          <p:cNvPr id="5" name="Content Placeholder 4">
            <a:extLst>
              <a:ext uri="{FF2B5EF4-FFF2-40B4-BE49-F238E27FC236}">
                <a16:creationId xmlns:a16="http://schemas.microsoft.com/office/drawing/2014/main" id="{C3C8547D-5303-4949-B61E-BD4C172AC019}"/>
              </a:ext>
            </a:extLst>
          </p:cNvPr>
          <p:cNvPicPr>
            <a:picLocks noGrp="1" noChangeAspect="1"/>
          </p:cNvPicPr>
          <p:nvPr>
            <p:ph sz="half" idx="2"/>
          </p:nvPr>
        </p:nvPicPr>
        <p:blipFill rotWithShape="1">
          <a:blip r:embed="rId2"/>
          <a:srcRect b="20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066511-4F39-4782-8ECF-40AB603CBE7D}"/>
              </a:ext>
            </a:extLst>
          </p:cNvPr>
          <p:cNvSpPr>
            <a:spLocks noGrp="1"/>
          </p:cNvSpPr>
          <p:nvPr>
            <p:ph sz="half" idx="1"/>
          </p:nvPr>
        </p:nvSpPr>
        <p:spPr>
          <a:xfrm>
            <a:off x="4657345" y="734291"/>
            <a:ext cx="7531607" cy="6087133"/>
          </a:xfrm>
        </p:spPr>
        <p:txBody>
          <a:bodyPr vert="horz" lIns="91440" tIns="45720" rIns="91440" bIns="45720" rtlCol="0">
            <a:normAutofit/>
          </a:bodyPr>
          <a:lstStyle/>
          <a:p>
            <a:r>
              <a:rPr lang="en-US" sz="3000" dirty="0"/>
              <a:t>One group of suggestions was rejected. These came from W.W. Prescott, who had a number of peculiar theories, which he wanted inserted into Great Controversy. The present writer has found a number of incidents in which Prescott was not reliable, either in his thinking or his accusations. Some of our readers may recall that Prescott was the one who wrote doubting letters about Ellen White, which the Spectrum and Ford liberals like to quote. Prescott did not like her because she would not accept his peculiar ideas (such as a novel theory about the 1260 year prophecy). </a:t>
            </a:r>
          </a:p>
        </p:txBody>
      </p:sp>
    </p:spTree>
    <p:extLst>
      <p:ext uri="{BB962C8B-B14F-4D97-AF65-F5344CB8AC3E}">
        <p14:creationId xmlns:p14="http://schemas.microsoft.com/office/powerpoint/2010/main" val="26956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E1F4-FAFD-49A6-B978-2C8ECBC8C20C}"/>
              </a:ext>
            </a:extLst>
          </p:cNvPr>
          <p:cNvSpPr>
            <a:spLocks noGrp="1"/>
          </p:cNvSpPr>
          <p:nvPr>
            <p:ph type="title"/>
          </p:nvPr>
        </p:nvSpPr>
        <p:spPr>
          <a:xfrm>
            <a:off x="838200" y="1"/>
            <a:ext cx="10515600" cy="780584"/>
          </a:xfrm>
        </p:spPr>
        <p:txBody>
          <a:bodyPr/>
          <a:lstStyle/>
          <a:p>
            <a:r>
              <a:rPr lang="en-US" dirty="0"/>
              <a:t>                         </a:t>
            </a:r>
            <a:r>
              <a:rPr lang="en-US" b="1" i="1" u="sng" dirty="0">
                <a:solidFill>
                  <a:srgbClr val="FF0000"/>
                </a:solidFill>
              </a:rPr>
              <a:t>How It All Began!</a:t>
            </a:r>
          </a:p>
        </p:txBody>
      </p:sp>
      <p:sp>
        <p:nvSpPr>
          <p:cNvPr id="3" name="Content Placeholder 2">
            <a:extLst>
              <a:ext uri="{FF2B5EF4-FFF2-40B4-BE49-F238E27FC236}">
                <a16:creationId xmlns:a16="http://schemas.microsoft.com/office/drawing/2014/main" id="{082EFEAB-FE5F-4644-8300-C42C43A4EFF0}"/>
              </a:ext>
            </a:extLst>
          </p:cNvPr>
          <p:cNvSpPr>
            <a:spLocks noGrp="1"/>
          </p:cNvSpPr>
          <p:nvPr>
            <p:ph idx="1"/>
          </p:nvPr>
        </p:nvSpPr>
        <p:spPr>
          <a:xfrm>
            <a:off x="0" y="680224"/>
            <a:ext cx="12192000" cy="6177775"/>
          </a:xfrm>
        </p:spPr>
        <p:txBody>
          <a:bodyPr>
            <a:normAutofit fontScale="92500"/>
          </a:bodyPr>
          <a:lstStyle/>
          <a:p>
            <a:r>
              <a:rPr lang="en-US" dirty="0"/>
              <a:t>The background for that extraordinary meeting was the vision God gave Ellen White on Sunday afternoon, March 14, 1858, in Lovett’s Grove, Ohio. She and James had met with several scattered groups of Sabbathkeeping Adventists throughout the state. In fact, for two weeks a Brother and Sister Tillotson drove their horse-drawn carriage to take the Whites to where the various small groups of Sabbath keepers held their meetings in Green Springs, Gilboa, and Lovett’s Grove. On Sabbath, March 13, as well as Sunday morning, meetings were held in a schoolhouse just north of Bowling Green, Ohio. Besides the estimated 40 individuals who had accepted the Sabbath in Lovett’s Grove, others also were in attendance both days. Sunday afternoon found James and Ellen White back at the same schoolhouse where Elder White conducted the funeral for a young man who had died. Upon completion of the service, Mrs. White stood to offer a few words of encouragement to the mourners. As she talked about the resurrection at Christ’s coming and the cheering hope of the Christian, she would later recall: “My soul triumphed in God. I drank in rich draughts of salvation. Heaven, sweet heaven, was the magnet to draw my soul upward, and I was wrapped in a vision of God’s glory.” During the two-hour vision,15 God revealed a number of things to Ellen White, including what we now call the great controversy. </a:t>
            </a:r>
          </a:p>
        </p:txBody>
      </p:sp>
    </p:spTree>
    <p:extLst>
      <p:ext uri="{BB962C8B-B14F-4D97-AF65-F5344CB8AC3E}">
        <p14:creationId xmlns:p14="http://schemas.microsoft.com/office/powerpoint/2010/main" val="1310868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DE3FC59-9B61-4344-80E5-3833D95332C0}"/>
              </a:ext>
            </a:extLst>
          </p:cNvPr>
          <p:cNvSpPr>
            <a:spLocks noGrp="1"/>
          </p:cNvSpPr>
          <p:nvPr>
            <p:ph type="title"/>
          </p:nvPr>
        </p:nvSpPr>
        <p:spPr>
          <a:xfrm>
            <a:off x="0" y="401221"/>
            <a:ext cx="9892145" cy="1348065"/>
          </a:xfrm>
        </p:spPr>
        <p:txBody>
          <a:bodyPr>
            <a:normAutofit fontScale="90000"/>
          </a:bodyPr>
          <a:lstStyle/>
          <a:p>
            <a:r>
              <a:rPr lang="en-US" sz="5400" dirty="0">
                <a:solidFill>
                  <a:srgbClr val="FFFFFF"/>
                </a:solidFill>
              </a:rPr>
              <a:t>                      Willie White-Her Helper</a:t>
            </a:r>
          </a:p>
        </p:txBody>
      </p:sp>
      <p:sp>
        <p:nvSpPr>
          <p:cNvPr id="3" name="Content Placeholder 2">
            <a:extLst>
              <a:ext uri="{FF2B5EF4-FFF2-40B4-BE49-F238E27FC236}">
                <a16:creationId xmlns:a16="http://schemas.microsoft.com/office/drawing/2014/main" id="{A8575432-8D79-45AD-B27E-50F3211E01DA}"/>
              </a:ext>
            </a:extLst>
          </p:cNvPr>
          <p:cNvSpPr>
            <a:spLocks noGrp="1"/>
          </p:cNvSpPr>
          <p:nvPr>
            <p:ph idx="1"/>
          </p:nvPr>
        </p:nvSpPr>
        <p:spPr>
          <a:xfrm>
            <a:off x="0" y="2150506"/>
            <a:ext cx="12192000" cy="4707493"/>
          </a:xfrm>
        </p:spPr>
        <p:txBody>
          <a:bodyPr>
            <a:normAutofit/>
          </a:bodyPr>
          <a:lstStyle/>
          <a:p>
            <a:r>
              <a:rPr lang="en-US" dirty="0"/>
              <a:t>"As the work grew, others assisted me in the preparation of matter for publication. After my husband's death, faithful helpers joined me, who labored untiringly in the work of copying the testimonies and preparing articles for publication. "But the reports that are circulated, that any of my helpers are permitted to add matter or change the meaning of the messages I write out, are not true. "While we were in Australia the Lord instructed me that W.C. White should be relieved from the many burdens his brethren would lay upon him, that he might be more free to assist me in the work the Lord has laid upon me. The promise had been given, ‘I will put My Spirit upon him, and give him wisdom.’ "Since my return to America I have several times received instruction that the Lord has given me W.C. White to be my helper, and that in this work the Lord will give him of His Spirit." —1 Selected Messages, p. 50. </a:t>
            </a:r>
          </a:p>
        </p:txBody>
      </p:sp>
    </p:spTree>
    <p:extLst>
      <p:ext uri="{BB962C8B-B14F-4D97-AF65-F5344CB8AC3E}">
        <p14:creationId xmlns:p14="http://schemas.microsoft.com/office/powerpoint/2010/main" val="2174153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A431-13F3-42C3-B93C-4600DAF995E1}"/>
              </a:ext>
            </a:extLst>
          </p:cNvPr>
          <p:cNvSpPr>
            <a:spLocks noGrp="1"/>
          </p:cNvSpPr>
          <p:nvPr>
            <p:ph type="title"/>
          </p:nvPr>
        </p:nvSpPr>
        <p:spPr>
          <a:xfrm>
            <a:off x="6134100" y="365125"/>
            <a:ext cx="5219700" cy="1325563"/>
          </a:xfrm>
        </p:spPr>
        <p:txBody>
          <a:bodyPr/>
          <a:lstStyle/>
          <a:p>
            <a:endParaRPr lang="en-US" dirty="0"/>
          </a:p>
        </p:txBody>
      </p:sp>
      <p:sp>
        <p:nvSpPr>
          <p:cNvPr id="3" name="Content Placeholder 2">
            <a:extLst>
              <a:ext uri="{FF2B5EF4-FFF2-40B4-BE49-F238E27FC236}">
                <a16:creationId xmlns:a16="http://schemas.microsoft.com/office/drawing/2014/main" id="{575D69AB-0B43-4D06-BE2C-DA2484CBDB95}"/>
              </a:ext>
            </a:extLst>
          </p:cNvPr>
          <p:cNvSpPr>
            <a:spLocks noGrp="1"/>
          </p:cNvSpPr>
          <p:nvPr>
            <p:ph sz="half" idx="1"/>
          </p:nvPr>
        </p:nvSpPr>
        <p:spPr>
          <a:xfrm>
            <a:off x="0" y="0"/>
            <a:ext cx="6096000" cy="6857999"/>
          </a:xfrm>
        </p:spPr>
        <p:txBody>
          <a:bodyPr>
            <a:normAutofit/>
          </a:bodyPr>
          <a:lstStyle/>
          <a:p>
            <a:r>
              <a:rPr lang="en-US" sz="3000" dirty="0"/>
              <a:t>When the new book finally came off the press, Ellen White was very happy with it, and read and reread it. Much more information on changes between the two editions will be given in Parts Two and Three of this study. "When the new book came out, she took great pleasure in looking over and rereading it. Said W.C. White, 'She was glad that the work we have done to make this edition as perfect as possible was completed while she was living and could direct in what was done.' "—W.C. White Letter, July 24, 1911 (see also 3 Selected Messages, p. 437). </a:t>
            </a:r>
          </a:p>
          <a:p>
            <a:endParaRPr lang="en-US" dirty="0"/>
          </a:p>
        </p:txBody>
      </p:sp>
      <p:pic>
        <p:nvPicPr>
          <p:cNvPr id="5" name="Content Placeholder 4">
            <a:extLst>
              <a:ext uri="{FF2B5EF4-FFF2-40B4-BE49-F238E27FC236}">
                <a16:creationId xmlns:a16="http://schemas.microsoft.com/office/drawing/2014/main" id="{DFAECC2F-2D70-45A0-96EF-E5278EA8BC1B}"/>
              </a:ext>
            </a:extLst>
          </p:cNvPr>
          <p:cNvPicPr>
            <a:picLocks noGrp="1" noChangeAspect="1"/>
          </p:cNvPicPr>
          <p:nvPr>
            <p:ph sz="half" idx="2"/>
          </p:nvPr>
        </p:nvPicPr>
        <p:blipFill>
          <a:blip r:embed="rId2"/>
          <a:stretch>
            <a:fillRect/>
          </a:stretch>
        </p:blipFill>
        <p:spPr>
          <a:xfrm>
            <a:off x="6096001" y="0"/>
            <a:ext cx="6096000" cy="6857998"/>
          </a:xfrm>
          <a:prstGeom prst="rect">
            <a:avLst/>
          </a:prstGeom>
        </p:spPr>
      </p:pic>
    </p:spTree>
    <p:extLst>
      <p:ext uri="{BB962C8B-B14F-4D97-AF65-F5344CB8AC3E}">
        <p14:creationId xmlns:p14="http://schemas.microsoft.com/office/powerpoint/2010/main" val="3938629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ED67-56D8-4DA6-A302-794B55F97A5E}"/>
              </a:ext>
            </a:extLst>
          </p:cNvPr>
          <p:cNvSpPr>
            <a:spLocks noGrp="1"/>
          </p:cNvSpPr>
          <p:nvPr>
            <p:ph type="title"/>
          </p:nvPr>
        </p:nvSpPr>
        <p:spPr>
          <a:xfrm>
            <a:off x="838200" y="1"/>
            <a:ext cx="10515600" cy="787400"/>
          </a:xfrm>
        </p:spPr>
        <p:txBody>
          <a:bodyPr>
            <a:normAutofit/>
          </a:bodyPr>
          <a:lstStyle/>
          <a:p>
            <a:r>
              <a:rPr lang="en-US" dirty="0"/>
              <a:t>              </a:t>
            </a:r>
            <a:r>
              <a:rPr lang="en-US" b="1" i="1" u="sng" dirty="0">
                <a:solidFill>
                  <a:srgbClr val="7030A0"/>
                </a:solidFill>
                <a:latin typeface="Algerian" panose="04020705040A02060702" pitchFamily="82" charset="0"/>
              </a:rPr>
              <a:t>Endorsement of the 1911</a:t>
            </a:r>
          </a:p>
        </p:txBody>
      </p:sp>
      <p:sp>
        <p:nvSpPr>
          <p:cNvPr id="3" name="Content Placeholder 2">
            <a:extLst>
              <a:ext uri="{FF2B5EF4-FFF2-40B4-BE49-F238E27FC236}">
                <a16:creationId xmlns:a16="http://schemas.microsoft.com/office/drawing/2014/main" id="{3126DFCF-6802-493C-9B41-E60F0CA9D57C}"/>
              </a:ext>
            </a:extLst>
          </p:cNvPr>
          <p:cNvSpPr>
            <a:spLocks noGrp="1"/>
          </p:cNvSpPr>
          <p:nvPr>
            <p:ph idx="1"/>
          </p:nvPr>
        </p:nvSpPr>
        <p:spPr>
          <a:xfrm>
            <a:off x="0" y="787402"/>
            <a:ext cx="12192000" cy="6070598"/>
          </a:xfrm>
        </p:spPr>
        <p:txBody>
          <a:bodyPr>
            <a:normAutofit fontScale="85000" lnSpcReduction="20000"/>
          </a:bodyPr>
          <a:lstStyle/>
          <a:p>
            <a:r>
              <a:rPr lang="en-US" dirty="0"/>
              <a:t> July 25, 1911, Ellen White wrote a letter to Elder F.M. Wilcox, president of the Review board and editor of the Review and Herald, in which she expressed satisfaction with the 1911 edition. Here is the complete letter: "Dear Brother Wilcox: "A few days ago, I received a copy of the new edition of the book Great Controversy, recently printed at Mountain View, and also a similar copy printed at Washington. The book pleases me. I have spent many hours looking through its pages, and I see that the publishing houses have done good work. "The book, Great Controversy, I appreciate above silver or gold, and I greatly desire that it shall come before the people. While writing the manuscript of Great Controversy, I was often conscious of the presence of the angels of God. And many times the scenes about which I was writing were presented to me anew in visions of the night, so that they were fresh and vivid in my mind. "Recently it was necessary for this book to be reset, because the electrotype plates were badly worn. It has cost me much to have this done, but I do not complain; for whatever the cost may be, I regard this new edition with great satisfaction. "Yesterday I read what W.C. White has recently written to canvassing agents and responsible men at our publishing houses regarding this latest edition of Great Controversy, and I think he has presented the matter correctly and well. "When I learned that Great Controversy must be reset, I determined that we would have everything closely examined, to see if the truths it contained were stated in the very best manner, to convince those not of our faith that the Lord had guided and sustained me in the writing of its pages. "As a result of the thorough examination by our most experienced workers, some changing in the wording has been proposed. These changes I have carefully examined and approved. I am thankful that my life has been spared, and that I have strength and clearness of mind for this and other literary work."—Letter 56, July 25, 1911. </a:t>
            </a:r>
          </a:p>
        </p:txBody>
      </p:sp>
    </p:spTree>
    <p:extLst>
      <p:ext uri="{BB962C8B-B14F-4D97-AF65-F5344CB8AC3E}">
        <p14:creationId xmlns:p14="http://schemas.microsoft.com/office/powerpoint/2010/main" val="421115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C546-95DE-4A82-B569-676CDF890B69}"/>
              </a:ext>
            </a:extLst>
          </p:cNvPr>
          <p:cNvSpPr>
            <a:spLocks noGrp="1"/>
          </p:cNvSpPr>
          <p:nvPr>
            <p:ph type="title"/>
          </p:nvPr>
        </p:nvSpPr>
        <p:spPr>
          <a:xfrm>
            <a:off x="838200" y="1"/>
            <a:ext cx="10515600" cy="825189"/>
          </a:xfrm>
        </p:spPr>
        <p:txBody>
          <a:bodyPr/>
          <a:lstStyle/>
          <a:p>
            <a:r>
              <a:rPr lang="en-US" dirty="0"/>
              <a:t>                             </a:t>
            </a:r>
            <a:r>
              <a:rPr lang="en-US" b="1" i="1" u="sng" dirty="0">
                <a:solidFill>
                  <a:srgbClr val="FF0000"/>
                </a:solidFill>
                <a:latin typeface="Algerian" panose="04020705040A02060702" pitchFamily="82" charset="0"/>
              </a:rPr>
              <a:t>Get it Out!</a:t>
            </a:r>
          </a:p>
        </p:txBody>
      </p:sp>
      <p:sp>
        <p:nvSpPr>
          <p:cNvPr id="3" name="Content Placeholder 2">
            <a:extLst>
              <a:ext uri="{FF2B5EF4-FFF2-40B4-BE49-F238E27FC236}">
                <a16:creationId xmlns:a16="http://schemas.microsoft.com/office/drawing/2014/main" id="{8E5E5483-D4B8-45A4-BD04-7577335A52C5}"/>
              </a:ext>
            </a:extLst>
          </p:cNvPr>
          <p:cNvSpPr>
            <a:spLocks noGrp="1"/>
          </p:cNvSpPr>
          <p:nvPr>
            <p:ph idx="1"/>
          </p:nvPr>
        </p:nvSpPr>
        <p:spPr>
          <a:xfrm>
            <a:off x="0" y="713678"/>
            <a:ext cx="12192000" cy="6144321"/>
          </a:xfrm>
        </p:spPr>
        <p:txBody>
          <a:bodyPr>
            <a:normAutofit fontScale="92500" lnSpcReduction="10000"/>
          </a:bodyPr>
          <a:lstStyle/>
          <a:p>
            <a:r>
              <a:rPr lang="en-US" dirty="0"/>
              <a:t>Although much of what she was shown had been revealed to her 10 years earlier, she was now instructed to write it out. As the mourners bore the body of the deceased to the graveyard, Ellen White said of those still at the schoolhouse, “Great solemnity rested upon those who remained.” Was the solemnity caused by having seen Mrs. White in vision for two hours, or because she also told something about what she had just been shown? Unfortunately, one can only speculate, since she does not say. Her son, who was not with his parents on this trip but doubtless heard the story from them, would later write, “The large congregation, which had more than filled the schoolhouse, returned to their homes, saying, ‘We have seen strange things today.’” The following day, Monday, the Tillotsons drove James and Ellen White to Fremont, Ohio. On Tuesday the Whites took the train to Jackson, Michigan, about 47 miles east of Battle Creek, and the Tillotsons returned to their home in Green Springs, Ohio. As the Whites traveled on the train, Mrs. White apparently described to her husband what she had been shown two days before. Believing the vision important enough to distribute widely, they made plans for her to write out the great controversy portion of it immediately upon their return home to Battle Creek, and for James then to publish it.”  Adventist Review, March 18,2008</a:t>
            </a:r>
          </a:p>
        </p:txBody>
      </p:sp>
    </p:spTree>
    <p:extLst>
      <p:ext uri="{BB962C8B-B14F-4D97-AF65-F5344CB8AC3E}">
        <p14:creationId xmlns:p14="http://schemas.microsoft.com/office/powerpoint/2010/main" val="346155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F225-359B-4C49-9E8D-A77F1664A78F}"/>
              </a:ext>
            </a:extLst>
          </p:cNvPr>
          <p:cNvSpPr>
            <a:spLocks noGrp="1"/>
          </p:cNvSpPr>
          <p:nvPr>
            <p:ph type="title"/>
          </p:nvPr>
        </p:nvSpPr>
        <p:spPr>
          <a:xfrm>
            <a:off x="838200" y="1"/>
            <a:ext cx="10515600" cy="812799"/>
          </a:xfrm>
        </p:spPr>
        <p:txBody>
          <a:bodyPr/>
          <a:lstStyle/>
          <a:p>
            <a:r>
              <a:rPr lang="en-US" dirty="0"/>
              <a:t>              </a:t>
            </a:r>
            <a:r>
              <a:rPr lang="en-US" b="1" i="1" u="sng" dirty="0">
                <a:solidFill>
                  <a:srgbClr val="0070C0"/>
                </a:solidFill>
                <a:latin typeface="Algerian" panose="04020705040A02060702" pitchFamily="82" charset="0"/>
              </a:rPr>
              <a:t>Attacked by the Devil!</a:t>
            </a:r>
          </a:p>
        </p:txBody>
      </p:sp>
      <p:sp>
        <p:nvSpPr>
          <p:cNvPr id="3" name="Content Placeholder 2">
            <a:extLst>
              <a:ext uri="{FF2B5EF4-FFF2-40B4-BE49-F238E27FC236}">
                <a16:creationId xmlns:a16="http://schemas.microsoft.com/office/drawing/2014/main" id="{CF26267A-B4B6-457F-8A78-E3A80EA424CE}"/>
              </a:ext>
            </a:extLst>
          </p:cNvPr>
          <p:cNvSpPr>
            <a:spLocks noGrp="1"/>
          </p:cNvSpPr>
          <p:nvPr>
            <p:ph idx="1"/>
          </p:nvPr>
        </p:nvSpPr>
        <p:spPr>
          <a:xfrm>
            <a:off x="0" y="698500"/>
            <a:ext cx="12192000" cy="6159499"/>
          </a:xfrm>
        </p:spPr>
        <p:txBody>
          <a:bodyPr>
            <a:normAutofit/>
          </a:bodyPr>
          <a:lstStyle/>
          <a:p>
            <a:r>
              <a:rPr lang="en-US" dirty="0"/>
              <a:t>"Two days afterward, while journeying on the cars to Jackson, Michigan, we arranged our plans for writing and publishing, immediately on our return home, the book entitled, The Great Controversy between Christ and His Angels, and Satan and His Angels, commonly known as Spiritual Gifts, Vol. 1. I was then as well as usual. "On the arrival of the train at Jackson, we went to Brother Palmer's. We had been in the house but a short time, when, as I was conversing with Sister Palmer, my tongue refused to utter what I wished to say. and seemed large and numb. A strange, cold sensation struck my heart, passed over my head, and down my right side. For a time I was insensible, but was aroused by the voice of earnest prayer. "I tried to use my left limbs (left arm and limb, 2 Spiritual Gifts, p. 271), but they were perfectly useless. For a short time I did not expect to live. It was my third shock of paralysis; and although within fifty miles of home, I did not expect to see my children again. I called to mind the triumphant season I had enjoyed at Lovett’s Grove, and thought it was my last testimony, and felt reconciled to die."—Life Sketches, pp. 162-163.</a:t>
            </a:r>
          </a:p>
        </p:txBody>
      </p:sp>
    </p:spTree>
    <p:extLst>
      <p:ext uri="{BB962C8B-B14F-4D97-AF65-F5344CB8AC3E}">
        <p14:creationId xmlns:p14="http://schemas.microsoft.com/office/powerpoint/2010/main" val="55306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FCCA-7D92-418B-A8FF-124C6186B86E}"/>
              </a:ext>
            </a:extLst>
          </p:cNvPr>
          <p:cNvSpPr>
            <a:spLocks noGrp="1"/>
          </p:cNvSpPr>
          <p:nvPr>
            <p:ph type="title"/>
          </p:nvPr>
        </p:nvSpPr>
        <p:spPr>
          <a:xfrm>
            <a:off x="838200" y="1"/>
            <a:ext cx="10515600" cy="711199"/>
          </a:xfrm>
        </p:spPr>
        <p:txBody>
          <a:bodyPr/>
          <a:lstStyle/>
          <a:p>
            <a:r>
              <a:rPr lang="en-US" dirty="0"/>
              <a:t>                  </a:t>
            </a:r>
            <a:r>
              <a:rPr lang="en-US" b="1" i="1" u="sng" dirty="0">
                <a:solidFill>
                  <a:srgbClr val="FF0000"/>
                </a:solidFill>
                <a:latin typeface="Algerian" panose="04020705040A02060702" pitchFamily="82" charset="0"/>
              </a:rPr>
              <a:t>Not the Great Hoax!!!</a:t>
            </a:r>
          </a:p>
        </p:txBody>
      </p:sp>
      <p:sp>
        <p:nvSpPr>
          <p:cNvPr id="3" name="Content Placeholder 2">
            <a:extLst>
              <a:ext uri="{FF2B5EF4-FFF2-40B4-BE49-F238E27FC236}">
                <a16:creationId xmlns:a16="http://schemas.microsoft.com/office/drawing/2014/main" id="{4AFB7DA6-144B-4D38-ACA7-336E6AA0C7AB}"/>
              </a:ext>
            </a:extLst>
          </p:cNvPr>
          <p:cNvSpPr>
            <a:spLocks noGrp="1"/>
          </p:cNvSpPr>
          <p:nvPr>
            <p:ph idx="1"/>
          </p:nvPr>
        </p:nvSpPr>
        <p:spPr>
          <a:xfrm>
            <a:off x="0" y="609600"/>
            <a:ext cx="12192000" cy="6248399"/>
          </a:xfrm>
        </p:spPr>
        <p:txBody>
          <a:bodyPr>
            <a:normAutofit/>
          </a:bodyPr>
          <a:lstStyle/>
          <a:p>
            <a:r>
              <a:rPr lang="en-US" sz="4400" dirty="0"/>
              <a:t>"The Great Controversy should be very widely circulated. It contains the story of the past, the present, and the future. In its outline of the closing scenes of this earth’s history, it bears a powerful testimony in behalf of the truth. </a:t>
            </a:r>
            <a:r>
              <a:rPr lang="en-US" sz="4400" b="1" i="1" u="sng" dirty="0"/>
              <a:t>I am more anxious to see a wide circulation of this book than for any others I have written; for in the Great Controversy, the last message of warning to the world is given more distinctly than in any of my other books." </a:t>
            </a:r>
            <a:r>
              <a:rPr lang="en-US" sz="4400" dirty="0"/>
              <a:t>—Letter 281, 1905 (Colporteur Ministry, p. 127:1). </a:t>
            </a:r>
          </a:p>
        </p:txBody>
      </p:sp>
    </p:spTree>
    <p:extLst>
      <p:ext uri="{BB962C8B-B14F-4D97-AF65-F5344CB8AC3E}">
        <p14:creationId xmlns:p14="http://schemas.microsoft.com/office/powerpoint/2010/main" val="67817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F065-2C31-449D-84BA-61EDB227C959}"/>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latin typeface="Algerian" panose="04020705040A02060702" pitchFamily="82" charset="0"/>
              </a:rPr>
              <a:t>Heavenly Origin!</a:t>
            </a:r>
          </a:p>
        </p:txBody>
      </p:sp>
      <p:sp>
        <p:nvSpPr>
          <p:cNvPr id="3" name="Content Placeholder 2">
            <a:extLst>
              <a:ext uri="{FF2B5EF4-FFF2-40B4-BE49-F238E27FC236}">
                <a16:creationId xmlns:a16="http://schemas.microsoft.com/office/drawing/2014/main" id="{FB23173C-4B8D-48CA-BBAB-C56BE1FB3F3F}"/>
              </a:ext>
            </a:extLst>
          </p:cNvPr>
          <p:cNvSpPr>
            <a:spLocks noGrp="1"/>
          </p:cNvSpPr>
          <p:nvPr>
            <p:ph idx="1"/>
          </p:nvPr>
        </p:nvSpPr>
        <p:spPr>
          <a:xfrm>
            <a:off x="0" y="609600"/>
            <a:ext cx="12192000" cy="6248399"/>
          </a:xfrm>
        </p:spPr>
        <p:txBody>
          <a:bodyPr>
            <a:normAutofit/>
          </a:bodyPr>
          <a:lstStyle/>
          <a:p>
            <a:r>
              <a:rPr lang="en-US" sz="4400" dirty="0"/>
              <a:t>"The book, The Great Controversy, I appreciate above silver or gold, and I greatly desire that it shall come before the people. While writing the manuscript of The Great Controversy I was often conscious of the presence of the angels of God. Many times the scenes about which I was writing were presented to me anew in visions of the night, so that they were fresh and vivid in my mind." —Letter 56, 1911 (Colporteur Ministry, p. 128:3). </a:t>
            </a:r>
          </a:p>
        </p:txBody>
      </p:sp>
    </p:spTree>
    <p:extLst>
      <p:ext uri="{BB962C8B-B14F-4D97-AF65-F5344CB8AC3E}">
        <p14:creationId xmlns:p14="http://schemas.microsoft.com/office/powerpoint/2010/main" val="65015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E39E-5921-43E5-8D65-D280C0DA7CF0}"/>
              </a:ext>
            </a:extLst>
          </p:cNvPr>
          <p:cNvSpPr>
            <a:spLocks noGrp="1"/>
          </p:cNvSpPr>
          <p:nvPr>
            <p:ph type="title"/>
          </p:nvPr>
        </p:nvSpPr>
        <p:spPr>
          <a:xfrm>
            <a:off x="838200" y="1"/>
            <a:ext cx="10515600" cy="901700"/>
          </a:xfrm>
        </p:spPr>
        <p:txBody>
          <a:bodyPr>
            <a:normAutofit/>
          </a:bodyPr>
          <a:lstStyle/>
          <a:p>
            <a:r>
              <a:rPr lang="en-US" dirty="0"/>
              <a:t>                      </a:t>
            </a:r>
            <a:r>
              <a:rPr lang="en-US" b="1" i="1" u="sng" dirty="0">
                <a:solidFill>
                  <a:srgbClr val="FF0000"/>
                </a:solidFill>
                <a:latin typeface="Algerian" panose="04020705040A02060702" pitchFamily="82" charset="0"/>
              </a:rPr>
              <a:t>Excuses, Excuses</a:t>
            </a:r>
          </a:p>
        </p:txBody>
      </p:sp>
      <p:sp>
        <p:nvSpPr>
          <p:cNvPr id="3" name="Content Placeholder 2">
            <a:extLst>
              <a:ext uri="{FF2B5EF4-FFF2-40B4-BE49-F238E27FC236}">
                <a16:creationId xmlns:a16="http://schemas.microsoft.com/office/drawing/2014/main" id="{719F417F-445D-4FF8-A96A-387B5BFF542B}"/>
              </a:ext>
            </a:extLst>
          </p:cNvPr>
          <p:cNvSpPr>
            <a:spLocks noGrp="1"/>
          </p:cNvSpPr>
          <p:nvPr>
            <p:ph idx="1"/>
          </p:nvPr>
        </p:nvSpPr>
        <p:spPr>
          <a:xfrm>
            <a:off x="0" y="698500"/>
            <a:ext cx="12192000" cy="6159499"/>
          </a:xfrm>
        </p:spPr>
        <p:txBody>
          <a:bodyPr>
            <a:normAutofit fontScale="92500" lnSpcReduction="20000"/>
          </a:bodyPr>
          <a:lstStyle/>
          <a:p>
            <a:r>
              <a:rPr lang="en-US" dirty="0"/>
              <a:t>“Repeatedly, over the years since 1858, Satan has worked to eliminate that book. At Jackson, he tried a physical attack, but since then he has worked through men to accomplish the same effect: √' There would be so many meetings to attend that she would not have time to write the book (1860-1870s). √' Scorn, insults, and false accusations would be poured upon her, to force her to give up trying to write the 1884 edition or later enlarge it into the 1888 edition (1880s). √' "The book is too long, we want shorter books at the Review; make it shorter,“ she was told (1885-1887). √' Because she would not return royalties to the Review, that was used as an excuse for not circulating the book (1888 -1890). √' "There are other books which would sell better, so we'll leave that one on the publishing house shelves," was the policy decided on (1888—1890, and later). √' "Some other people probably wrote the later editions, so have nothing to do with the 1888 or 1911 editions" (1970s onward). √‘ "The earlier editions are not officially approved today, so do not circulate them; and we'll keep the current edition so highly priced you cannot afford it" (1950s onward). √' "Everything in that book was copied from someone else, so the book is worthless" (1970s onward). √' "The book could get us in trouble with the Sunday keeping churches, so do not distribute it" (1950s onward). √' "That book should never be distributed first; always later, much later" (1950s onward). √' "It's too hard a book to sell; the children's books are better" (1950s onward). √' "Yes, I have the book at home on my bookshelf. No, I am so busy with other things, that I haven't read in it for years. But, yes, I do think it is very important." </a:t>
            </a:r>
          </a:p>
        </p:txBody>
      </p:sp>
    </p:spTree>
    <p:extLst>
      <p:ext uri="{BB962C8B-B14F-4D97-AF65-F5344CB8AC3E}">
        <p14:creationId xmlns:p14="http://schemas.microsoft.com/office/powerpoint/2010/main" val="365752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11D31-019F-4C24-9F56-B516984DD35E}"/>
              </a:ext>
            </a:extLst>
          </p:cNvPr>
          <p:cNvSpPr>
            <a:spLocks noGrp="1"/>
          </p:cNvSpPr>
          <p:nvPr>
            <p:ph type="title"/>
          </p:nvPr>
        </p:nvSpPr>
        <p:spPr>
          <a:xfrm>
            <a:off x="-138545" y="10138"/>
            <a:ext cx="4176371" cy="834989"/>
          </a:xfrm>
        </p:spPr>
        <p:txBody>
          <a:bodyPr anchor="b">
            <a:normAutofit/>
          </a:bodyPr>
          <a:lstStyle/>
          <a:p>
            <a:pPr algn="r"/>
            <a:r>
              <a:rPr lang="en-US" sz="4000" dirty="0">
                <a:solidFill>
                  <a:srgbClr val="FFFFFF"/>
                </a:solidFill>
              </a:rPr>
              <a:t>The First Book</a:t>
            </a:r>
          </a:p>
        </p:txBody>
      </p:sp>
      <p:sp>
        <p:nvSpPr>
          <p:cNvPr id="3" name="Content Placeholder 2">
            <a:extLst>
              <a:ext uri="{FF2B5EF4-FFF2-40B4-BE49-F238E27FC236}">
                <a16:creationId xmlns:a16="http://schemas.microsoft.com/office/drawing/2014/main" id="{067A30B9-47ED-4F04-8F18-1C21314B6A04}"/>
              </a:ext>
            </a:extLst>
          </p:cNvPr>
          <p:cNvSpPr>
            <a:spLocks noGrp="1"/>
          </p:cNvSpPr>
          <p:nvPr>
            <p:ph idx="1"/>
          </p:nvPr>
        </p:nvSpPr>
        <p:spPr>
          <a:xfrm>
            <a:off x="4037827" y="10138"/>
            <a:ext cx="8151126" cy="6737026"/>
          </a:xfrm>
        </p:spPr>
        <p:txBody>
          <a:bodyPr anchor="ctr">
            <a:normAutofit/>
          </a:bodyPr>
          <a:lstStyle/>
          <a:p>
            <a:r>
              <a:rPr lang="en-US" sz="3200" dirty="0"/>
              <a:t>“The following notice of publication appeared in a June 1858 Review: “The Great Controversy, — This is the title of a work now in the press, written by Mrs. White. It is a sketch of her views of the great controversy between Christ and His angels, and the devil and his angels, from the fall of Satan until the controversy shall close at the end of the one thousand years of Revelation xx, by the destruction of sin and sinners out of the universe of God. It will contain between two and three hundred pages. Price, neatly bound in muslin, 50 cents."—Review, June 24, 1858.</a:t>
            </a:r>
          </a:p>
        </p:txBody>
      </p:sp>
    </p:spTree>
    <p:extLst>
      <p:ext uri="{BB962C8B-B14F-4D97-AF65-F5344CB8AC3E}">
        <p14:creationId xmlns:p14="http://schemas.microsoft.com/office/powerpoint/2010/main" val="353931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6053</Words>
  <Application>Microsoft Office PowerPoint</Application>
  <PresentationFormat>Widescreen</PresentationFormat>
  <Paragraphs>65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Algerian</vt:lpstr>
      <vt:lpstr>Arial</vt:lpstr>
      <vt:lpstr>Arial Narrow</vt:lpstr>
      <vt:lpstr>Calibri</vt:lpstr>
      <vt:lpstr>Calibri Light</vt:lpstr>
      <vt:lpstr>Office Theme</vt:lpstr>
      <vt:lpstr>Great Controversy- 1858,1884-1888, and 1911</vt:lpstr>
      <vt:lpstr>                         Special Thank You</vt:lpstr>
      <vt:lpstr>                         How It All Began!</vt:lpstr>
      <vt:lpstr>                             Get it Out!</vt:lpstr>
      <vt:lpstr>              Attacked by the Devil!</vt:lpstr>
      <vt:lpstr>                  Not the Great Hoax!!!</vt:lpstr>
      <vt:lpstr>                     Heavenly Origin!</vt:lpstr>
      <vt:lpstr>                      Excuses, Excuses</vt:lpstr>
      <vt:lpstr>The First Book</vt:lpstr>
      <vt:lpstr>              Needed Correcting and Updating</vt:lpstr>
      <vt:lpstr>PowerPoint Presentation</vt:lpstr>
      <vt:lpstr>             God Impresses the mind</vt:lpstr>
      <vt:lpstr>               Purpose for 1884 Edition</vt:lpstr>
      <vt:lpstr>                    Not a Historian!</vt:lpstr>
      <vt:lpstr>                      From 1884-1888</vt:lpstr>
      <vt:lpstr>                     Snares of Satan taken Out!</vt:lpstr>
      <vt:lpstr>PowerPoint Presentation</vt:lpstr>
      <vt:lpstr>        Testimonies to Ministers, pgs. 472-475</vt:lpstr>
      <vt:lpstr>PowerPoint Presentation</vt:lpstr>
      <vt:lpstr>                              Conclusion!</vt:lpstr>
      <vt:lpstr>PowerPoint Presentation</vt:lpstr>
      <vt:lpstr>                   Written for the World!</vt:lpstr>
      <vt:lpstr>                           Expansion!</vt:lpstr>
      <vt:lpstr>                    For All to Understand!</vt:lpstr>
      <vt:lpstr>                          Certain Omissions</vt:lpstr>
      <vt:lpstr>                                  On to 1911</vt:lpstr>
      <vt:lpstr>PowerPoint Presentation</vt:lpstr>
      <vt:lpstr>                How the Prophet Worked!</vt:lpstr>
      <vt:lpstr>    Suggestions Rejected!</vt:lpstr>
      <vt:lpstr>                      Willie White-Her Helper</vt:lpstr>
      <vt:lpstr>PowerPoint Presentation</vt:lpstr>
      <vt:lpstr>              Endorsement of the 1911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Controversy- 1858,1884-1888, and 1911</dc:title>
  <dc:creator>Kody Morey</dc:creator>
  <cp:lastModifiedBy>Patron</cp:lastModifiedBy>
  <cp:revision>5</cp:revision>
  <dcterms:created xsi:type="dcterms:W3CDTF">2021-01-01T20:11:52Z</dcterms:created>
  <dcterms:modified xsi:type="dcterms:W3CDTF">2021-01-05T20:30:51Z</dcterms:modified>
</cp:coreProperties>
</file>