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68" r:id="rId15"/>
    <p:sldId id="269" r:id="rId16"/>
    <p:sldId id="271" r:id="rId17"/>
    <p:sldId id="270"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26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E0EF81-E024-384B-8667-6DAADF9EE6BC}"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EEEFF-515A-6545-BDC7-BA870002D2B7}" type="slidenum">
              <a:rPr lang="en-US" smtClean="0"/>
              <a:t>‹#›</a:t>
            </a:fld>
            <a:endParaRPr lang="en-US"/>
          </a:p>
        </p:txBody>
      </p:sp>
    </p:spTree>
    <p:extLst>
      <p:ext uri="{BB962C8B-B14F-4D97-AF65-F5344CB8AC3E}">
        <p14:creationId xmlns:p14="http://schemas.microsoft.com/office/powerpoint/2010/main" val="3485919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0EF81-E024-384B-8667-6DAADF9EE6BC}"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EEEFF-515A-6545-BDC7-BA870002D2B7}" type="slidenum">
              <a:rPr lang="en-US" smtClean="0"/>
              <a:t>‹#›</a:t>
            </a:fld>
            <a:endParaRPr lang="en-US"/>
          </a:p>
        </p:txBody>
      </p:sp>
    </p:spTree>
    <p:extLst>
      <p:ext uri="{BB962C8B-B14F-4D97-AF65-F5344CB8AC3E}">
        <p14:creationId xmlns:p14="http://schemas.microsoft.com/office/powerpoint/2010/main" val="1764734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0EF81-E024-384B-8667-6DAADF9EE6BC}"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EEEFF-515A-6545-BDC7-BA870002D2B7}" type="slidenum">
              <a:rPr lang="en-US" smtClean="0"/>
              <a:t>‹#›</a:t>
            </a:fld>
            <a:endParaRPr lang="en-US"/>
          </a:p>
        </p:txBody>
      </p:sp>
    </p:spTree>
    <p:extLst>
      <p:ext uri="{BB962C8B-B14F-4D97-AF65-F5344CB8AC3E}">
        <p14:creationId xmlns:p14="http://schemas.microsoft.com/office/powerpoint/2010/main" val="122170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0EF81-E024-384B-8667-6DAADF9EE6BC}"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EEEFF-515A-6545-BDC7-BA870002D2B7}" type="slidenum">
              <a:rPr lang="en-US" smtClean="0"/>
              <a:t>‹#›</a:t>
            </a:fld>
            <a:endParaRPr lang="en-US"/>
          </a:p>
        </p:txBody>
      </p:sp>
    </p:spTree>
    <p:extLst>
      <p:ext uri="{BB962C8B-B14F-4D97-AF65-F5344CB8AC3E}">
        <p14:creationId xmlns:p14="http://schemas.microsoft.com/office/powerpoint/2010/main" val="202401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E0EF81-E024-384B-8667-6DAADF9EE6BC}"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EEEFF-515A-6545-BDC7-BA870002D2B7}" type="slidenum">
              <a:rPr lang="en-US" smtClean="0"/>
              <a:t>‹#›</a:t>
            </a:fld>
            <a:endParaRPr lang="en-US"/>
          </a:p>
        </p:txBody>
      </p:sp>
    </p:spTree>
    <p:extLst>
      <p:ext uri="{BB962C8B-B14F-4D97-AF65-F5344CB8AC3E}">
        <p14:creationId xmlns:p14="http://schemas.microsoft.com/office/powerpoint/2010/main" val="187610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E0EF81-E024-384B-8667-6DAADF9EE6BC}"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EEEFF-515A-6545-BDC7-BA870002D2B7}" type="slidenum">
              <a:rPr lang="en-US" smtClean="0"/>
              <a:t>‹#›</a:t>
            </a:fld>
            <a:endParaRPr lang="en-US"/>
          </a:p>
        </p:txBody>
      </p:sp>
    </p:spTree>
    <p:extLst>
      <p:ext uri="{BB962C8B-B14F-4D97-AF65-F5344CB8AC3E}">
        <p14:creationId xmlns:p14="http://schemas.microsoft.com/office/powerpoint/2010/main" val="888526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E0EF81-E024-384B-8667-6DAADF9EE6BC}" type="datetimeFigureOut">
              <a:rPr lang="en-US" smtClean="0"/>
              <a:t>5/19/2017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0EEEFF-515A-6545-BDC7-BA870002D2B7}" type="slidenum">
              <a:rPr lang="en-US" smtClean="0"/>
              <a:t>‹#›</a:t>
            </a:fld>
            <a:endParaRPr lang="en-US"/>
          </a:p>
        </p:txBody>
      </p:sp>
    </p:spTree>
    <p:extLst>
      <p:ext uri="{BB962C8B-B14F-4D97-AF65-F5344CB8AC3E}">
        <p14:creationId xmlns:p14="http://schemas.microsoft.com/office/powerpoint/2010/main" val="2809291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E0EF81-E024-384B-8667-6DAADF9EE6BC}" type="datetimeFigureOut">
              <a:rPr lang="en-US" smtClean="0"/>
              <a:t>5/19/2017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0EEEFF-515A-6545-BDC7-BA870002D2B7}" type="slidenum">
              <a:rPr lang="en-US" smtClean="0"/>
              <a:t>‹#›</a:t>
            </a:fld>
            <a:endParaRPr lang="en-US"/>
          </a:p>
        </p:txBody>
      </p:sp>
    </p:spTree>
    <p:extLst>
      <p:ext uri="{BB962C8B-B14F-4D97-AF65-F5344CB8AC3E}">
        <p14:creationId xmlns:p14="http://schemas.microsoft.com/office/powerpoint/2010/main" val="2067137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0EF81-E024-384B-8667-6DAADF9EE6BC}" type="datetimeFigureOut">
              <a:rPr lang="en-US" smtClean="0"/>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0EEEFF-515A-6545-BDC7-BA870002D2B7}" type="slidenum">
              <a:rPr lang="en-US" smtClean="0"/>
              <a:t>‹#›</a:t>
            </a:fld>
            <a:endParaRPr lang="en-US"/>
          </a:p>
        </p:txBody>
      </p:sp>
    </p:spTree>
    <p:extLst>
      <p:ext uri="{BB962C8B-B14F-4D97-AF65-F5344CB8AC3E}">
        <p14:creationId xmlns:p14="http://schemas.microsoft.com/office/powerpoint/2010/main" val="89641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0EF81-E024-384B-8667-6DAADF9EE6BC}"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EEEFF-515A-6545-BDC7-BA870002D2B7}" type="slidenum">
              <a:rPr lang="en-US" smtClean="0"/>
              <a:t>‹#›</a:t>
            </a:fld>
            <a:endParaRPr lang="en-US"/>
          </a:p>
        </p:txBody>
      </p:sp>
    </p:spTree>
    <p:extLst>
      <p:ext uri="{BB962C8B-B14F-4D97-AF65-F5344CB8AC3E}">
        <p14:creationId xmlns:p14="http://schemas.microsoft.com/office/powerpoint/2010/main" val="353837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0EF81-E024-384B-8667-6DAADF9EE6BC}"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EEEFF-515A-6545-BDC7-BA870002D2B7}" type="slidenum">
              <a:rPr lang="en-US" smtClean="0"/>
              <a:t>‹#›</a:t>
            </a:fld>
            <a:endParaRPr lang="en-US"/>
          </a:p>
        </p:txBody>
      </p:sp>
    </p:spTree>
    <p:extLst>
      <p:ext uri="{BB962C8B-B14F-4D97-AF65-F5344CB8AC3E}">
        <p14:creationId xmlns:p14="http://schemas.microsoft.com/office/powerpoint/2010/main" val="2669061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0EF81-E024-384B-8667-6DAADF9EE6BC}" type="datetimeFigureOut">
              <a:rPr lang="en-US" smtClean="0"/>
              <a:t>5/19/2017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EEEFF-515A-6545-BDC7-BA870002D2B7}" type="slidenum">
              <a:rPr lang="en-US" smtClean="0"/>
              <a:t>‹#›</a:t>
            </a:fld>
            <a:endParaRPr lang="en-US"/>
          </a:p>
        </p:txBody>
      </p:sp>
    </p:spTree>
    <p:extLst>
      <p:ext uri="{BB962C8B-B14F-4D97-AF65-F5344CB8AC3E}">
        <p14:creationId xmlns:p14="http://schemas.microsoft.com/office/powerpoint/2010/main" val="2635368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i="1" u="sng" dirty="0" smtClean="0">
                <a:solidFill>
                  <a:srgbClr val="FF0000"/>
                </a:solidFill>
              </a:rPr>
              <a:t>Amazing Grace, pt. 4</a:t>
            </a:r>
            <a:endParaRPr lang="en-US" sz="5400" b="1" i="1" u="sng" dirty="0">
              <a:solidFill>
                <a:srgbClr val="FF0000"/>
              </a:solidFill>
            </a:endParaRPr>
          </a:p>
        </p:txBody>
      </p:sp>
      <p:sp>
        <p:nvSpPr>
          <p:cNvPr id="3" name="Subtitle 2"/>
          <p:cNvSpPr>
            <a:spLocks noGrp="1"/>
          </p:cNvSpPr>
          <p:nvPr>
            <p:ph type="subTitle" idx="1"/>
          </p:nvPr>
        </p:nvSpPr>
        <p:spPr/>
        <p:txBody>
          <a:bodyPr>
            <a:normAutofit/>
          </a:bodyPr>
          <a:lstStyle/>
          <a:p>
            <a:r>
              <a:rPr lang="en-US" sz="4400" b="1" i="1" u="sng" dirty="0" smtClean="0">
                <a:solidFill>
                  <a:srgbClr val="0000FF"/>
                </a:solidFill>
              </a:rPr>
              <a:t>‘Simeon the Cruel’</a:t>
            </a:r>
            <a:endParaRPr lang="en-US" sz="4400" b="1" i="1" u="sng" dirty="0">
              <a:solidFill>
                <a:srgbClr val="0000FF"/>
              </a:solidFill>
            </a:endParaRPr>
          </a:p>
        </p:txBody>
      </p:sp>
    </p:spTree>
    <p:extLst>
      <p:ext uri="{BB962C8B-B14F-4D97-AF65-F5344CB8AC3E}">
        <p14:creationId xmlns:p14="http://schemas.microsoft.com/office/powerpoint/2010/main" val="2512144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9000"/>
          </a:xfrm>
        </p:spPr>
        <p:txBody>
          <a:bodyPr/>
          <a:lstStyle/>
          <a:p>
            <a:r>
              <a:rPr lang="en-US" b="1" i="1" u="sng" dirty="0" smtClean="0">
                <a:solidFill>
                  <a:srgbClr val="FF0000"/>
                </a:solidFill>
              </a:rPr>
              <a:t>Change Comes!</a:t>
            </a:r>
            <a:endParaRPr lang="en-US" b="1" i="1" u="sng" dirty="0">
              <a:solidFill>
                <a:srgbClr val="FF0000"/>
              </a:solidFill>
            </a:endParaRPr>
          </a:p>
        </p:txBody>
      </p:sp>
      <p:sp>
        <p:nvSpPr>
          <p:cNvPr id="3" name="Content Placeholder 2"/>
          <p:cNvSpPr>
            <a:spLocks noGrp="1"/>
          </p:cNvSpPr>
          <p:nvPr>
            <p:ph idx="1"/>
          </p:nvPr>
        </p:nvSpPr>
        <p:spPr>
          <a:xfrm>
            <a:off x="0" y="735308"/>
            <a:ext cx="9144000" cy="6122692"/>
          </a:xfrm>
        </p:spPr>
        <p:txBody>
          <a:bodyPr>
            <a:normAutofit/>
          </a:bodyPr>
          <a:lstStyle/>
          <a:p>
            <a:r>
              <a:rPr lang="en-US" sz="3600" dirty="0" smtClean="0"/>
              <a:t>“During the years since Joseph had been separated from his brothers, these sons of Jacob had changed in character. Envious, turbulent, deceptive, cruel, and revengeful they had been; but now, when tested by adversity, they were shown to be unselfish, true to one another, devoted to their father, and, themselves middle-aged men, subject to his authority.”  PP, pg. 225 </a:t>
            </a:r>
            <a:endParaRPr lang="en-US" sz="3600" dirty="0"/>
          </a:p>
        </p:txBody>
      </p:sp>
    </p:spTree>
    <p:extLst>
      <p:ext uri="{BB962C8B-B14F-4D97-AF65-F5344CB8AC3E}">
        <p14:creationId xmlns:p14="http://schemas.microsoft.com/office/powerpoint/2010/main" val="463262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2289"/>
          </a:xfrm>
        </p:spPr>
        <p:txBody>
          <a:bodyPr/>
          <a:lstStyle/>
          <a:p>
            <a:r>
              <a:rPr lang="en-US" b="1" i="1" u="sng" dirty="0" smtClean="0">
                <a:solidFill>
                  <a:srgbClr val="FF6600"/>
                </a:solidFill>
              </a:rPr>
              <a:t>Hopelessness</a:t>
            </a:r>
            <a:endParaRPr lang="en-US" b="1" i="1" u="sng" dirty="0">
              <a:solidFill>
                <a:srgbClr val="FF6600"/>
              </a:solidFill>
            </a:endParaRPr>
          </a:p>
        </p:txBody>
      </p:sp>
      <p:sp>
        <p:nvSpPr>
          <p:cNvPr id="3" name="Content Placeholder 2"/>
          <p:cNvSpPr>
            <a:spLocks noGrp="1"/>
          </p:cNvSpPr>
          <p:nvPr>
            <p:ph sz="half" idx="1"/>
          </p:nvPr>
        </p:nvSpPr>
        <p:spPr>
          <a:xfrm>
            <a:off x="0" y="718596"/>
            <a:ext cx="4495800" cy="6139404"/>
          </a:xfrm>
        </p:spPr>
        <p:txBody>
          <a:bodyPr>
            <a:normAutofit/>
          </a:bodyPr>
          <a:lstStyle/>
          <a:p>
            <a:r>
              <a:rPr lang="en-US" sz="3200" dirty="0" smtClean="0"/>
              <a:t>In those quiet moments of reflection, Simeon was utterly drilled with guilt for his murderous ways.  Sometimes life seemed to heavy for him to continue.  Death seemed to be a sweet release from what he was currently suffering.  Was there any hope for him?</a:t>
            </a:r>
            <a:endParaRPr lang="en-US" sz="3200" dirty="0"/>
          </a:p>
        </p:txBody>
      </p:sp>
      <p:pic>
        <p:nvPicPr>
          <p:cNvPr id="8" name="Content Placeholder 7"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l="20310" r="20310"/>
          <a:stretch>
            <a:fillRect/>
          </a:stretch>
        </p:blipFill>
        <p:spPr>
          <a:xfrm>
            <a:off x="4495800" y="718596"/>
            <a:ext cx="4648200" cy="6139404"/>
          </a:xfrm>
        </p:spPr>
      </p:pic>
    </p:spTree>
    <p:extLst>
      <p:ext uri="{BB962C8B-B14F-4D97-AF65-F5344CB8AC3E}">
        <p14:creationId xmlns:p14="http://schemas.microsoft.com/office/powerpoint/2010/main" val="3223556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52019"/>
          </a:xfrm>
        </p:spPr>
        <p:txBody>
          <a:bodyPr>
            <a:normAutofit fontScale="90000"/>
          </a:bodyPr>
          <a:lstStyle/>
          <a:p>
            <a:r>
              <a:rPr lang="en-US" b="1" i="1" u="sng" dirty="0">
                <a:solidFill>
                  <a:srgbClr val="FF6600"/>
                </a:solidFill>
              </a:rPr>
              <a:t>Amazing Grace at Work!</a:t>
            </a:r>
            <a:endParaRPr lang="en-US" dirty="0"/>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t="4543" b="4543"/>
          <a:stretch>
            <a:fillRect/>
          </a:stretch>
        </p:blipFill>
        <p:spPr>
          <a:xfrm>
            <a:off x="0" y="752020"/>
            <a:ext cx="4648200" cy="6105980"/>
          </a:xfrm>
        </p:spPr>
      </p:pic>
      <p:sp>
        <p:nvSpPr>
          <p:cNvPr id="4" name="Content Placeholder 3"/>
          <p:cNvSpPr>
            <a:spLocks noGrp="1"/>
          </p:cNvSpPr>
          <p:nvPr>
            <p:ph sz="half" idx="2"/>
          </p:nvPr>
        </p:nvSpPr>
        <p:spPr>
          <a:xfrm>
            <a:off x="4648200" y="752020"/>
            <a:ext cx="4495800" cy="6105980"/>
          </a:xfrm>
        </p:spPr>
        <p:txBody>
          <a:bodyPr>
            <a:noAutofit/>
          </a:bodyPr>
          <a:lstStyle/>
          <a:p>
            <a:r>
              <a:rPr lang="en-US" sz="3200" dirty="0" smtClean="0"/>
              <a:t>The amazing grace of God would speak to his mind.  There is still hope for you.  No matter what you have done, you can begin again!  Your father was hopeless, but I showed him that he could be forgiven, and make a new start!  Remember the ladder!</a:t>
            </a:r>
            <a:endParaRPr lang="en-US" sz="3200" dirty="0"/>
          </a:p>
        </p:txBody>
      </p:sp>
    </p:spTree>
    <p:extLst>
      <p:ext uri="{BB962C8B-B14F-4D97-AF65-F5344CB8AC3E}">
        <p14:creationId xmlns:p14="http://schemas.microsoft.com/office/powerpoint/2010/main" val="1209147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69270"/>
          </a:xfrm>
        </p:spPr>
        <p:txBody>
          <a:bodyPr/>
          <a:lstStyle/>
          <a:p>
            <a:r>
              <a:rPr lang="en-US" b="1" i="1" u="sng" dirty="0" smtClean="0">
                <a:solidFill>
                  <a:srgbClr val="0000FF"/>
                </a:solidFill>
              </a:rPr>
              <a:t>A Battle and a March</a:t>
            </a:r>
            <a:endParaRPr lang="en-US" b="1" i="1" u="sng" dirty="0">
              <a:solidFill>
                <a:srgbClr val="0000FF"/>
              </a:solidFill>
            </a:endParaRPr>
          </a:p>
        </p:txBody>
      </p:sp>
      <p:sp>
        <p:nvSpPr>
          <p:cNvPr id="3" name="Content Placeholder 2"/>
          <p:cNvSpPr>
            <a:spLocks noGrp="1"/>
          </p:cNvSpPr>
          <p:nvPr>
            <p:ph sz="half" idx="1"/>
          </p:nvPr>
        </p:nvSpPr>
        <p:spPr>
          <a:xfrm>
            <a:off x="0" y="835578"/>
            <a:ext cx="4648200" cy="6022422"/>
          </a:xfrm>
        </p:spPr>
        <p:txBody>
          <a:bodyPr>
            <a:normAutofit/>
          </a:bodyPr>
          <a:lstStyle/>
          <a:p>
            <a:r>
              <a:rPr lang="en-US" sz="3200" dirty="0" smtClean="0"/>
              <a:t>The restoration of a man did not happen in a moment.  It had been years that Simeon had been filled with anger and hatred.  For years, he had imbibed these feelings till they well-nigh consumed him.  It would take years for this angry man to become a humble child of God!</a:t>
            </a:r>
            <a:endParaRPr lang="en-US" sz="3200" dirty="0"/>
          </a:p>
        </p:txBody>
      </p:sp>
      <p:pic>
        <p:nvPicPr>
          <p:cNvPr id="9" name="Content Placeholder 8"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l="5582" r="5582"/>
          <a:stretch>
            <a:fillRect/>
          </a:stretch>
        </p:blipFill>
        <p:spPr>
          <a:xfrm>
            <a:off x="4648200" y="835578"/>
            <a:ext cx="4495800" cy="5849040"/>
          </a:xfrm>
        </p:spPr>
      </p:pic>
    </p:spTree>
    <p:extLst>
      <p:ext uri="{BB962C8B-B14F-4D97-AF65-F5344CB8AC3E}">
        <p14:creationId xmlns:p14="http://schemas.microsoft.com/office/powerpoint/2010/main" val="85373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52558"/>
          </a:xfrm>
        </p:spPr>
        <p:txBody>
          <a:bodyPr/>
          <a:lstStyle/>
          <a:p>
            <a:r>
              <a:rPr lang="en-US" i="1" u="sng" dirty="0" smtClean="0">
                <a:solidFill>
                  <a:srgbClr val="FF6600"/>
                </a:solidFill>
                <a:latin typeface="Arial Black"/>
                <a:cs typeface="Arial Black"/>
              </a:rPr>
              <a:t>No Pit for him!</a:t>
            </a:r>
            <a:endParaRPr lang="en-US" i="1" u="sng" dirty="0">
              <a:solidFill>
                <a:srgbClr val="FF6600"/>
              </a:solidFill>
              <a:latin typeface="Arial Black"/>
              <a:cs typeface="Arial Black"/>
            </a:endParaRPr>
          </a:p>
        </p:txBody>
      </p:sp>
      <p:sp>
        <p:nvSpPr>
          <p:cNvPr id="3" name="Content Placeholder 2"/>
          <p:cNvSpPr>
            <a:spLocks noGrp="1"/>
          </p:cNvSpPr>
          <p:nvPr>
            <p:ph idx="1"/>
          </p:nvPr>
        </p:nvSpPr>
        <p:spPr>
          <a:xfrm>
            <a:off x="0" y="785443"/>
            <a:ext cx="9022860" cy="6072557"/>
          </a:xfrm>
        </p:spPr>
        <p:txBody>
          <a:bodyPr>
            <a:normAutofit fontScale="92500" lnSpcReduction="10000"/>
          </a:bodyPr>
          <a:lstStyle/>
          <a:p>
            <a:r>
              <a:rPr lang="en-US" dirty="0" smtClean="0"/>
              <a:t>“His </a:t>
            </a:r>
            <a:r>
              <a:rPr lang="en-US" dirty="0"/>
              <a:t>mercy was still extended to His erring, distrustful servant. The Lord compassionately revealed just what Jacob needed--a Saviour. He had sinned, but his heart was filled with gratitude as he saw revealed a way by which he could be restored to the favor of God</a:t>
            </a:r>
            <a:r>
              <a:rPr lang="en-US" dirty="0" smtClean="0"/>
              <a:t>.”  PP, pg. 183</a:t>
            </a:r>
          </a:p>
          <a:p>
            <a:r>
              <a:rPr lang="en-US" dirty="0" smtClean="0"/>
              <a:t>“</a:t>
            </a:r>
            <a:r>
              <a:rPr lang="en-US" dirty="0"/>
              <a:t>Then he is gracious unto him, and saith, Deliver him from going down to the pit: I have found a ransom</a:t>
            </a:r>
            <a:r>
              <a:rPr lang="en-US" dirty="0" smtClean="0"/>
              <a:t>.  </a:t>
            </a:r>
            <a:r>
              <a:rPr lang="en-US" dirty="0"/>
              <a:t>His flesh shall be fresher than a child's: he shall return to the days of his youth</a:t>
            </a:r>
            <a:r>
              <a:rPr lang="en-US" dirty="0" smtClean="0"/>
              <a:t>:  </a:t>
            </a:r>
            <a:r>
              <a:rPr lang="en-US" dirty="0"/>
              <a:t>He shall pray unto God, and he will be favourable unto him: and he shall see his face with joy: for he will render unto man his righteousness</a:t>
            </a:r>
            <a:r>
              <a:rPr lang="en-US" dirty="0" smtClean="0"/>
              <a:t>.”  Job 33:24-26</a:t>
            </a:r>
            <a:endParaRPr lang="en-US" dirty="0"/>
          </a:p>
          <a:p>
            <a:endParaRPr lang="en-US" dirty="0"/>
          </a:p>
        </p:txBody>
      </p:sp>
    </p:spTree>
    <p:extLst>
      <p:ext uri="{BB962C8B-B14F-4D97-AF65-F5344CB8AC3E}">
        <p14:creationId xmlns:p14="http://schemas.microsoft.com/office/powerpoint/2010/main" val="1297198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648200" cy="1019404"/>
          </a:xfrm>
        </p:spPr>
        <p:txBody>
          <a:bodyPr/>
          <a:lstStyle/>
          <a:p>
            <a:r>
              <a:rPr lang="en-US" b="1" i="1" u="sng" dirty="0" smtClean="0">
                <a:solidFill>
                  <a:srgbClr val="FF0000"/>
                </a:solidFill>
              </a:rPr>
              <a:t>Humility</a:t>
            </a:r>
            <a:endParaRPr lang="en-US" b="1" i="1" u="sng" dirty="0">
              <a:solidFill>
                <a:srgbClr val="FF0000"/>
              </a:solidFill>
            </a:endParaRPr>
          </a:p>
        </p:txBody>
      </p:sp>
      <p:sp>
        <p:nvSpPr>
          <p:cNvPr id="3" name="Content Placeholder 2"/>
          <p:cNvSpPr>
            <a:spLocks noGrp="1"/>
          </p:cNvSpPr>
          <p:nvPr>
            <p:ph sz="half" idx="1"/>
          </p:nvPr>
        </p:nvSpPr>
        <p:spPr>
          <a:xfrm>
            <a:off x="0" y="869000"/>
            <a:ext cx="4495800" cy="5989000"/>
          </a:xfrm>
        </p:spPr>
        <p:txBody>
          <a:bodyPr>
            <a:normAutofit/>
          </a:bodyPr>
          <a:lstStyle/>
          <a:p>
            <a:r>
              <a:rPr lang="en-US" sz="3600" dirty="0" smtClean="0"/>
              <a:t>“They </a:t>
            </a:r>
            <a:r>
              <a:rPr lang="en-US" sz="3600" dirty="0"/>
              <a:t>humbly confessed their sin and entreated his forgiveness. They had long suffered anxiety and remorse, and now they rejoiced that he was still alive</a:t>
            </a:r>
            <a:r>
              <a:rPr lang="en-US" sz="3600" dirty="0" smtClean="0"/>
              <a:t>.”  PP, pg. 231</a:t>
            </a:r>
            <a:endParaRPr lang="en-US" sz="3600" dirty="0"/>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t="9494" b="9494"/>
          <a:stretch>
            <a:fillRect/>
          </a:stretch>
        </p:blipFill>
        <p:spPr>
          <a:xfrm>
            <a:off x="4648200" y="0"/>
            <a:ext cx="4495800" cy="6858000"/>
          </a:xfrm>
        </p:spPr>
      </p:pic>
    </p:spTree>
    <p:extLst>
      <p:ext uri="{BB962C8B-B14F-4D97-AF65-F5344CB8AC3E}">
        <p14:creationId xmlns:p14="http://schemas.microsoft.com/office/powerpoint/2010/main" val="2981614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2289"/>
          </a:xfrm>
        </p:spPr>
        <p:txBody>
          <a:bodyPr/>
          <a:lstStyle/>
          <a:p>
            <a:r>
              <a:rPr lang="en-US" b="1" i="1" u="sng" dirty="0" smtClean="0">
                <a:solidFill>
                  <a:srgbClr val="FF0000"/>
                </a:solidFill>
              </a:rPr>
              <a:t>Simeon’s Experience</a:t>
            </a:r>
            <a:endParaRPr lang="en-US" b="1" i="1" u="sng" dirty="0">
              <a:solidFill>
                <a:srgbClr val="FF0000"/>
              </a:solidFill>
            </a:endParaRPr>
          </a:p>
        </p:txBody>
      </p:sp>
      <p:sp>
        <p:nvSpPr>
          <p:cNvPr id="3" name="Content Placeholder 2"/>
          <p:cNvSpPr>
            <a:spLocks noGrp="1"/>
          </p:cNvSpPr>
          <p:nvPr>
            <p:ph idx="1"/>
          </p:nvPr>
        </p:nvSpPr>
        <p:spPr>
          <a:xfrm>
            <a:off x="0" y="735308"/>
            <a:ext cx="9144000" cy="6122692"/>
          </a:xfrm>
        </p:spPr>
        <p:txBody>
          <a:bodyPr>
            <a:normAutofit fontScale="92500" lnSpcReduction="20000"/>
          </a:bodyPr>
          <a:lstStyle/>
          <a:p>
            <a:r>
              <a:rPr lang="en-US" dirty="0" smtClean="0"/>
              <a:t>“But </a:t>
            </a:r>
            <a:r>
              <a:rPr lang="en-US" dirty="0"/>
              <a:t>when the heart yields to the influence of the Spirit of God, the conscience will be quickened, and the sinner will discern something of the depth and sacredness of God's holy law, the foundation of His government in heaven and on earth. The "Light, which </a:t>
            </a:r>
            <a:r>
              <a:rPr lang="en-US" dirty="0" err="1"/>
              <a:t>lighteth</a:t>
            </a:r>
            <a:r>
              <a:rPr lang="en-US" dirty="0"/>
              <a:t> every man that cometh into the world," illumines the secret chambers of the soul, and the hidden things of darkness are made manifest. John 1:9. Conviction takes hold upon the mind and heart. The sinner has a sense of the righteousness of Jehovah and feels the terror of appearing, in his own guilt and uncleanness, before the Searcher of hearts. He sees the love of God, the beauty of holiness, the joy of purity; he longs to be cleansed and to be restored to communion with Heaven</a:t>
            </a:r>
            <a:r>
              <a:rPr lang="en-US" dirty="0" smtClean="0"/>
              <a:t>.”  Steps to Christ, pg. 24 </a:t>
            </a:r>
            <a:endParaRPr lang="en-US" dirty="0"/>
          </a:p>
        </p:txBody>
      </p:sp>
    </p:spTree>
    <p:extLst>
      <p:ext uri="{BB962C8B-B14F-4D97-AF65-F5344CB8AC3E}">
        <p14:creationId xmlns:p14="http://schemas.microsoft.com/office/powerpoint/2010/main" val="2737424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pic>
        <p:nvPicPr>
          <p:cNvPr id="5" name="Content Placeholder 4" descr="images.jpg"/>
          <p:cNvPicPr>
            <a:picLocks noGrp="1" noChangeAspect="1"/>
          </p:cNvPicPr>
          <p:nvPr>
            <p:ph sz="half" idx="1"/>
          </p:nvPr>
        </p:nvPicPr>
        <p:blipFill>
          <a:blip r:embed="rId2">
            <a:extLst>
              <a:ext uri="{28A0092B-C50C-407E-A947-70E740481C1C}">
                <a14:useLocalDpi xmlns:a14="http://schemas.microsoft.com/office/drawing/2010/main" val="0"/>
              </a:ext>
            </a:extLst>
          </a:blip>
          <a:srcRect l="20952" r="20952"/>
          <a:stretch>
            <a:fillRect/>
          </a:stretch>
        </p:blipFill>
        <p:spPr>
          <a:xfrm>
            <a:off x="0" y="0"/>
            <a:ext cx="4648200" cy="6858000"/>
          </a:xfrm>
        </p:spPr>
      </p:pic>
      <p:sp>
        <p:nvSpPr>
          <p:cNvPr id="4" name="Content Placeholder 3"/>
          <p:cNvSpPr>
            <a:spLocks noGrp="1"/>
          </p:cNvSpPr>
          <p:nvPr>
            <p:ph sz="half" idx="2"/>
          </p:nvPr>
        </p:nvSpPr>
        <p:spPr>
          <a:xfrm>
            <a:off x="4648200" y="568193"/>
            <a:ext cx="4495800" cy="6289807"/>
          </a:xfrm>
        </p:spPr>
        <p:txBody>
          <a:bodyPr>
            <a:normAutofit/>
          </a:bodyPr>
          <a:lstStyle/>
          <a:p>
            <a:r>
              <a:rPr lang="en-US" dirty="0" smtClean="0"/>
              <a:t>“Another </a:t>
            </a:r>
            <a:r>
              <a:rPr lang="en-US" dirty="0"/>
              <a:t>act of humiliation remained for the ten brothers. They now confessed to their father the deceit and cruelty that for so many years had embittered his life and theirs. Jacob had not suspected them of so base a sin, but he saw that all had been overruled for good, and he forgave and blessed his erring children</a:t>
            </a:r>
            <a:r>
              <a:rPr lang="en-US" dirty="0" smtClean="0"/>
              <a:t>.”  PP, pg. 232</a:t>
            </a:r>
            <a:endParaRPr lang="en-US" dirty="0"/>
          </a:p>
        </p:txBody>
      </p:sp>
    </p:spTree>
    <p:extLst>
      <p:ext uri="{BB962C8B-B14F-4D97-AF65-F5344CB8AC3E}">
        <p14:creationId xmlns:p14="http://schemas.microsoft.com/office/powerpoint/2010/main" val="3446260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9539"/>
          </a:xfrm>
        </p:spPr>
        <p:txBody>
          <a:bodyPr>
            <a:normAutofit fontScale="90000"/>
          </a:bodyPr>
          <a:lstStyle/>
          <a:p>
            <a:r>
              <a:rPr lang="en-US" b="1" i="1" u="sng" dirty="0" smtClean="0">
                <a:solidFill>
                  <a:srgbClr val="0000FF"/>
                </a:solidFill>
              </a:rPr>
              <a:t>Posterity Suffered and Disappeared</a:t>
            </a:r>
            <a:endParaRPr lang="en-US" b="1" i="1" u="sng" dirty="0">
              <a:solidFill>
                <a:srgbClr val="0000FF"/>
              </a:solidFill>
            </a:endParaRPr>
          </a:p>
        </p:txBody>
      </p:sp>
      <p:sp>
        <p:nvSpPr>
          <p:cNvPr id="3" name="Content Placeholder 2"/>
          <p:cNvSpPr>
            <a:spLocks noGrp="1"/>
          </p:cNvSpPr>
          <p:nvPr>
            <p:ph idx="1"/>
          </p:nvPr>
        </p:nvSpPr>
        <p:spPr>
          <a:xfrm>
            <a:off x="0" y="835577"/>
            <a:ext cx="9144000" cy="6022423"/>
          </a:xfrm>
        </p:spPr>
        <p:txBody>
          <a:bodyPr>
            <a:normAutofit fontScale="92500" lnSpcReduction="10000"/>
          </a:bodyPr>
          <a:lstStyle/>
          <a:p>
            <a:r>
              <a:rPr lang="en-US" dirty="0" smtClean="0"/>
              <a:t>“They </a:t>
            </a:r>
            <a:r>
              <a:rPr lang="en-US" dirty="0"/>
              <a:t>had been united in their cruelty toward the Shechemites, and they had also been the most guilty in the selling of Joseph. Concerning them it was declared-- </a:t>
            </a:r>
          </a:p>
          <a:p>
            <a:r>
              <a:rPr lang="en-US" dirty="0"/>
              <a:t>"I will divide them in Jacob,</a:t>
            </a:r>
            <a:br>
              <a:rPr lang="en-US" dirty="0"/>
            </a:br>
            <a:r>
              <a:rPr lang="en-US" dirty="0"/>
              <a:t>And scatter them in </a:t>
            </a:r>
            <a:r>
              <a:rPr lang="en-US"/>
              <a:t>Israel</a:t>
            </a:r>
            <a:r>
              <a:rPr lang="en-US" smtClean="0"/>
              <a:t>.”</a:t>
            </a:r>
          </a:p>
          <a:p>
            <a:r>
              <a:rPr lang="en-US" smtClean="0"/>
              <a:t> </a:t>
            </a:r>
            <a:r>
              <a:rPr lang="en-US" dirty="0"/>
              <a:t>At the numbering of Israel, just before their entrance </a:t>
            </a:r>
            <a:r>
              <a:rPr lang="en-US"/>
              <a:t>to </a:t>
            </a:r>
            <a:r>
              <a:rPr lang="en-US" smtClean="0"/>
              <a:t>Canaan</a:t>
            </a:r>
            <a:r>
              <a:rPr lang="en-US" dirty="0"/>
              <a:t>, Simeon was the smallest tribe. Moses, in his last blessing, made no reference to Simeon. In the settlement of Canaan this tribe had only a small portion of Judah's lot, and such families as afterward became powerful formed different colonies and settled in territory outside the borders of the Holy Land</a:t>
            </a:r>
            <a:r>
              <a:rPr lang="en-US" dirty="0" smtClean="0"/>
              <a:t>.”  PP, pgs. 235,236</a:t>
            </a:r>
            <a:endParaRPr lang="en-US" dirty="0"/>
          </a:p>
        </p:txBody>
      </p:sp>
    </p:spTree>
    <p:extLst>
      <p:ext uri="{BB962C8B-B14F-4D97-AF65-F5344CB8AC3E}">
        <p14:creationId xmlns:p14="http://schemas.microsoft.com/office/powerpoint/2010/main" val="2857200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9135"/>
          </a:xfrm>
        </p:spPr>
        <p:txBody>
          <a:bodyPr/>
          <a:lstStyle/>
          <a:p>
            <a:r>
              <a:rPr lang="en-US" dirty="0" smtClean="0"/>
              <a:t> </a:t>
            </a:r>
            <a:r>
              <a:rPr lang="en-US" b="1" i="1" u="sng" dirty="0" smtClean="0">
                <a:solidFill>
                  <a:srgbClr val="008000"/>
                </a:solidFill>
              </a:rPr>
              <a:t>Cruel Beginnings</a:t>
            </a:r>
            <a:endParaRPr lang="en-US" b="1" i="1" u="sng" dirty="0">
              <a:solidFill>
                <a:srgbClr val="008000"/>
              </a:solidFill>
            </a:endParaRPr>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l="16581" r="16581"/>
          <a:stretch>
            <a:fillRect/>
          </a:stretch>
        </p:blipFill>
        <p:spPr>
          <a:xfrm>
            <a:off x="0" y="768732"/>
            <a:ext cx="4648200" cy="6089268"/>
          </a:xfrm>
        </p:spPr>
      </p:pic>
      <p:sp>
        <p:nvSpPr>
          <p:cNvPr id="4" name="Content Placeholder 3"/>
          <p:cNvSpPr>
            <a:spLocks noGrp="1"/>
          </p:cNvSpPr>
          <p:nvPr>
            <p:ph sz="half" idx="2"/>
          </p:nvPr>
        </p:nvSpPr>
        <p:spPr>
          <a:xfrm>
            <a:off x="4648200" y="768732"/>
            <a:ext cx="4495800" cy="6089268"/>
          </a:xfrm>
        </p:spPr>
        <p:txBody>
          <a:bodyPr>
            <a:normAutofit fontScale="92500" lnSpcReduction="20000"/>
          </a:bodyPr>
          <a:lstStyle/>
          <a:p>
            <a:r>
              <a:rPr lang="en-US" dirty="0" smtClean="0"/>
              <a:t>“And when the LORD saw that Leah </a:t>
            </a:r>
            <a:r>
              <a:rPr lang="en-US" i="1" dirty="0" smtClean="0"/>
              <a:t>was</a:t>
            </a:r>
            <a:r>
              <a:rPr lang="en-US" dirty="0" smtClean="0"/>
              <a:t> hated, he opened her womb: but Rachel </a:t>
            </a:r>
            <a:r>
              <a:rPr lang="en-US" i="1" dirty="0" smtClean="0"/>
              <a:t>was</a:t>
            </a:r>
            <a:r>
              <a:rPr lang="en-US" dirty="0" smtClean="0"/>
              <a:t> barren.</a:t>
            </a:r>
            <a:r>
              <a:rPr lang="en-US" dirty="0"/>
              <a:t> </a:t>
            </a:r>
            <a:r>
              <a:rPr lang="en-US" dirty="0" smtClean="0"/>
              <a:t> And Leah conceived, and bare a son, and she called his name Reuben: for she said, Surely the LORD hath looked upon my affliction; now therefore my husband will love me.</a:t>
            </a:r>
            <a:r>
              <a:rPr lang="en-US" dirty="0"/>
              <a:t> </a:t>
            </a:r>
            <a:r>
              <a:rPr lang="en-US" b="1" i="1" u="sng" dirty="0" smtClean="0"/>
              <a:t>And she conceived again, and bare a son; and said, Because the LORD hath heard that I was hated, he hath therefore given me this son also: and she called his name Simeon.”  </a:t>
            </a:r>
            <a:r>
              <a:rPr lang="en-US" dirty="0" smtClean="0"/>
              <a:t>Gen. 29:31-33</a:t>
            </a:r>
          </a:p>
          <a:p>
            <a:endParaRPr lang="en-US" dirty="0"/>
          </a:p>
        </p:txBody>
      </p:sp>
    </p:spTree>
    <p:extLst>
      <p:ext uri="{BB962C8B-B14F-4D97-AF65-F5344CB8AC3E}">
        <p14:creationId xmlns:p14="http://schemas.microsoft.com/office/powerpoint/2010/main" val="2551534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74638"/>
            <a:ext cx="4038600" cy="1143000"/>
          </a:xfrm>
        </p:spPr>
        <p:txBody>
          <a:bodyPr/>
          <a:lstStyle/>
          <a:p>
            <a:endParaRPr lang="en-US" dirty="0"/>
          </a:p>
        </p:txBody>
      </p:sp>
      <p:sp>
        <p:nvSpPr>
          <p:cNvPr id="3" name="Content Placeholder 2"/>
          <p:cNvSpPr>
            <a:spLocks noGrp="1"/>
          </p:cNvSpPr>
          <p:nvPr>
            <p:ph sz="half" idx="1"/>
          </p:nvPr>
        </p:nvSpPr>
        <p:spPr>
          <a:xfrm>
            <a:off x="0" y="0"/>
            <a:ext cx="4648200" cy="6858000"/>
          </a:xfrm>
        </p:spPr>
        <p:txBody>
          <a:bodyPr>
            <a:noAutofit/>
          </a:bodyPr>
          <a:lstStyle/>
          <a:p>
            <a:r>
              <a:rPr lang="en-US" sz="3200" dirty="0" smtClean="0"/>
              <a:t>Growing up in that climate, what kind of young man would Simeon be?  H saw the anger, harsh words, deception, hypocrisy, and every other ill in his home.  His mom was the hated wife and she had to resort to everything devilish to get attention.  She never knew love from her husband and her children felt this.</a:t>
            </a:r>
            <a:endParaRPr lang="en-US" sz="3200" dirty="0"/>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l="21318" r="21318"/>
          <a:stretch>
            <a:fillRect/>
          </a:stretch>
        </p:blipFill>
        <p:spPr>
          <a:xfrm>
            <a:off x="4528139" y="0"/>
            <a:ext cx="4615861" cy="6858000"/>
          </a:xfrm>
        </p:spPr>
      </p:pic>
    </p:spTree>
    <p:extLst>
      <p:ext uri="{BB962C8B-B14F-4D97-AF65-F5344CB8AC3E}">
        <p14:creationId xmlns:p14="http://schemas.microsoft.com/office/powerpoint/2010/main" val="400452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5308"/>
          </a:xfrm>
        </p:spPr>
        <p:txBody>
          <a:bodyPr>
            <a:normAutofit fontScale="90000"/>
          </a:bodyPr>
          <a:lstStyle/>
          <a:p>
            <a:r>
              <a:rPr lang="en-US" b="1" i="1" u="sng" dirty="0" smtClean="0">
                <a:solidFill>
                  <a:srgbClr val="008000"/>
                </a:solidFill>
              </a:rPr>
              <a:t>The Anger Explodes</a:t>
            </a:r>
            <a:endParaRPr lang="en-US" b="1" i="1" u="sng" dirty="0">
              <a:solidFill>
                <a:srgbClr val="008000"/>
              </a:solidFill>
            </a:endParaRPr>
          </a:p>
        </p:txBody>
      </p:sp>
      <p:sp>
        <p:nvSpPr>
          <p:cNvPr id="3" name="Content Placeholder 2"/>
          <p:cNvSpPr>
            <a:spLocks noGrp="1"/>
          </p:cNvSpPr>
          <p:nvPr>
            <p:ph idx="1"/>
          </p:nvPr>
        </p:nvSpPr>
        <p:spPr>
          <a:xfrm>
            <a:off x="0" y="618327"/>
            <a:ext cx="9144000" cy="6500791"/>
          </a:xfrm>
        </p:spPr>
        <p:txBody>
          <a:bodyPr>
            <a:normAutofit fontScale="85000" lnSpcReduction="20000"/>
          </a:bodyPr>
          <a:lstStyle/>
          <a:p>
            <a:r>
              <a:rPr lang="en-US" dirty="0" smtClean="0"/>
              <a:t>After their sister was ill treated by Shechem, we read, “And it came to pass on the third day, when they were sore, that two of the sons of Jacob, Simeon and Levi, Dinah's brethren, took each man his sword, and came upon the city boldly, and slew all the males.</a:t>
            </a:r>
            <a:r>
              <a:rPr lang="en-US" dirty="0"/>
              <a:t> </a:t>
            </a:r>
            <a:r>
              <a:rPr lang="en-US" dirty="0" smtClean="0"/>
              <a:t> And they slew Hamor and Shechem his son with the edge of the sword, and took Dinah out of Shechem's house, and went out.</a:t>
            </a:r>
            <a:r>
              <a:rPr lang="en-US" dirty="0"/>
              <a:t> </a:t>
            </a:r>
            <a:r>
              <a:rPr lang="en-US" dirty="0" smtClean="0"/>
              <a:t> The sons of Jacob came upon the slain, and spoiled the city, because they had defiled their sister.</a:t>
            </a:r>
            <a:r>
              <a:rPr lang="en-US" dirty="0"/>
              <a:t> </a:t>
            </a:r>
            <a:r>
              <a:rPr lang="en-US" dirty="0" smtClean="0"/>
              <a:t> They took their sheep, and their oxen, and their asses, and that which </a:t>
            </a:r>
            <a:r>
              <a:rPr lang="en-US" i="1" dirty="0" smtClean="0"/>
              <a:t>was</a:t>
            </a:r>
            <a:r>
              <a:rPr lang="en-US" dirty="0" smtClean="0"/>
              <a:t> in the city, and that which </a:t>
            </a:r>
            <a:r>
              <a:rPr lang="en-US" i="1" dirty="0" smtClean="0"/>
              <a:t>was</a:t>
            </a:r>
            <a:r>
              <a:rPr lang="en-US" dirty="0" smtClean="0"/>
              <a:t> in the field,</a:t>
            </a:r>
            <a:r>
              <a:rPr lang="en-US" dirty="0"/>
              <a:t> </a:t>
            </a:r>
            <a:r>
              <a:rPr lang="en-US" dirty="0" smtClean="0"/>
              <a:t>And all their wealth, and all their little ones, and their wives took they captive, and spoiled even all that </a:t>
            </a:r>
            <a:r>
              <a:rPr lang="en-US" i="1" dirty="0" smtClean="0"/>
              <a:t>was</a:t>
            </a:r>
            <a:r>
              <a:rPr lang="en-US" dirty="0" smtClean="0"/>
              <a:t> in the house.</a:t>
            </a:r>
            <a:r>
              <a:rPr lang="en-US" dirty="0"/>
              <a:t> </a:t>
            </a:r>
            <a:r>
              <a:rPr lang="en-US" dirty="0" smtClean="0"/>
              <a:t> And Jacob said to Simeon and Levi, Ye have troubled me to make me to stink among the inhabitants of the land, among the Canaanites and the Perizzites: and I </a:t>
            </a:r>
            <a:r>
              <a:rPr lang="en-US" i="1" dirty="0" smtClean="0"/>
              <a:t>being</a:t>
            </a:r>
            <a:r>
              <a:rPr lang="en-US" dirty="0" smtClean="0"/>
              <a:t> few in number, they shall gather themselves together against me, and slay me; and I shall be destroyed, I and my house.</a:t>
            </a:r>
            <a:r>
              <a:rPr lang="en-US" dirty="0"/>
              <a:t> </a:t>
            </a:r>
            <a:r>
              <a:rPr lang="en-US" dirty="0" smtClean="0"/>
              <a:t> And they said, Should he deal with our sister as with an harlot?”  Gen. 34:25-31</a:t>
            </a:r>
          </a:p>
          <a:p>
            <a:endParaRPr lang="en-US" dirty="0"/>
          </a:p>
        </p:txBody>
      </p:sp>
    </p:spTree>
    <p:extLst>
      <p:ext uri="{BB962C8B-B14F-4D97-AF65-F5344CB8AC3E}">
        <p14:creationId xmlns:p14="http://schemas.microsoft.com/office/powerpoint/2010/main" val="2822309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35846"/>
          </a:xfrm>
        </p:spPr>
        <p:txBody>
          <a:bodyPr/>
          <a:lstStyle/>
          <a:p>
            <a:r>
              <a:rPr lang="en-US" b="1" i="1" u="sng" dirty="0" smtClean="0">
                <a:solidFill>
                  <a:srgbClr val="008000"/>
                </a:solidFill>
              </a:rPr>
              <a:t>What a Mess!</a:t>
            </a:r>
            <a:endParaRPr lang="en-US" b="1" i="1" u="sng" dirty="0">
              <a:solidFill>
                <a:srgbClr val="008000"/>
              </a:solidFill>
            </a:endParaRPr>
          </a:p>
        </p:txBody>
      </p:sp>
      <p:sp>
        <p:nvSpPr>
          <p:cNvPr id="4" name="Content Placeholder 3"/>
          <p:cNvSpPr>
            <a:spLocks noGrp="1"/>
          </p:cNvSpPr>
          <p:nvPr>
            <p:ph sz="half" idx="2"/>
          </p:nvPr>
        </p:nvSpPr>
        <p:spPr>
          <a:xfrm>
            <a:off x="4648200" y="785444"/>
            <a:ext cx="4495800" cy="6072556"/>
          </a:xfrm>
        </p:spPr>
        <p:txBody>
          <a:bodyPr>
            <a:normAutofit fontScale="92500" lnSpcReduction="10000"/>
          </a:bodyPr>
          <a:lstStyle/>
          <a:p>
            <a:r>
              <a:rPr lang="en-US" dirty="0"/>
              <a:t>V</a:t>
            </a:r>
            <a:r>
              <a:rPr lang="en-US" dirty="0" smtClean="0"/>
              <a:t>iolence </a:t>
            </a:r>
            <a:r>
              <a:rPr lang="en-US" dirty="0" smtClean="0"/>
              <a:t>and bloodshed. </a:t>
            </a:r>
            <a:r>
              <a:rPr lang="en-US" dirty="0" smtClean="0"/>
              <a:t>Two </a:t>
            </a:r>
            <a:r>
              <a:rPr lang="en-US" dirty="0" smtClean="0"/>
              <a:t>brothers were involved in the guilt of murder, a whole city had been given to ruin and slaughter…The treacherous cruelty of Simeon and Levi was not unprovoked; yet in their course toward the Shechemites they committed a grievous sin. They had carefully concealed from Jacob their intentions, and the tidings of their revenge filled him with horror. Heartsick at the deceit and violence.”  PP, pgs. 204, 205</a:t>
            </a:r>
            <a:endParaRPr lang="en-US" dirty="0"/>
          </a:p>
        </p:txBody>
      </p:sp>
      <p:pic>
        <p:nvPicPr>
          <p:cNvPr id="7" name="Content Placeholder 6" descr="images.jpg"/>
          <p:cNvPicPr>
            <a:picLocks noGrp="1" noChangeAspect="1"/>
          </p:cNvPicPr>
          <p:nvPr>
            <p:ph sz="half" idx="1"/>
          </p:nvPr>
        </p:nvPicPr>
        <p:blipFill>
          <a:blip r:embed="rId2">
            <a:extLst>
              <a:ext uri="{28A0092B-C50C-407E-A947-70E740481C1C}">
                <a14:useLocalDpi xmlns:a14="http://schemas.microsoft.com/office/drawing/2010/main" val="0"/>
              </a:ext>
            </a:extLst>
          </a:blip>
          <a:srcRect l="21216" r="21216"/>
          <a:stretch>
            <a:fillRect/>
          </a:stretch>
        </p:blipFill>
        <p:spPr>
          <a:xfrm>
            <a:off x="0" y="785444"/>
            <a:ext cx="4648200" cy="6072556"/>
          </a:xfrm>
        </p:spPr>
      </p:pic>
    </p:spTree>
    <p:extLst>
      <p:ext uri="{BB962C8B-B14F-4D97-AF65-F5344CB8AC3E}">
        <p14:creationId xmlns:p14="http://schemas.microsoft.com/office/powerpoint/2010/main" val="3145522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5039"/>
          </a:xfrm>
        </p:spPr>
        <p:txBody>
          <a:bodyPr>
            <a:normAutofit fontScale="90000"/>
          </a:bodyPr>
          <a:lstStyle/>
          <a:p>
            <a:r>
              <a:rPr lang="en-US" b="1" i="1" u="sng" dirty="0" smtClean="0">
                <a:solidFill>
                  <a:srgbClr val="FF0000"/>
                </a:solidFill>
              </a:rPr>
              <a:t>This Was the Beginning!</a:t>
            </a:r>
            <a:endParaRPr lang="en-US" b="1" i="1" u="sng" dirty="0">
              <a:solidFill>
                <a:srgbClr val="FF0000"/>
              </a:solidFill>
            </a:endParaRPr>
          </a:p>
        </p:txBody>
      </p:sp>
      <p:sp>
        <p:nvSpPr>
          <p:cNvPr id="3" name="Content Placeholder 2"/>
          <p:cNvSpPr>
            <a:spLocks noGrp="1"/>
          </p:cNvSpPr>
          <p:nvPr>
            <p:ph sz="half" idx="1"/>
          </p:nvPr>
        </p:nvSpPr>
        <p:spPr>
          <a:xfrm>
            <a:off x="0" y="635040"/>
            <a:ext cx="4495800" cy="6222960"/>
          </a:xfrm>
        </p:spPr>
        <p:txBody>
          <a:bodyPr>
            <a:normAutofit lnSpcReduction="10000"/>
          </a:bodyPr>
          <a:lstStyle/>
          <a:p>
            <a:r>
              <a:rPr lang="en-US" dirty="0" smtClean="0"/>
              <a:t>After the treachery at Shechem, you would think that Simeon had hit rock bottom, but that was only the beginning.  Where the trouble had begun, it was boiling over the top and there was no let up!  Simeon’s dad did a dumb thing in giving Simeon’s younger brother a coat of many colors.  That was too much for him.  He would bide his time; Joseph would pay!!!</a:t>
            </a:r>
            <a:endParaRPr lang="en-US" dirty="0"/>
          </a:p>
        </p:txBody>
      </p:sp>
      <p:pic>
        <p:nvPicPr>
          <p:cNvPr id="5" name="Content Placeholder 4" descr="images.jpg"/>
          <p:cNvPicPr>
            <a:picLocks noGrp="1" noChangeAspect="1"/>
          </p:cNvPicPr>
          <p:nvPr>
            <p:ph sz="half" idx="2"/>
          </p:nvPr>
        </p:nvPicPr>
        <p:blipFill>
          <a:blip r:embed="rId2">
            <a:extLst>
              <a:ext uri="{28A0092B-C50C-407E-A947-70E740481C1C}">
                <a14:useLocalDpi xmlns:a14="http://schemas.microsoft.com/office/drawing/2010/main" val="0"/>
              </a:ext>
            </a:extLst>
          </a:blip>
          <a:srcRect l="16581" r="16581"/>
          <a:stretch>
            <a:fillRect/>
          </a:stretch>
        </p:blipFill>
        <p:spPr>
          <a:xfrm>
            <a:off x="4495800" y="635040"/>
            <a:ext cx="4648200" cy="6222960"/>
          </a:xfrm>
        </p:spPr>
      </p:pic>
    </p:spTree>
    <p:extLst>
      <p:ext uri="{BB962C8B-B14F-4D97-AF65-F5344CB8AC3E}">
        <p14:creationId xmlns:p14="http://schemas.microsoft.com/office/powerpoint/2010/main" val="2791212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1885"/>
          </a:xfrm>
        </p:spPr>
        <p:txBody>
          <a:bodyPr>
            <a:normAutofit fontScale="90000"/>
          </a:bodyPr>
          <a:lstStyle/>
          <a:p>
            <a:r>
              <a:rPr lang="en-US" b="1" i="1" u="sng" dirty="0" smtClean="0">
                <a:solidFill>
                  <a:srgbClr val="FF0000"/>
                </a:solidFill>
              </a:rPr>
              <a:t>Deadly Attempt</a:t>
            </a:r>
            <a:endParaRPr lang="en-US" b="1" i="1" u="sng" dirty="0">
              <a:solidFill>
                <a:srgbClr val="FF0000"/>
              </a:solidFill>
            </a:endParaRPr>
          </a:p>
        </p:txBody>
      </p:sp>
      <p:sp>
        <p:nvSpPr>
          <p:cNvPr id="3" name="Content Placeholder 2"/>
          <p:cNvSpPr>
            <a:spLocks noGrp="1"/>
          </p:cNvSpPr>
          <p:nvPr>
            <p:ph idx="1"/>
          </p:nvPr>
        </p:nvSpPr>
        <p:spPr>
          <a:xfrm>
            <a:off x="0" y="568193"/>
            <a:ext cx="9144000" cy="6289807"/>
          </a:xfrm>
        </p:spPr>
        <p:txBody>
          <a:bodyPr>
            <a:normAutofit fontScale="77500" lnSpcReduction="20000"/>
          </a:bodyPr>
          <a:lstStyle/>
          <a:p>
            <a:r>
              <a:rPr lang="en-US" dirty="0" smtClean="0"/>
              <a:t>“The sight of the coat, the token of their father's love, filled them with frenzy. "Behold, this dreamer cometh," they cried in mockery. Envy and revenge, long secretly cherished, now controlled them. "Let us slay him," they said, "and cast him into some pit, and we will say, Some evil beast hath devoured him; and we shall see what will become of his dreams." They would have executed their purpose but for Reuben. He shrank from participating in the murder of his brother, and proposed that Joseph be cast alive into a pit, and left there to perish; secretly intending, however, to rescue him and return him to his father. Having persuaded all to consent to this plan, Reuben left the company, fearing that he might fail to control his feelings, and that his real intentions would be discovered. </a:t>
            </a:r>
          </a:p>
          <a:p>
            <a:r>
              <a:rPr lang="en-US" dirty="0" smtClean="0"/>
              <a:t>Joseph came on, unsuspicious of danger, and glad that the object of his long search was accomplished; but instead of the expected greeting, he was terrified by the angry and revengeful glances which he met. He was seized and his coat stripped from him. Taunts and threats revealed a deadly purpose.”  PP, pg. 211 </a:t>
            </a:r>
          </a:p>
          <a:p>
            <a:endParaRPr lang="en-US" dirty="0"/>
          </a:p>
        </p:txBody>
      </p:sp>
    </p:spTree>
    <p:extLst>
      <p:ext uri="{BB962C8B-B14F-4D97-AF65-F5344CB8AC3E}">
        <p14:creationId xmlns:p14="http://schemas.microsoft.com/office/powerpoint/2010/main" val="1270356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2423"/>
          </a:xfrm>
        </p:spPr>
        <p:txBody>
          <a:bodyPr/>
          <a:lstStyle/>
          <a:p>
            <a:r>
              <a:rPr lang="en-US" b="1" i="1" u="sng" dirty="0" smtClean="0">
                <a:solidFill>
                  <a:srgbClr val="FF0000"/>
                </a:solidFill>
              </a:rPr>
              <a:t>Simeon, the chief Instigator</a:t>
            </a:r>
            <a:endParaRPr lang="en-US" b="1" i="1" u="sng" dirty="0">
              <a:solidFill>
                <a:srgbClr val="FF0000"/>
              </a:solidFill>
            </a:endParaRPr>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l="17721" r="17721"/>
          <a:stretch>
            <a:fillRect/>
          </a:stretch>
        </p:blipFill>
        <p:spPr>
          <a:xfrm>
            <a:off x="1" y="768732"/>
            <a:ext cx="4929154" cy="6089268"/>
          </a:xfrm>
        </p:spPr>
      </p:pic>
      <p:sp>
        <p:nvSpPr>
          <p:cNvPr id="4" name="Content Placeholder 3"/>
          <p:cNvSpPr>
            <a:spLocks noGrp="1"/>
          </p:cNvSpPr>
          <p:nvPr>
            <p:ph sz="half" idx="2"/>
          </p:nvPr>
        </p:nvSpPr>
        <p:spPr>
          <a:xfrm>
            <a:off x="4648200" y="768731"/>
            <a:ext cx="4495800" cy="6089269"/>
          </a:xfrm>
        </p:spPr>
        <p:txBody>
          <a:bodyPr>
            <a:noAutofit/>
          </a:bodyPr>
          <a:lstStyle/>
          <a:p>
            <a:r>
              <a:rPr lang="en-US" sz="3200" dirty="0" smtClean="0"/>
              <a:t>“On his return he commanded that Simeon be bound before them and again committed to prison. In the cruel treatment of their brother, Simeon had been the instigator and chief actor, and it was for this reason that the choice fell upon him.”  PP, pg. 226 </a:t>
            </a:r>
            <a:endParaRPr lang="en-US" sz="3200" dirty="0"/>
          </a:p>
        </p:txBody>
      </p:sp>
    </p:spTree>
    <p:extLst>
      <p:ext uri="{BB962C8B-B14F-4D97-AF65-F5344CB8AC3E}">
        <p14:creationId xmlns:p14="http://schemas.microsoft.com/office/powerpoint/2010/main" val="498686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5981"/>
          </a:xfrm>
        </p:spPr>
        <p:txBody>
          <a:bodyPr/>
          <a:lstStyle/>
          <a:p>
            <a:r>
              <a:rPr lang="en-US" b="1" i="1" u="sng" dirty="0" smtClean="0">
                <a:solidFill>
                  <a:srgbClr val="FF0000"/>
                </a:solidFill>
              </a:rPr>
              <a:t>Something Begins to Change</a:t>
            </a:r>
            <a:endParaRPr lang="en-US" b="1" i="1" u="sng" dirty="0">
              <a:solidFill>
                <a:srgbClr val="FF0000"/>
              </a:solidFill>
            </a:endParaRPr>
          </a:p>
        </p:txBody>
      </p:sp>
      <p:sp>
        <p:nvSpPr>
          <p:cNvPr id="3" name="Content Placeholder 2"/>
          <p:cNvSpPr>
            <a:spLocks noGrp="1"/>
          </p:cNvSpPr>
          <p:nvPr>
            <p:ph idx="1"/>
          </p:nvPr>
        </p:nvSpPr>
        <p:spPr>
          <a:xfrm>
            <a:off x="0" y="852289"/>
            <a:ext cx="9144000" cy="6005711"/>
          </a:xfrm>
        </p:spPr>
        <p:txBody>
          <a:bodyPr>
            <a:normAutofit/>
          </a:bodyPr>
          <a:lstStyle/>
          <a:p>
            <a:r>
              <a:rPr lang="en-US" sz="3600" dirty="0" smtClean="0"/>
              <a:t>“And he knew it, and said, </a:t>
            </a:r>
            <a:r>
              <a:rPr lang="en-US" sz="3600" i="1" dirty="0" smtClean="0"/>
              <a:t>It is</a:t>
            </a:r>
            <a:r>
              <a:rPr lang="en-US" sz="3600" dirty="0" smtClean="0"/>
              <a:t> my son's coat; an evil beast hath devoured him; Joseph is without doubt rent in pieces.</a:t>
            </a:r>
            <a:r>
              <a:rPr lang="en-US" sz="3600" dirty="0"/>
              <a:t> </a:t>
            </a:r>
            <a:r>
              <a:rPr lang="en-US" sz="3600" dirty="0" smtClean="0"/>
              <a:t> And Jacob rent his clothes, and put sackcloth upon his loins, and mourned for his son many days. And all his sons and all his daughters rose up to comfort him; but he refused to be comforted; and he said, For I will go down into the grave unto my son mourning. Thus his father wept for him.”  Gen. 37:33-35</a:t>
            </a:r>
          </a:p>
          <a:p>
            <a:endParaRPr lang="en-US" dirty="0"/>
          </a:p>
        </p:txBody>
      </p:sp>
    </p:spTree>
    <p:extLst>
      <p:ext uri="{BB962C8B-B14F-4D97-AF65-F5344CB8AC3E}">
        <p14:creationId xmlns:p14="http://schemas.microsoft.com/office/powerpoint/2010/main" val="4264807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3819</TotalTime>
  <Words>1694</Words>
  <Application>Microsoft Office PowerPoint</Application>
  <PresentationFormat>On-screen Show (4:3)</PresentationFormat>
  <Paragraphs>38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Arial Black</vt:lpstr>
      <vt:lpstr>Calibri</vt:lpstr>
      <vt:lpstr>Office Theme</vt:lpstr>
      <vt:lpstr>Amazing Grace, pt. 4</vt:lpstr>
      <vt:lpstr> Cruel Beginnings</vt:lpstr>
      <vt:lpstr>PowerPoint Presentation</vt:lpstr>
      <vt:lpstr>The Anger Explodes</vt:lpstr>
      <vt:lpstr>What a Mess!</vt:lpstr>
      <vt:lpstr>This Was the Beginning!</vt:lpstr>
      <vt:lpstr>Deadly Attempt</vt:lpstr>
      <vt:lpstr>Simeon, the chief Instigator</vt:lpstr>
      <vt:lpstr>Something Begins to Change</vt:lpstr>
      <vt:lpstr>Change Comes!</vt:lpstr>
      <vt:lpstr>Hopelessness</vt:lpstr>
      <vt:lpstr>Amazing Grace at Work!</vt:lpstr>
      <vt:lpstr>A Battle and a March</vt:lpstr>
      <vt:lpstr>No Pit for him!</vt:lpstr>
      <vt:lpstr>Humility</vt:lpstr>
      <vt:lpstr>Simeon’s Experience</vt:lpstr>
      <vt:lpstr>PowerPoint Presentation</vt:lpstr>
      <vt:lpstr>Posterity Suffered and Disappeared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Amazing Grace, pt. 4</dc:title>
  <dc:creator>Erica Hughes</dc:creator>
  <cp:lastModifiedBy>All Public</cp:lastModifiedBy>
  <cp:revision>12</cp:revision>
  <dcterms:created xsi:type="dcterms:W3CDTF">2015-01-21T01:33:42Z</dcterms:created>
  <dcterms:modified xsi:type="dcterms:W3CDTF">2017-05-19T14:12:14Z</dcterms:modified>
</cp:coreProperties>
</file>