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305" r:id="rId5"/>
    <p:sldId id="306" r:id="rId6"/>
    <p:sldId id="307" r:id="rId7"/>
    <p:sldId id="272" r:id="rId8"/>
    <p:sldId id="308" r:id="rId9"/>
    <p:sldId id="265" r:id="rId10"/>
    <p:sldId id="267" r:id="rId11"/>
    <p:sldId id="268" r:id="rId12"/>
    <p:sldId id="309" r:id="rId13"/>
    <p:sldId id="310" r:id="rId14"/>
    <p:sldId id="311" r:id="rId15"/>
    <p:sldId id="313" r:id="rId16"/>
    <p:sldId id="263" r:id="rId17"/>
    <p:sldId id="314" r:id="rId18"/>
    <p:sldId id="315" r:id="rId19"/>
    <p:sldId id="264" r:id="rId20"/>
    <p:sldId id="316" r:id="rId21"/>
    <p:sldId id="266" r:id="rId22"/>
    <p:sldId id="320" r:id="rId23"/>
    <p:sldId id="257" r:id="rId24"/>
    <p:sldId id="317" r:id="rId25"/>
    <p:sldId id="318" r:id="rId26"/>
    <p:sldId id="319" r:id="rId27"/>
    <p:sldId id="323" r:id="rId28"/>
    <p:sldId id="274" r:id="rId29"/>
    <p:sldId id="312" r:id="rId30"/>
    <p:sldId id="261" r:id="rId31"/>
    <p:sldId id="258" r:id="rId32"/>
    <p:sldId id="259" r:id="rId33"/>
    <p:sldId id="260" r:id="rId34"/>
    <p:sldId id="262" r:id="rId35"/>
    <p:sldId id="321" r:id="rId36"/>
    <p:sldId id="269" r:id="rId37"/>
    <p:sldId id="271" r:id="rId38"/>
    <p:sldId id="270" r:id="rId39"/>
    <p:sldId id="322" r:id="rId40"/>
    <p:sldId id="275"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72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6E287-986B-47C7-81AD-660EB4F1913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261CD9A-DD3F-404A-BED2-9B8ECD87269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597BCA7-E337-455F-A254-AE9F7A2E2809}"/>
              </a:ext>
            </a:extLst>
          </p:cNvPr>
          <p:cNvSpPr>
            <a:spLocks noGrp="1"/>
          </p:cNvSpPr>
          <p:nvPr>
            <p:ph type="dt" sz="half" idx="10"/>
          </p:nvPr>
        </p:nvSpPr>
        <p:spPr/>
        <p:txBody>
          <a:bodyPr/>
          <a:lstStyle/>
          <a:p>
            <a:fld id="{5B0D643B-CE64-4022-9C24-6589D2637BAF}" type="datetimeFigureOut">
              <a:rPr lang="en-US" smtClean="0"/>
              <a:t>4/21/2024</a:t>
            </a:fld>
            <a:endParaRPr lang="en-US"/>
          </a:p>
        </p:txBody>
      </p:sp>
      <p:sp>
        <p:nvSpPr>
          <p:cNvPr id="5" name="Footer Placeholder 4">
            <a:extLst>
              <a:ext uri="{FF2B5EF4-FFF2-40B4-BE49-F238E27FC236}">
                <a16:creationId xmlns:a16="http://schemas.microsoft.com/office/drawing/2014/main" id="{93E8D16B-CC69-4F6B-B919-91675797A7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FC0AFD-4A7E-4A6D-8F54-8D3AAD9F6183}"/>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12137998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8A914-7AE5-4F10-A1CF-95E0BA132E1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94C5CC9-1D21-45F1-B435-C48551DCEC1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211A5B-A3FA-4837-9440-34A863396FBC}"/>
              </a:ext>
            </a:extLst>
          </p:cNvPr>
          <p:cNvSpPr>
            <a:spLocks noGrp="1"/>
          </p:cNvSpPr>
          <p:nvPr>
            <p:ph type="dt" sz="half" idx="10"/>
          </p:nvPr>
        </p:nvSpPr>
        <p:spPr/>
        <p:txBody>
          <a:bodyPr/>
          <a:lstStyle/>
          <a:p>
            <a:fld id="{5B0D643B-CE64-4022-9C24-6589D2637BAF}" type="datetimeFigureOut">
              <a:rPr lang="en-US" smtClean="0"/>
              <a:t>4/21/2024</a:t>
            </a:fld>
            <a:endParaRPr lang="en-US"/>
          </a:p>
        </p:txBody>
      </p:sp>
      <p:sp>
        <p:nvSpPr>
          <p:cNvPr id="5" name="Footer Placeholder 4">
            <a:extLst>
              <a:ext uri="{FF2B5EF4-FFF2-40B4-BE49-F238E27FC236}">
                <a16:creationId xmlns:a16="http://schemas.microsoft.com/office/drawing/2014/main" id="{4850E688-F3CC-4AA8-B80F-C3D57B79C1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8C2625-3FD3-41BE-893C-73D813B89C4F}"/>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11763797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4457B4-4F14-48F3-B399-18A2F450EAE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9509BC-0800-41F6-913A-947B2B60C7A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7DDEB0-BD39-4BC5-9BA6-FCEBF0EF4B17}"/>
              </a:ext>
            </a:extLst>
          </p:cNvPr>
          <p:cNvSpPr>
            <a:spLocks noGrp="1"/>
          </p:cNvSpPr>
          <p:nvPr>
            <p:ph type="dt" sz="half" idx="10"/>
          </p:nvPr>
        </p:nvSpPr>
        <p:spPr/>
        <p:txBody>
          <a:bodyPr/>
          <a:lstStyle/>
          <a:p>
            <a:fld id="{5B0D643B-CE64-4022-9C24-6589D2637BAF}" type="datetimeFigureOut">
              <a:rPr lang="en-US" smtClean="0"/>
              <a:t>4/21/2024</a:t>
            </a:fld>
            <a:endParaRPr lang="en-US"/>
          </a:p>
        </p:txBody>
      </p:sp>
      <p:sp>
        <p:nvSpPr>
          <p:cNvPr id="5" name="Footer Placeholder 4">
            <a:extLst>
              <a:ext uri="{FF2B5EF4-FFF2-40B4-BE49-F238E27FC236}">
                <a16:creationId xmlns:a16="http://schemas.microsoft.com/office/drawing/2014/main" id="{4E776E41-AAAA-43B8-AC04-F0F884A5F1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5C5D91-0C0B-47E1-AA5F-A33622DFE196}"/>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25737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04C17-86E7-4B57-A827-93E628E25F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930CBF-A77A-4A69-9975-999F0C7C6F7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CF4F4A-C0E6-410F-9F88-2E9F2691FA57}"/>
              </a:ext>
            </a:extLst>
          </p:cNvPr>
          <p:cNvSpPr>
            <a:spLocks noGrp="1"/>
          </p:cNvSpPr>
          <p:nvPr>
            <p:ph type="dt" sz="half" idx="10"/>
          </p:nvPr>
        </p:nvSpPr>
        <p:spPr/>
        <p:txBody>
          <a:bodyPr/>
          <a:lstStyle/>
          <a:p>
            <a:fld id="{5B0D643B-CE64-4022-9C24-6589D2637BAF}" type="datetimeFigureOut">
              <a:rPr lang="en-US" smtClean="0"/>
              <a:t>4/21/2024</a:t>
            </a:fld>
            <a:endParaRPr lang="en-US"/>
          </a:p>
        </p:txBody>
      </p:sp>
      <p:sp>
        <p:nvSpPr>
          <p:cNvPr id="5" name="Footer Placeholder 4">
            <a:extLst>
              <a:ext uri="{FF2B5EF4-FFF2-40B4-BE49-F238E27FC236}">
                <a16:creationId xmlns:a16="http://schemas.microsoft.com/office/drawing/2014/main" id="{08B81E6F-D181-42ED-8BC8-31530642A5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81F43A-FBEB-4C9D-A107-235C31C1923E}"/>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3575496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F3AEA-1E53-44AE-8430-0F337FA216A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C1EF9F2-829F-47D9-A164-6E8D13F7A45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42F6052-934F-4BFA-B68A-4D5F3394DB3B}"/>
              </a:ext>
            </a:extLst>
          </p:cNvPr>
          <p:cNvSpPr>
            <a:spLocks noGrp="1"/>
          </p:cNvSpPr>
          <p:nvPr>
            <p:ph type="dt" sz="half" idx="10"/>
          </p:nvPr>
        </p:nvSpPr>
        <p:spPr/>
        <p:txBody>
          <a:bodyPr/>
          <a:lstStyle/>
          <a:p>
            <a:fld id="{5B0D643B-CE64-4022-9C24-6589D2637BAF}" type="datetimeFigureOut">
              <a:rPr lang="en-US" smtClean="0"/>
              <a:t>4/21/2024</a:t>
            </a:fld>
            <a:endParaRPr lang="en-US"/>
          </a:p>
        </p:txBody>
      </p:sp>
      <p:sp>
        <p:nvSpPr>
          <p:cNvPr id="5" name="Footer Placeholder 4">
            <a:extLst>
              <a:ext uri="{FF2B5EF4-FFF2-40B4-BE49-F238E27FC236}">
                <a16:creationId xmlns:a16="http://schemas.microsoft.com/office/drawing/2014/main" id="{34396AF5-2382-4517-80C2-09CD69D319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CF85D3-84FD-4B40-985B-A33196AD5703}"/>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2151203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0E1F2-586B-4D58-952E-6C21712045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9A5FAC-2982-46D6-9CFD-FF51774ACC5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9E61DD2-C91B-457B-87BE-906BEEA7704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7445888-9D60-432F-A612-C85BCA07522C}"/>
              </a:ext>
            </a:extLst>
          </p:cNvPr>
          <p:cNvSpPr>
            <a:spLocks noGrp="1"/>
          </p:cNvSpPr>
          <p:nvPr>
            <p:ph type="dt" sz="half" idx="10"/>
          </p:nvPr>
        </p:nvSpPr>
        <p:spPr/>
        <p:txBody>
          <a:bodyPr/>
          <a:lstStyle/>
          <a:p>
            <a:fld id="{5B0D643B-CE64-4022-9C24-6589D2637BAF}" type="datetimeFigureOut">
              <a:rPr lang="en-US" smtClean="0"/>
              <a:t>4/21/2024</a:t>
            </a:fld>
            <a:endParaRPr lang="en-US"/>
          </a:p>
        </p:txBody>
      </p:sp>
      <p:sp>
        <p:nvSpPr>
          <p:cNvPr id="6" name="Footer Placeholder 5">
            <a:extLst>
              <a:ext uri="{FF2B5EF4-FFF2-40B4-BE49-F238E27FC236}">
                <a16:creationId xmlns:a16="http://schemas.microsoft.com/office/drawing/2014/main" id="{5F451908-2E6D-4434-A3ED-5F404BD839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56873F-83CD-4705-A675-6EDF97FC0D2A}"/>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25442926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AC83D-518E-422B-B31C-ACA7568515A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AD90762-D770-4C47-B1B7-3CD557B9C5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9C2891C-B077-4B76-B479-648F9B5BB1D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D4DF2E-08B2-41A4-9620-D15037E417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C3EAB9D-C0B0-4D6C-97B1-310564B3649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621C42B-D389-4E66-BAE1-EB76C90DDBBB}"/>
              </a:ext>
            </a:extLst>
          </p:cNvPr>
          <p:cNvSpPr>
            <a:spLocks noGrp="1"/>
          </p:cNvSpPr>
          <p:nvPr>
            <p:ph type="dt" sz="half" idx="10"/>
          </p:nvPr>
        </p:nvSpPr>
        <p:spPr/>
        <p:txBody>
          <a:bodyPr/>
          <a:lstStyle/>
          <a:p>
            <a:fld id="{5B0D643B-CE64-4022-9C24-6589D2637BAF}" type="datetimeFigureOut">
              <a:rPr lang="en-US" smtClean="0"/>
              <a:t>4/21/2024</a:t>
            </a:fld>
            <a:endParaRPr lang="en-US"/>
          </a:p>
        </p:txBody>
      </p:sp>
      <p:sp>
        <p:nvSpPr>
          <p:cNvPr id="8" name="Footer Placeholder 7">
            <a:extLst>
              <a:ext uri="{FF2B5EF4-FFF2-40B4-BE49-F238E27FC236}">
                <a16:creationId xmlns:a16="http://schemas.microsoft.com/office/drawing/2014/main" id="{FFDAE333-740C-4108-ADAF-9E6F0CCDDD3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F372B4E-6229-462C-82C2-DAF80440CE20}"/>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17379243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12D16-B9AF-437D-9ABF-CB9A3F9CF08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4E9D3E8-B0B6-4A9A-989D-CC423B70CCC0}"/>
              </a:ext>
            </a:extLst>
          </p:cNvPr>
          <p:cNvSpPr>
            <a:spLocks noGrp="1"/>
          </p:cNvSpPr>
          <p:nvPr>
            <p:ph type="dt" sz="half" idx="10"/>
          </p:nvPr>
        </p:nvSpPr>
        <p:spPr/>
        <p:txBody>
          <a:bodyPr/>
          <a:lstStyle/>
          <a:p>
            <a:fld id="{5B0D643B-CE64-4022-9C24-6589D2637BAF}" type="datetimeFigureOut">
              <a:rPr lang="en-US" smtClean="0"/>
              <a:t>4/21/2024</a:t>
            </a:fld>
            <a:endParaRPr lang="en-US"/>
          </a:p>
        </p:txBody>
      </p:sp>
      <p:sp>
        <p:nvSpPr>
          <p:cNvPr id="4" name="Footer Placeholder 3">
            <a:extLst>
              <a:ext uri="{FF2B5EF4-FFF2-40B4-BE49-F238E27FC236}">
                <a16:creationId xmlns:a16="http://schemas.microsoft.com/office/drawing/2014/main" id="{AAC1FD7E-F555-4325-8324-926C382993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3C57E39-8AD7-4362-8E32-B05D07E7BF1C}"/>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41754577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56DD8C-C561-48EB-9FC2-6C71CD19BCF7}"/>
              </a:ext>
            </a:extLst>
          </p:cNvPr>
          <p:cNvSpPr>
            <a:spLocks noGrp="1"/>
          </p:cNvSpPr>
          <p:nvPr>
            <p:ph type="dt" sz="half" idx="10"/>
          </p:nvPr>
        </p:nvSpPr>
        <p:spPr/>
        <p:txBody>
          <a:bodyPr/>
          <a:lstStyle/>
          <a:p>
            <a:fld id="{5B0D643B-CE64-4022-9C24-6589D2637BAF}" type="datetimeFigureOut">
              <a:rPr lang="en-US" smtClean="0"/>
              <a:t>4/21/2024</a:t>
            </a:fld>
            <a:endParaRPr lang="en-US"/>
          </a:p>
        </p:txBody>
      </p:sp>
      <p:sp>
        <p:nvSpPr>
          <p:cNvPr id="3" name="Footer Placeholder 2">
            <a:extLst>
              <a:ext uri="{FF2B5EF4-FFF2-40B4-BE49-F238E27FC236}">
                <a16:creationId xmlns:a16="http://schemas.microsoft.com/office/drawing/2014/main" id="{8F8425FD-CF1D-4DC5-A1C9-CD3A73341E6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B0B6617-532E-486C-A097-82D933F18417}"/>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273144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FCED3-7F35-4686-B949-85900A3967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65E7C7-7913-4BDA-9CD9-F93B068BB92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29A56E-F928-428B-83F3-D517996600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D4F3047-61D5-4D40-901F-F84FC974ADD0}"/>
              </a:ext>
            </a:extLst>
          </p:cNvPr>
          <p:cNvSpPr>
            <a:spLocks noGrp="1"/>
          </p:cNvSpPr>
          <p:nvPr>
            <p:ph type="dt" sz="half" idx="10"/>
          </p:nvPr>
        </p:nvSpPr>
        <p:spPr/>
        <p:txBody>
          <a:bodyPr/>
          <a:lstStyle/>
          <a:p>
            <a:fld id="{5B0D643B-CE64-4022-9C24-6589D2637BAF}" type="datetimeFigureOut">
              <a:rPr lang="en-US" smtClean="0"/>
              <a:t>4/21/2024</a:t>
            </a:fld>
            <a:endParaRPr lang="en-US"/>
          </a:p>
        </p:txBody>
      </p:sp>
      <p:sp>
        <p:nvSpPr>
          <p:cNvPr id="6" name="Footer Placeholder 5">
            <a:extLst>
              <a:ext uri="{FF2B5EF4-FFF2-40B4-BE49-F238E27FC236}">
                <a16:creationId xmlns:a16="http://schemas.microsoft.com/office/drawing/2014/main" id="{025BFD0C-A090-474C-9E32-68B00E816F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87348B-28A3-4656-A42F-F4240CF125ED}"/>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25278011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523FB-618D-472C-82D6-362C48B917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429244-9507-41D2-8B29-B01E7CC0DC5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94C08D3-56FA-4D46-9133-4843DAFAC4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5EA917C-4EBF-4029-9249-7C00D3416944}"/>
              </a:ext>
            </a:extLst>
          </p:cNvPr>
          <p:cNvSpPr>
            <a:spLocks noGrp="1"/>
          </p:cNvSpPr>
          <p:nvPr>
            <p:ph type="dt" sz="half" idx="10"/>
          </p:nvPr>
        </p:nvSpPr>
        <p:spPr/>
        <p:txBody>
          <a:bodyPr/>
          <a:lstStyle/>
          <a:p>
            <a:fld id="{5B0D643B-CE64-4022-9C24-6589D2637BAF}" type="datetimeFigureOut">
              <a:rPr lang="en-US" smtClean="0"/>
              <a:t>4/21/2024</a:t>
            </a:fld>
            <a:endParaRPr lang="en-US"/>
          </a:p>
        </p:txBody>
      </p:sp>
      <p:sp>
        <p:nvSpPr>
          <p:cNvPr id="6" name="Footer Placeholder 5">
            <a:extLst>
              <a:ext uri="{FF2B5EF4-FFF2-40B4-BE49-F238E27FC236}">
                <a16:creationId xmlns:a16="http://schemas.microsoft.com/office/drawing/2014/main" id="{6AA54052-2596-42A0-A2A7-75E4571A73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2741D5-56E5-4049-BA62-1A834A099EBF}"/>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14726039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5CDF6C-457F-4831-B847-29A6AD3E89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7AB7456-1707-4FB8-8B99-A7306D7DEE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60CCF3-4D9D-47E7-921C-F39C3837CF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0D643B-CE64-4022-9C24-6589D2637BAF}" type="datetimeFigureOut">
              <a:rPr lang="en-US" smtClean="0"/>
              <a:t>4/21/2024</a:t>
            </a:fld>
            <a:endParaRPr lang="en-US"/>
          </a:p>
        </p:txBody>
      </p:sp>
      <p:sp>
        <p:nvSpPr>
          <p:cNvPr id="5" name="Footer Placeholder 4">
            <a:extLst>
              <a:ext uri="{FF2B5EF4-FFF2-40B4-BE49-F238E27FC236}">
                <a16:creationId xmlns:a16="http://schemas.microsoft.com/office/drawing/2014/main" id="{E363562E-660E-466F-9512-73BD9D7B39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2E2A8DA-F1E1-4D6D-B5E9-EAD953F138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53EBA2-CE3D-44EB-865E-CEDAC804F09A}" type="slidenum">
              <a:rPr lang="en-US" smtClean="0"/>
              <a:t>‹#›</a:t>
            </a:fld>
            <a:endParaRPr lang="en-US"/>
          </a:p>
        </p:txBody>
      </p:sp>
    </p:spTree>
    <p:extLst>
      <p:ext uri="{BB962C8B-B14F-4D97-AF65-F5344CB8AC3E}">
        <p14:creationId xmlns:p14="http://schemas.microsoft.com/office/powerpoint/2010/main" val="38031730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14EC697-1F30-98CC-3A02-EDFFFA86301A}"/>
              </a:ext>
            </a:extLst>
          </p:cNvPr>
          <p:cNvPicPr>
            <a:picLocks noChangeAspect="1"/>
          </p:cNvPicPr>
          <p:nvPr/>
        </p:nvPicPr>
        <p:blipFill>
          <a:blip r:embed="rId2"/>
          <a:stretch>
            <a:fillRect/>
          </a:stretch>
        </p:blipFill>
        <p:spPr>
          <a:xfrm>
            <a:off x="1524000" y="0"/>
            <a:ext cx="9144000" cy="6858000"/>
          </a:xfrm>
          <a:prstGeom prst="rect">
            <a:avLst/>
          </a:prstGeom>
        </p:spPr>
      </p:pic>
      <p:sp>
        <p:nvSpPr>
          <p:cNvPr id="2" name="Title 1">
            <a:extLst>
              <a:ext uri="{FF2B5EF4-FFF2-40B4-BE49-F238E27FC236}">
                <a16:creationId xmlns:a16="http://schemas.microsoft.com/office/drawing/2014/main" id="{42A8F0C4-FF5B-B96A-D29E-ADB0DB3DB529}"/>
              </a:ext>
            </a:extLst>
          </p:cNvPr>
          <p:cNvSpPr>
            <a:spLocks noGrp="1"/>
          </p:cNvSpPr>
          <p:nvPr>
            <p:ph type="title"/>
          </p:nvPr>
        </p:nvSpPr>
        <p:spPr>
          <a:xfrm>
            <a:off x="837422" y="-545533"/>
            <a:ext cx="10517155" cy="2518034"/>
          </a:xfrm>
        </p:spPr>
        <p:txBody>
          <a:bodyPr>
            <a:normAutofit/>
          </a:bodyPr>
          <a:lstStyle/>
          <a:p>
            <a:pPr algn="ctr"/>
            <a:r>
              <a:rPr lang="en-US" sz="4800" b="1" u="sng" dirty="0">
                <a:solidFill>
                  <a:schemeClr val="bg1"/>
                </a:solidFill>
                <a:effectLst>
                  <a:outerShdw blurRad="38100" dist="38100" dir="2700000" algn="tl">
                    <a:srgbClr val="000000">
                      <a:alpha val="43137"/>
                    </a:srgbClr>
                  </a:outerShdw>
                </a:effectLst>
              </a:rPr>
              <a:t>The History of the Holy Spirit in Adventism pt 1: Darkness to Light</a:t>
            </a:r>
          </a:p>
        </p:txBody>
      </p:sp>
    </p:spTree>
    <p:extLst>
      <p:ext uri="{BB962C8B-B14F-4D97-AF65-F5344CB8AC3E}">
        <p14:creationId xmlns:p14="http://schemas.microsoft.com/office/powerpoint/2010/main" val="1985834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86918-949E-8288-B372-4C6BE7E4A602}"/>
              </a:ext>
            </a:extLst>
          </p:cNvPr>
          <p:cNvSpPr>
            <a:spLocks noGrp="1"/>
          </p:cNvSpPr>
          <p:nvPr>
            <p:ph type="title"/>
          </p:nvPr>
        </p:nvSpPr>
        <p:spPr>
          <a:xfrm>
            <a:off x="0" y="-335902"/>
            <a:ext cx="12055151" cy="1325563"/>
          </a:xfrm>
        </p:spPr>
        <p:txBody>
          <a:bodyPr/>
          <a:lstStyle/>
          <a:p>
            <a:r>
              <a:rPr lang="en-US" dirty="0"/>
              <a:t>White Estate Confirms</a:t>
            </a:r>
          </a:p>
        </p:txBody>
      </p:sp>
      <p:sp>
        <p:nvSpPr>
          <p:cNvPr id="3" name="Rectangle 1">
            <a:extLst>
              <a:ext uri="{FF2B5EF4-FFF2-40B4-BE49-F238E27FC236}">
                <a16:creationId xmlns:a16="http://schemas.microsoft.com/office/drawing/2014/main" id="{FAB3362E-7310-0838-B6D6-C288CA4C34B8}"/>
              </a:ext>
            </a:extLst>
          </p:cNvPr>
          <p:cNvSpPr>
            <a:spLocks noChangeArrowheads="1"/>
          </p:cNvSpPr>
          <p:nvPr/>
        </p:nvSpPr>
        <p:spPr bwMode="auto">
          <a:xfrm>
            <a:off x="0" y="645670"/>
            <a:ext cx="12192000" cy="5940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000" b="1" dirty="0"/>
              <a:t>C7DA:</a:t>
            </a:r>
            <a:r>
              <a:rPr lang="en-US" altLang="en-US" sz="2000" dirty="0"/>
              <a:t> </a:t>
            </a:r>
            <a:r>
              <a:rPr kumimoji="0" lang="en-US" altLang="en-US" sz="2000" b="0" i="0" u="none" strike="noStrike" cap="none" normalizeH="0" baseline="0" dirty="0">
                <a:ln>
                  <a:noFill/>
                </a:ln>
                <a:solidFill>
                  <a:schemeClr val="tx1"/>
                </a:solidFill>
                <a:effectLst/>
              </a:rPr>
              <a:t>“An email has been received from the White Estate on the quotation, confirming its authenticity yet lending surprising details about its author; it appears this section was published anonymously by the SDA Publishing Association after the death of James White, being primarily written by J.H. Waggoner. </a:t>
            </a:r>
            <a:r>
              <a:rPr kumimoji="0" lang="en-US" altLang="en-US" sz="2000" b="1" i="0" u="sng" strike="noStrike" cap="none" normalizeH="0" baseline="0" dirty="0">
                <a:ln>
                  <a:noFill/>
                </a:ln>
                <a:solidFill>
                  <a:schemeClr val="tx1"/>
                </a:solidFill>
                <a:effectLst/>
              </a:rPr>
              <a:t>That it was an addition of the denominational publishing house, not the words of the original author, may be significant and is certainly surprising. The implication is that the “We” encapsulated in the statement represented not only James and Ellen White, but accurately reflected the denominational position in 1888</a:t>
            </a:r>
            <a:r>
              <a:rPr kumimoji="0" lang="en-US" altLang="en-US" sz="2000" b="0" i="0" u="none" strike="noStrike" cap="none" normalizeH="0" baseline="0" dirty="0">
                <a:ln>
                  <a:noFill/>
                </a:ln>
                <a:solidFill>
                  <a:schemeClr val="tx1"/>
                </a:solidFill>
                <a:effectLst/>
              </a:rPr>
              <a:t>. </a:t>
            </a:r>
            <a:endParaRPr lang="en-US" altLang="en-US" sz="2000" dirty="0"/>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rPr>
              <a:t>EGW Estate: </a:t>
            </a:r>
            <a:r>
              <a:rPr kumimoji="0" lang="en-US" altLang="en-US" sz="2000" b="0" i="0" u="none" strike="noStrike" cap="none" normalizeH="0" baseline="0" dirty="0">
                <a:ln>
                  <a:noFill/>
                </a:ln>
                <a:solidFill>
                  <a:schemeClr val="tx1"/>
                </a:solidFill>
                <a:effectLst/>
              </a:rPr>
              <a:t>“Thank you for your email. The pages you sent are from the Appendix to the 1888 edition of </a:t>
            </a:r>
            <a:r>
              <a:rPr kumimoji="0" lang="en-US" altLang="en-US" sz="2000" b="0" i="1" u="none" strike="noStrike" cap="none" normalizeH="0" baseline="0" dirty="0">
                <a:ln>
                  <a:noFill/>
                </a:ln>
                <a:solidFill>
                  <a:schemeClr val="tx1"/>
                </a:solidFill>
                <a:effectLst/>
              </a:rPr>
              <a:t>Life Sketches of James and Ellen White</a:t>
            </a:r>
            <a:r>
              <a:rPr kumimoji="0" lang="en-US" altLang="en-US" sz="2000" b="0" i="0" u="none" strike="noStrike" cap="none" normalizeH="0" baseline="0" dirty="0">
                <a:ln>
                  <a:noFill/>
                </a:ln>
                <a:solidFill>
                  <a:schemeClr val="tx1"/>
                </a:solidFill>
                <a:effectLst/>
              </a:rPr>
              <a:t> (not to be confused with Ellen White’s </a:t>
            </a:r>
            <a:r>
              <a:rPr kumimoji="0" lang="en-US" altLang="en-US" sz="2000" b="0" i="1" u="none" strike="noStrike" cap="none" normalizeH="0" baseline="0" dirty="0">
                <a:ln>
                  <a:noFill/>
                </a:ln>
                <a:solidFill>
                  <a:schemeClr val="tx1"/>
                </a:solidFill>
                <a:effectLst/>
              </a:rPr>
              <a:t>Life Sketches</a:t>
            </a:r>
            <a:r>
              <a:rPr kumimoji="0" lang="en-US" altLang="en-US" sz="2000" b="0" i="0" u="none" strike="noStrike" cap="none" normalizeH="0" baseline="0" dirty="0">
                <a:ln>
                  <a:noFill/>
                </a:ln>
                <a:solidFill>
                  <a:schemeClr val="tx1"/>
                </a:solidFill>
                <a:effectLst/>
              </a:rPr>
              <a:t> [1915]). Approximately the first half of the book was taken from James White’s autobiography, and the second half was drawn from Ellen White’s autobiography–mostly Spiritual Gifts, vol. 2. </a:t>
            </a:r>
            <a:r>
              <a:rPr kumimoji="0" lang="en-US" altLang="en-US" sz="2000" b="1" i="0" u="sng" strike="noStrike" cap="none" normalizeH="0" baseline="0" dirty="0">
                <a:ln>
                  <a:noFill/>
                </a:ln>
                <a:solidFill>
                  <a:schemeClr val="tx1"/>
                </a:solidFill>
                <a:effectLst/>
              </a:rPr>
              <a:t>The six Appendix chapters, of which the one in question is the 5th, were prepared by the publisher (SDA Publishing Association) after James White’s death in 1881. The principal author was J. H. Waggoner, although the Appendix is published anonymously</a:t>
            </a:r>
            <a:r>
              <a:rPr kumimoji="0" lang="en-US" altLang="en-US" sz="2000" b="0" i="0" u="none" strike="noStrike" cap="none" normalizeH="0" baseline="0" dirty="0">
                <a:ln>
                  <a:noFill/>
                </a:ln>
                <a:solidFill>
                  <a:schemeClr val="tx1"/>
                </a:solidFill>
                <a:effectLst/>
              </a:rPr>
              <a:t>. We trust this information is helpful to you.</a:t>
            </a:r>
            <a:r>
              <a:rPr lang="en-US" altLang="en-US" sz="2000" dirty="0"/>
              <a:t> </a:t>
            </a:r>
            <a:r>
              <a:rPr kumimoji="0" lang="en-US" altLang="en-US" sz="2000" b="0" i="0" u="none" strike="noStrike" cap="none" normalizeH="0" baseline="0" dirty="0">
                <a:ln>
                  <a:noFill/>
                </a:ln>
                <a:solidFill>
                  <a:schemeClr val="tx1"/>
                </a:solidFill>
                <a:effectLst/>
              </a:rPr>
              <a:t>God bless!</a:t>
            </a:r>
            <a:br>
              <a:rPr kumimoji="0" lang="en-US" altLang="en-US" sz="2000" b="0" i="0" u="none" strike="noStrike" cap="none" normalizeH="0" baseline="0" dirty="0">
                <a:ln>
                  <a:noFill/>
                </a:ln>
                <a:solidFill>
                  <a:schemeClr val="tx1"/>
                </a:solidFill>
                <a:effectLst/>
              </a:rPr>
            </a:br>
            <a:br>
              <a:rPr kumimoji="0" lang="en-US" altLang="en-US" sz="2000" b="0" i="0" u="none" strike="noStrike" cap="none" normalizeH="0" baseline="0" dirty="0">
                <a:ln>
                  <a:noFill/>
                </a:ln>
                <a:solidFill>
                  <a:schemeClr val="tx1"/>
                </a:solidFill>
                <a:effectLst/>
              </a:rPr>
            </a:br>
            <a:r>
              <a:rPr kumimoji="0" lang="en-US" altLang="en-US" sz="2000" b="0" i="0" u="none" strike="noStrike" cap="none" normalizeH="0" baseline="0" dirty="0">
                <a:ln>
                  <a:noFill/>
                </a:ln>
                <a:solidFill>
                  <a:schemeClr val="tx1"/>
                </a:solidFill>
                <a:effectLst/>
              </a:rPr>
              <a:t>Tim Poirier</a:t>
            </a:r>
            <a:br>
              <a:rPr kumimoji="0" lang="en-US" altLang="en-US" sz="2000" b="0" i="0" u="none" strike="noStrike" cap="none" normalizeH="0" baseline="0" dirty="0">
                <a:ln>
                  <a:noFill/>
                </a:ln>
                <a:solidFill>
                  <a:schemeClr val="tx1"/>
                </a:solidFill>
                <a:effectLst/>
              </a:rPr>
            </a:br>
            <a:r>
              <a:rPr kumimoji="0" lang="en-US" altLang="en-US" sz="2000" b="0" i="0" u="none" strike="noStrike" cap="none" normalizeH="0" baseline="0" dirty="0">
                <a:ln>
                  <a:noFill/>
                </a:ln>
                <a:solidFill>
                  <a:schemeClr val="tx1"/>
                </a:solidFill>
                <a:effectLst/>
              </a:rPr>
              <a:t>Vice-Director</a:t>
            </a:r>
            <a:br>
              <a:rPr kumimoji="0" lang="en-US" altLang="en-US" sz="2000" b="0" i="0" u="none" strike="noStrike" cap="none" normalizeH="0" baseline="0" dirty="0">
                <a:ln>
                  <a:noFill/>
                </a:ln>
                <a:solidFill>
                  <a:schemeClr val="tx1"/>
                </a:solidFill>
                <a:effectLst/>
              </a:rPr>
            </a:br>
            <a:r>
              <a:rPr kumimoji="0" lang="en-US" altLang="en-US" sz="2000" b="0" i="0" u="none" strike="noStrike" cap="none" normalizeH="0" baseline="0" dirty="0">
                <a:ln>
                  <a:noFill/>
                </a:ln>
                <a:solidFill>
                  <a:schemeClr val="tx1"/>
                </a:solidFill>
                <a:effectLst/>
              </a:rPr>
              <a:t>E. G. White Estate” –https://c7da.us/articles/2021/12/15/whether-a-person-no-opinion-to-offer-life-sketches-appendix-developing-research/</a:t>
            </a:r>
          </a:p>
        </p:txBody>
      </p:sp>
    </p:spTree>
    <p:extLst>
      <p:ext uri="{BB962C8B-B14F-4D97-AF65-F5344CB8AC3E}">
        <p14:creationId xmlns:p14="http://schemas.microsoft.com/office/powerpoint/2010/main" val="17329222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12BB1-026E-D5B3-6F67-D97B02CC2610}"/>
              </a:ext>
            </a:extLst>
          </p:cNvPr>
          <p:cNvSpPr>
            <a:spLocks noGrp="1"/>
          </p:cNvSpPr>
          <p:nvPr>
            <p:ph type="title"/>
          </p:nvPr>
        </p:nvSpPr>
        <p:spPr>
          <a:xfrm>
            <a:off x="0" y="-410547"/>
            <a:ext cx="12192000" cy="1325563"/>
          </a:xfrm>
        </p:spPr>
        <p:txBody>
          <a:bodyPr>
            <a:normAutofit/>
          </a:bodyPr>
          <a:lstStyle/>
          <a:p>
            <a:pPr algn="ctr"/>
            <a:r>
              <a:rPr lang="en-US" sz="3400" b="1" dirty="0">
                <a:solidFill>
                  <a:srgbClr val="FF0000"/>
                </a:solidFill>
                <a:effectLst>
                  <a:outerShdw blurRad="38100" dist="38100" dir="2700000" algn="tl">
                    <a:srgbClr val="000000">
                      <a:alpha val="43137"/>
                    </a:srgbClr>
                  </a:outerShdw>
                </a:effectLst>
              </a:rPr>
              <a:t>ML </a:t>
            </a:r>
            <a:r>
              <a:rPr lang="en-US" sz="3400" b="1" dirty="0" err="1">
                <a:solidFill>
                  <a:srgbClr val="FF0000"/>
                </a:solidFill>
                <a:effectLst>
                  <a:outerShdw blurRad="38100" dist="38100" dir="2700000" algn="tl">
                    <a:srgbClr val="000000">
                      <a:alpha val="43137"/>
                    </a:srgbClr>
                  </a:outerShdw>
                </a:effectLst>
              </a:rPr>
              <a:t>Andreason</a:t>
            </a:r>
            <a:r>
              <a:rPr lang="en-US" sz="3400" b="1" dirty="0">
                <a:solidFill>
                  <a:srgbClr val="FF0000"/>
                </a:solidFill>
                <a:effectLst>
                  <a:outerShdw blurRad="38100" dist="38100" dir="2700000" algn="tl">
                    <a:srgbClr val="000000">
                      <a:alpha val="43137"/>
                    </a:srgbClr>
                  </a:outerShdw>
                </a:effectLst>
              </a:rPr>
              <a:t> Comments on When The Change Began to Take Shape!</a:t>
            </a:r>
          </a:p>
        </p:txBody>
      </p:sp>
      <p:sp>
        <p:nvSpPr>
          <p:cNvPr id="4" name="TextBox 3">
            <a:extLst>
              <a:ext uri="{FF2B5EF4-FFF2-40B4-BE49-F238E27FC236}">
                <a16:creationId xmlns:a16="http://schemas.microsoft.com/office/drawing/2014/main" id="{6E5BC460-A078-C74B-273A-2361CA51F72D}"/>
              </a:ext>
            </a:extLst>
          </p:cNvPr>
          <p:cNvSpPr txBox="1"/>
          <p:nvPr/>
        </p:nvSpPr>
        <p:spPr>
          <a:xfrm>
            <a:off x="691244" y="1494558"/>
            <a:ext cx="5809083" cy="4401205"/>
          </a:xfrm>
          <a:prstGeom prst="rect">
            <a:avLst/>
          </a:prstGeom>
          <a:noFill/>
        </p:spPr>
        <p:txBody>
          <a:bodyPr wrap="square">
            <a:spAutoFit/>
          </a:bodyPr>
          <a:lstStyle/>
          <a:p>
            <a:r>
              <a:rPr lang="en-US" sz="2800" b="1" u="sng" dirty="0"/>
              <a:t>“How astonished we were when Desire of Ages was first published [1898], for it contained some things that we considered unbelievable; among others the doctrine of the Trinity, which was not generally accepted by the Adventists then”</a:t>
            </a:r>
            <a:r>
              <a:rPr lang="en-US" sz="2800" dirty="0"/>
              <a:t>—ML </a:t>
            </a:r>
            <a:r>
              <a:rPr lang="en-US" sz="2800" dirty="0" err="1"/>
              <a:t>Andreason</a:t>
            </a:r>
            <a:r>
              <a:rPr lang="en-US" sz="2800" dirty="0"/>
              <a:t>, “The Spirit of Prophecy,” Chapel Talk, Loma Linda, California, November 30, 1948</a:t>
            </a:r>
            <a:endParaRPr lang="en-US" sz="2800" b="1" u="sng" dirty="0"/>
          </a:p>
        </p:txBody>
      </p:sp>
      <p:pic>
        <p:nvPicPr>
          <p:cNvPr id="5" name="Picture 4">
            <a:extLst>
              <a:ext uri="{FF2B5EF4-FFF2-40B4-BE49-F238E27FC236}">
                <a16:creationId xmlns:a16="http://schemas.microsoft.com/office/drawing/2014/main" id="{B9EF5AFE-C381-E5BA-9855-51D7B24E88DE}"/>
              </a:ext>
            </a:extLst>
          </p:cNvPr>
          <p:cNvPicPr>
            <a:picLocks noChangeAspect="1"/>
          </p:cNvPicPr>
          <p:nvPr/>
        </p:nvPicPr>
        <p:blipFill>
          <a:blip r:embed="rId2"/>
          <a:stretch>
            <a:fillRect/>
          </a:stretch>
        </p:blipFill>
        <p:spPr>
          <a:xfrm>
            <a:off x="6951500" y="1124144"/>
            <a:ext cx="4287999" cy="5433648"/>
          </a:xfrm>
          <a:prstGeom prst="rect">
            <a:avLst/>
          </a:prstGeom>
        </p:spPr>
      </p:pic>
    </p:spTree>
    <p:extLst>
      <p:ext uri="{BB962C8B-B14F-4D97-AF65-F5344CB8AC3E}">
        <p14:creationId xmlns:p14="http://schemas.microsoft.com/office/powerpoint/2010/main" val="13238970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CB5F3-4CDE-1B45-B605-4AF212A0B9AD}"/>
              </a:ext>
            </a:extLst>
          </p:cNvPr>
          <p:cNvSpPr>
            <a:spLocks noGrp="1"/>
          </p:cNvSpPr>
          <p:nvPr>
            <p:ph type="title"/>
          </p:nvPr>
        </p:nvSpPr>
        <p:spPr>
          <a:xfrm>
            <a:off x="688910" y="-297348"/>
            <a:ext cx="10515600" cy="1325563"/>
          </a:xfrm>
        </p:spPr>
        <p:txBody>
          <a:bodyPr/>
          <a:lstStyle/>
          <a:p>
            <a:r>
              <a:rPr lang="en-US" b="1" u="sng" dirty="0">
                <a:effectLst>
                  <a:outerShdw blurRad="38100" dist="38100" dir="2700000" algn="tl">
                    <a:srgbClr val="000000">
                      <a:alpha val="43137"/>
                    </a:srgbClr>
                  </a:outerShdw>
                </a:effectLst>
              </a:rPr>
              <a:t>The Quote…</a:t>
            </a:r>
          </a:p>
        </p:txBody>
      </p:sp>
      <p:sp>
        <p:nvSpPr>
          <p:cNvPr id="4" name="TextBox 3">
            <a:extLst>
              <a:ext uri="{FF2B5EF4-FFF2-40B4-BE49-F238E27FC236}">
                <a16:creationId xmlns:a16="http://schemas.microsoft.com/office/drawing/2014/main" id="{8BAFD1F2-3833-A6D0-0646-E08480CC9BF2}"/>
              </a:ext>
            </a:extLst>
          </p:cNvPr>
          <p:cNvSpPr txBox="1"/>
          <p:nvPr/>
        </p:nvSpPr>
        <p:spPr>
          <a:xfrm>
            <a:off x="5773317" y="1559752"/>
            <a:ext cx="6097554" cy="3970318"/>
          </a:xfrm>
          <a:prstGeom prst="rect">
            <a:avLst/>
          </a:prstGeom>
          <a:noFill/>
        </p:spPr>
        <p:txBody>
          <a:bodyPr wrap="square">
            <a:spAutoFit/>
          </a:bodyPr>
          <a:lstStyle/>
          <a:p>
            <a:r>
              <a:rPr lang="en-US" sz="2800" dirty="0"/>
              <a:t>“The power of evil had been strengthening for centuries, and the submission of men to this satanic captivity was amazing. </a:t>
            </a:r>
            <a:r>
              <a:rPr lang="en-US" sz="2800" b="1" u="sng" dirty="0"/>
              <a:t>Sin could be resisted and overcome only through the mighty agency of the Third Person of the Godhead</a:t>
            </a:r>
            <a:r>
              <a:rPr lang="en-US" sz="2800" dirty="0"/>
              <a:t>, who would come with no modified energy, but in the fullness of divine power.“ DA, 671</a:t>
            </a:r>
          </a:p>
        </p:txBody>
      </p:sp>
      <p:pic>
        <p:nvPicPr>
          <p:cNvPr id="5" name="Picture 4">
            <a:extLst>
              <a:ext uri="{FF2B5EF4-FFF2-40B4-BE49-F238E27FC236}">
                <a16:creationId xmlns:a16="http://schemas.microsoft.com/office/drawing/2014/main" id="{94B9532B-6985-7422-A45A-1B051E09BDE3}"/>
              </a:ext>
            </a:extLst>
          </p:cNvPr>
          <p:cNvPicPr>
            <a:picLocks noChangeAspect="1"/>
          </p:cNvPicPr>
          <p:nvPr/>
        </p:nvPicPr>
        <p:blipFill>
          <a:blip r:embed="rId2"/>
          <a:stretch>
            <a:fillRect/>
          </a:stretch>
        </p:blipFill>
        <p:spPr>
          <a:xfrm>
            <a:off x="1018222" y="1028215"/>
            <a:ext cx="3487103" cy="5185283"/>
          </a:xfrm>
          <a:prstGeom prst="rect">
            <a:avLst/>
          </a:prstGeom>
        </p:spPr>
      </p:pic>
    </p:spTree>
    <p:extLst>
      <p:ext uri="{BB962C8B-B14F-4D97-AF65-F5344CB8AC3E}">
        <p14:creationId xmlns:p14="http://schemas.microsoft.com/office/powerpoint/2010/main" val="36479139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65A66-5B51-4A0C-9990-938A5AEA854E}"/>
              </a:ext>
            </a:extLst>
          </p:cNvPr>
          <p:cNvSpPr>
            <a:spLocks noGrp="1"/>
          </p:cNvSpPr>
          <p:nvPr>
            <p:ph type="title"/>
          </p:nvPr>
        </p:nvSpPr>
        <p:spPr>
          <a:xfrm>
            <a:off x="653143" y="-296862"/>
            <a:ext cx="10014857" cy="1143000"/>
          </a:xfrm>
        </p:spPr>
        <p:txBody>
          <a:bodyPr>
            <a:normAutofit/>
          </a:bodyPr>
          <a:lstStyle/>
          <a:p>
            <a:r>
              <a:rPr lang="en-US" sz="3600" b="1" i="1" dirty="0">
                <a:solidFill>
                  <a:srgbClr val="002060"/>
                </a:solidFill>
                <a:latin typeface="Lucida Fax" panose="02060602050505020204" pitchFamily="18" charset="0"/>
              </a:rPr>
              <a:t>The Spirit of Prophecy Sheds More Light</a:t>
            </a:r>
          </a:p>
        </p:txBody>
      </p:sp>
      <p:sp>
        <p:nvSpPr>
          <p:cNvPr id="3" name="Content Placeholder 2">
            <a:extLst>
              <a:ext uri="{FF2B5EF4-FFF2-40B4-BE49-F238E27FC236}">
                <a16:creationId xmlns:a16="http://schemas.microsoft.com/office/drawing/2014/main" id="{E584A151-141C-42D5-A897-124D898BE16D}"/>
              </a:ext>
            </a:extLst>
          </p:cNvPr>
          <p:cNvSpPr>
            <a:spLocks noGrp="1"/>
          </p:cNvSpPr>
          <p:nvPr>
            <p:ph idx="1"/>
          </p:nvPr>
        </p:nvSpPr>
        <p:spPr>
          <a:xfrm>
            <a:off x="143069" y="846138"/>
            <a:ext cx="7787951" cy="6256421"/>
          </a:xfrm>
        </p:spPr>
        <p:txBody>
          <a:bodyPr>
            <a:normAutofit/>
          </a:bodyPr>
          <a:lstStyle/>
          <a:p>
            <a:pPr marL="0" indent="0">
              <a:buNone/>
            </a:pPr>
            <a:r>
              <a:rPr lang="en-US" sz="2400" b="1" dirty="0"/>
              <a:t>“We need to realize that the Holy Spirit, who is as much a person as God is a person, is walking through these grounds</a:t>
            </a:r>
            <a:r>
              <a:rPr lang="en-US" sz="2400" dirty="0"/>
              <a:t>.”--</a:t>
            </a:r>
            <a:r>
              <a:rPr lang="en-US" sz="2400" i="1" dirty="0"/>
              <a:t> Manuscript </a:t>
            </a:r>
            <a:r>
              <a:rPr lang="en-US" sz="2400" dirty="0"/>
              <a:t>66, 1899. (From a talk to the students at the Avondale School.) </a:t>
            </a:r>
          </a:p>
          <a:p>
            <a:pPr marL="0" indent="0">
              <a:buNone/>
            </a:pPr>
            <a:endParaRPr lang="en-US" sz="2400" dirty="0"/>
          </a:p>
          <a:p>
            <a:pPr marL="0" indent="0">
              <a:buNone/>
            </a:pPr>
            <a:r>
              <a:rPr lang="en-US" sz="2400" b="1" dirty="0"/>
              <a:t>“The Holy Spirit is a person</a:t>
            </a:r>
            <a:r>
              <a:rPr lang="en-US" sz="2400" dirty="0"/>
              <a:t>, for He </a:t>
            </a:r>
            <a:r>
              <a:rPr lang="en-US" sz="2400" dirty="0" err="1"/>
              <a:t>beareth</a:t>
            </a:r>
            <a:r>
              <a:rPr lang="en-US" sz="2400" dirty="0"/>
              <a:t> witness with our spirits that we are the children of God. When this witness is borne, it carries with it its own evidence. At such times we believe and are sure that we are the children of God. . . . </a:t>
            </a:r>
            <a:r>
              <a:rPr lang="en-US" sz="2400" b="1" dirty="0"/>
              <a:t> The Holy Spirit has a personality</a:t>
            </a:r>
            <a:r>
              <a:rPr lang="en-US" sz="2400" dirty="0"/>
              <a:t>, else He could not bear witness to our spirits and with our spirits that we are the children of God. </a:t>
            </a:r>
            <a:r>
              <a:rPr lang="en-US" sz="2400" b="1" dirty="0"/>
              <a:t>He must also be a </a:t>
            </a:r>
            <a:r>
              <a:rPr lang="en-US" sz="2400" b="1" u="sng" dirty="0"/>
              <a:t>divine person</a:t>
            </a:r>
            <a:r>
              <a:rPr lang="en-US" sz="2400" dirty="0"/>
              <a:t>, else He could not search out the secrets which lie hidden in the mind of God. "For what man </a:t>
            </a:r>
            <a:r>
              <a:rPr lang="en-US" sz="2400" dirty="0" err="1"/>
              <a:t>knoweth</a:t>
            </a:r>
            <a:r>
              <a:rPr lang="en-US" sz="2400" dirty="0"/>
              <a:t> the things of a man, save the spirit of man which is in him? even so the things of God </a:t>
            </a:r>
            <a:r>
              <a:rPr lang="en-US" sz="2400" dirty="0" err="1"/>
              <a:t>knoweth</a:t>
            </a:r>
            <a:r>
              <a:rPr lang="en-US" sz="2400" dirty="0"/>
              <a:t> no man, but the Spirit of God."--</a:t>
            </a:r>
            <a:r>
              <a:rPr lang="en-US" sz="2400" i="1" dirty="0"/>
              <a:t> Manuscript 20, </a:t>
            </a:r>
            <a:r>
              <a:rPr lang="en-US" sz="2400" dirty="0"/>
              <a:t>1906</a:t>
            </a:r>
          </a:p>
          <a:p>
            <a:pPr marL="0" indent="0">
              <a:buNone/>
            </a:pPr>
            <a:endParaRPr lang="en-US" sz="2400" dirty="0"/>
          </a:p>
          <a:p>
            <a:pPr marL="0" indent="0">
              <a:buNone/>
            </a:pPr>
            <a:endParaRPr lang="en-US" sz="2400" dirty="0"/>
          </a:p>
          <a:p>
            <a:pPr marL="0" indent="0">
              <a:buNone/>
            </a:pPr>
            <a:endParaRPr lang="en-US" sz="2400" dirty="0"/>
          </a:p>
        </p:txBody>
      </p:sp>
      <p:pic>
        <p:nvPicPr>
          <p:cNvPr id="4" name="Picture 3">
            <a:extLst>
              <a:ext uri="{FF2B5EF4-FFF2-40B4-BE49-F238E27FC236}">
                <a16:creationId xmlns:a16="http://schemas.microsoft.com/office/drawing/2014/main" id="{0FFD69F9-E93A-0C18-3763-252DCF61669F}"/>
              </a:ext>
            </a:extLst>
          </p:cNvPr>
          <p:cNvPicPr>
            <a:picLocks noChangeAspect="1"/>
          </p:cNvPicPr>
          <p:nvPr/>
        </p:nvPicPr>
        <p:blipFill rotWithShape="1">
          <a:blip r:embed="rId2"/>
          <a:srcRect l="42925"/>
          <a:stretch/>
        </p:blipFill>
        <p:spPr>
          <a:xfrm>
            <a:off x="7931020" y="923730"/>
            <a:ext cx="4168037" cy="5477069"/>
          </a:xfrm>
          <a:prstGeom prst="rect">
            <a:avLst/>
          </a:prstGeom>
        </p:spPr>
      </p:pic>
    </p:spTree>
    <p:extLst>
      <p:ext uri="{BB962C8B-B14F-4D97-AF65-F5344CB8AC3E}">
        <p14:creationId xmlns:p14="http://schemas.microsoft.com/office/powerpoint/2010/main" val="33034660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000F4-C034-4680-620D-70A5D88D53AC}"/>
              </a:ext>
            </a:extLst>
          </p:cNvPr>
          <p:cNvSpPr>
            <a:spLocks noGrp="1"/>
          </p:cNvSpPr>
          <p:nvPr>
            <p:ph type="title"/>
          </p:nvPr>
        </p:nvSpPr>
        <p:spPr>
          <a:xfrm>
            <a:off x="838200" y="-213373"/>
            <a:ext cx="10515600" cy="1325563"/>
          </a:xfrm>
        </p:spPr>
        <p:txBody>
          <a:bodyPr/>
          <a:lstStyle/>
          <a:p>
            <a:pPr algn="ctr"/>
            <a:r>
              <a:rPr lang="en-US" u="sng" dirty="0">
                <a:solidFill>
                  <a:srgbClr val="FF0000"/>
                </a:solidFill>
                <a:effectLst>
                  <a:outerShdw blurRad="38100" dist="38100" dir="2700000" algn="tl">
                    <a:srgbClr val="000000">
                      <a:alpha val="43137"/>
                    </a:srgbClr>
                  </a:outerShdw>
                </a:effectLst>
              </a:rPr>
              <a:t>RA Underwood Figures it Out….</a:t>
            </a:r>
          </a:p>
        </p:txBody>
      </p:sp>
      <p:sp>
        <p:nvSpPr>
          <p:cNvPr id="4" name="TextBox 3">
            <a:extLst>
              <a:ext uri="{FF2B5EF4-FFF2-40B4-BE49-F238E27FC236}">
                <a16:creationId xmlns:a16="http://schemas.microsoft.com/office/drawing/2014/main" id="{65E846DE-2D43-D7E9-7F2C-ADA96A0A86FC}"/>
              </a:ext>
            </a:extLst>
          </p:cNvPr>
          <p:cNvSpPr txBox="1"/>
          <p:nvPr/>
        </p:nvSpPr>
        <p:spPr>
          <a:xfrm>
            <a:off x="0" y="1112190"/>
            <a:ext cx="11917526" cy="5262979"/>
          </a:xfrm>
          <a:prstGeom prst="rect">
            <a:avLst/>
          </a:prstGeom>
          <a:noFill/>
        </p:spPr>
        <p:txBody>
          <a:bodyPr wrap="square">
            <a:spAutoFit/>
          </a:bodyPr>
          <a:lstStyle/>
          <a:p>
            <a:r>
              <a:rPr lang="en-US" sz="2800" dirty="0"/>
              <a:t>“</a:t>
            </a:r>
            <a:r>
              <a:rPr lang="en-US" sz="2800" b="1" u="sng" dirty="0"/>
              <a:t>It seems strange to me, now, that I ever believed that the Holy Spirit was only an influence, in view of the work he does</a:t>
            </a:r>
            <a:r>
              <a:rPr lang="en-US" sz="2800" dirty="0"/>
              <a:t>. But we want the truth because it is truth, </a:t>
            </a:r>
            <a:r>
              <a:rPr lang="en-US" sz="2800" b="1" u="sng" dirty="0"/>
              <a:t>and we reject error because it is error, regardless of any views we may formerly have held, or any difficulty we may have had, or may now have, when we view the Holy Spirit as a person</a:t>
            </a:r>
            <a:r>
              <a:rPr lang="en-US" sz="2800" dirty="0"/>
              <a:t>. Light is sown for the righteous. </a:t>
            </a:r>
            <a:r>
              <a:rPr lang="en-US" sz="2800" b="1" u="sng" dirty="0"/>
              <a:t>Satan's scheme is to destroy all faith in the personality of the Godhead, the Father, Son, and Holy Ghost, also in his own personality; and when this is done, he would have men deify the state, and set that up as a personal god, to</a:t>
            </a:r>
          </a:p>
          <a:p>
            <a:r>
              <a:rPr lang="en-US" sz="2800" b="1" u="sng" dirty="0"/>
              <a:t>be worshiped and obeyed</a:t>
            </a:r>
            <a:r>
              <a:rPr lang="en-US" sz="2800" dirty="0"/>
              <a:t>... </a:t>
            </a:r>
            <a:r>
              <a:rPr lang="en-US" sz="2800" b="1" dirty="0"/>
              <a:t>Let us beware lest Satan shall lead us to take the first step in destroying our faith in the personality of this person of the Godhead, the Holy Ghost.</a:t>
            </a:r>
            <a:r>
              <a:rPr lang="en-US" sz="2800" dirty="0"/>
              <a:t>” RA Underwood, “The Holy Spirit is a Person”, R&amp;H, Vol. 75, No. 20, May 17, 1898</a:t>
            </a:r>
          </a:p>
        </p:txBody>
      </p:sp>
    </p:spTree>
    <p:extLst>
      <p:ext uri="{BB962C8B-B14F-4D97-AF65-F5344CB8AC3E}">
        <p14:creationId xmlns:p14="http://schemas.microsoft.com/office/powerpoint/2010/main" val="2358195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48431-AA04-D1DB-7835-874897B0F42C}"/>
              </a:ext>
            </a:extLst>
          </p:cNvPr>
          <p:cNvSpPr>
            <a:spLocks noGrp="1"/>
          </p:cNvSpPr>
          <p:nvPr>
            <p:ph type="title"/>
          </p:nvPr>
        </p:nvSpPr>
        <p:spPr>
          <a:xfrm>
            <a:off x="838200" y="-297349"/>
            <a:ext cx="10515600" cy="1325563"/>
          </a:xfrm>
        </p:spPr>
        <p:txBody>
          <a:bodyPr/>
          <a:lstStyle/>
          <a:p>
            <a:pPr algn="ctr"/>
            <a:r>
              <a:rPr lang="en-US" b="1" u="sng" dirty="0">
                <a:solidFill>
                  <a:srgbClr val="002060"/>
                </a:solidFill>
                <a:effectLst>
                  <a:outerShdw blurRad="38100" dist="38100" dir="2700000" algn="tl">
                    <a:srgbClr val="000000">
                      <a:alpha val="43137"/>
                    </a:srgbClr>
                  </a:outerShdw>
                </a:effectLst>
              </a:rPr>
              <a:t>The Logic is Air-Tight!</a:t>
            </a:r>
          </a:p>
        </p:txBody>
      </p:sp>
      <p:sp>
        <p:nvSpPr>
          <p:cNvPr id="4" name="TextBox 3">
            <a:extLst>
              <a:ext uri="{FF2B5EF4-FFF2-40B4-BE49-F238E27FC236}">
                <a16:creationId xmlns:a16="http://schemas.microsoft.com/office/drawing/2014/main" id="{F9054B49-3D14-36C4-A08C-CA88E111B665}"/>
              </a:ext>
            </a:extLst>
          </p:cNvPr>
          <p:cNvSpPr txBox="1"/>
          <p:nvPr/>
        </p:nvSpPr>
        <p:spPr>
          <a:xfrm>
            <a:off x="4422709" y="645215"/>
            <a:ext cx="7722637" cy="6001643"/>
          </a:xfrm>
          <a:prstGeom prst="rect">
            <a:avLst/>
          </a:prstGeom>
          <a:noFill/>
        </p:spPr>
        <p:txBody>
          <a:bodyPr wrap="square">
            <a:spAutoFit/>
          </a:bodyPr>
          <a:lstStyle/>
          <a:p>
            <a:r>
              <a:rPr lang="en-US" sz="2400" dirty="0"/>
              <a:t>“It was once hard for me to see how a spirit could be a person; but when I saw "that God is a spirit" (John 4:24), and that he is no less a person; when I saw that the last Adam (Christ) "was made a quickening spirit" (1 Cor. 15:45), and that he is a person; when I saw that the angels are "spirits" (Heb. 1:7, 14), and even that the fallen angels, called "devils" are said to be "unclean spirits" (Luke 8:26, 29; Acts 19:15, 16); and knowing that all these are persons, </a:t>
            </a:r>
            <a:r>
              <a:rPr lang="en-US" sz="2400" b="1" u="sng" dirty="0"/>
              <a:t>I could understand better how the Holy Spirit can be a person Christ has put into the field, as his personal representative, the Holy Ghost, who is in charge of all the forces of God's kingdom to overthrow Satan and his angels; and the Holy Ghost is the only one to whom is delegated this authority from God. "The prince of the power of evil can be held in check only by the power of God in the third person of the Godhead, the Holy Spirit”</a:t>
            </a:r>
            <a:r>
              <a:rPr lang="en-US" sz="2400" dirty="0"/>
              <a:t> (Ibid.)</a:t>
            </a:r>
            <a:endParaRPr lang="en-US" sz="2400" b="1" u="sng" dirty="0"/>
          </a:p>
        </p:txBody>
      </p:sp>
      <p:pic>
        <p:nvPicPr>
          <p:cNvPr id="5" name="Picture 4">
            <a:extLst>
              <a:ext uri="{FF2B5EF4-FFF2-40B4-BE49-F238E27FC236}">
                <a16:creationId xmlns:a16="http://schemas.microsoft.com/office/drawing/2014/main" id="{87D50A52-7D29-07A0-A582-7BBDBF6EC2FD}"/>
              </a:ext>
            </a:extLst>
          </p:cNvPr>
          <p:cNvPicPr>
            <a:picLocks noChangeAspect="1"/>
          </p:cNvPicPr>
          <p:nvPr/>
        </p:nvPicPr>
        <p:blipFill>
          <a:blip r:embed="rId2"/>
          <a:stretch>
            <a:fillRect/>
          </a:stretch>
        </p:blipFill>
        <p:spPr>
          <a:xfrm>
            <a:off x="261861" y="1028214"/>
            <a:ext cx="3938663" cy="5054824"/>
          </a:xfrm>
          <a:prstGeom prst="rect">
            <a:avLst/>
          </a:prstGeom>
        </p:spPr>
      </p:pic>
    </p:spTree>
    <p:extLst>
      <p:ext uri="{BB962C8B-B14F-4D97-AF65-F5344CB8AC3E}">
        <p14:creationId xmlns:p14="http://schemas.microsoft.com/office/powerpoint/2010/main" val="24389629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4EF47F-60F1-4F51-9CAD-F6A73FEA4A33}"/>
              </a:ext>
            </a:extLst>
          </p:cNvPr>
          <p:cNvSpPr>
            <a:spLocks noGrp="1"/>
          </p:cNvSpPr>
          <p:nvPr>
            <p:ph idx="1"/>
          </p:nvPr>
        </p:nvSpPr>
        <p:spPr>
          <a:xfrm>
            <a:off x="0" y="1"/>
            <a:ext cx="12192000" cy="6857999"/>
          </a:xfrm>
        </p:spPr>
        <p:txBody>
          <a:bodyPr>
            <a:normAutofit lnSpcReduction="10000"/>
          </a:bodyPr>
          <a:lstStyle/>
          <a:p>
            <a:pPr marL="0" indent="0" algn="ctr">
              <a:buNone/>
            </a:pPr>
            <a:r>
              <a:rPr lang="en-US" sz="4400" u="sng" dirty="0">
                <a:solidFill>
                  <a:srgbClr val="7030A0"/>
                </a:solidFill>
                <a:effectLst>
                  <a:outerShdw blurRad="38100" dist="38100" dir="2700000" algn="tl">
                    <a:srgbClr val="000000">
                      <a:alpha val="43137"/>
                    </a:srgbClr>
                  </a:outerShdw>
                </a:effectLst>
              </a:rPr>
              <a:t>Can’t Be More Clear!!!!</a:t>
            </a:r>
          </a:p>
          <a:p>
            <a:pPr marL="0" indent="0">
              <a:buNone/>
            </a:pPr>
            <a:endParaRPr lang="en-US" sz="2200" dirty="0"/>
          </a:p>
          <a:p>
            <a:pPr marL="0" indent="0">
              <a:buNone/>
            </a:pPr>
            <a:r>
              <a:rPr lang="en-US" sz="2200" dirty="0"/>
              <a:t>The prince of the power of evil can only be held in check by the power of God in the </a:t>
            </a:r>
            <a:r>
              <a:rPr lang="en-US" sz="2200" b="1" dirty="0"/>
              <a:t>third person of the Godhead, the Holy Spirit</a:t>
            </a:r>
            <a:r>
              <a:rPr lang="en-US" sz="2200" dirty="0"/>
              <a:t>.--</a:t>
            </a:r>
            <a:r>
              <a:rPr lang="en-US" sz="2200" i="1" dirty="0"/>
              <a:t> Special Testimonies, </a:t>
            </a:r>
            <a:r>
              <a:rPr lang="en-US" sz="2200" dirty="0"/>
              <a:t>Series A, No. 10, p. 37. (1897) </a:t>
            </a:r>
          </a:p>
          <a:p>
            <a:pPr marL="0" indent="0">
              <a:buNone/>
            </a:pPr>
            <a:endParaRPr lang="en-US" sz="2200" dirty="0"/>
          </a:p>
          <a:p>
            <a:pPr marL="0" indent="0">
              <a:buNone/>
            </a:pPr>
            <a:r>
              <a:rPr lang="en-US" sz="2200" b="1" dirty="0"/>
              <a:t>The Comforter</a:t>
            </a:r>
            <a:r>
              <a:rPr lang="en-US" sz="2200" dirty="0"/>
              <a:t> that Christ promised to send after He ascended to heaven, </a:t>
            </a:r>
            <a:r>
              <a:rPr lang="en-US" sz="2200" b="1" dirty="0"/>
              <a:t>is the Spirit in all the fullness of the Godhead</a:t>
            </a:r>
            <a:r>
              <a:rPr lang="en-US" sz="2200" dirty="0"/>
              <a:t>, making manifest the power of divine grace to all who receive and believe in Christ as a personal </a:t>
            </a:r>
            <a:r>
              <a:rPr lang="en-US" sz="2200" dirty="0" err="1"/>
              <a:t>Saviour</a:t>
            </a:r>
            <a:r>
              <a:rPr lang="en-US" sz="2200" dirty="0"/>
              <a:t>. </a:t>
            </a:r>
            <a:r>
              <a:rPr lang="en-US" sz="2200" b="1" dirty="0"/>
              <a:t>There are three living persons of the heavenly trio</a:t>
            </a:r>
            <a:r>
              <a:rPr lang="en-US" sz="2200" dirty="0"/>
              <a:t>; in the name of these three great powers --the Father, the Son, and </a:t>
            </a:r>
            <a:r>
              <a:rPr lang="en-US" sz="2200" b="1" dirty="0"/>
              <a:t>the Holy Spirit-</a:t>
            </a:r>
            <a:r>
              <a:rPr lang="en-US" sz="2200" dirty="0"/>
              <a:t>-those who receive Christ by living faith are baptized, and these powers will co-operate with the obedient subjects of heaven in their efforts to live the new life in Christ.-- </a:t>
            </a:r>
            <a:r>
              <a:rPr lang="en-US" sz="2200" i="1" dirty="0"/>
              <a:t>Special Testimonies, </a:t>
            </a:r>
            <a:r>
              <a:rPr lang="en-US" sz="2200" dirty="0"/>
              <a:t>Series B, No. 7, pp. 62, 63. (1905) </a:t>
            </a:r>
          </a:p>
          <a:p>
            <a:pPr marL="0" indent="0">
              <a:buNone/>
            </a:pPr>
            <a:endParaRPr lang="en-US" sz="2200" dirty="0"/>
          </a:p>
          <a:p>
            <a:pPr marL="0" indent="0">
              <a:buNone/>
            </a:pPr>
            <a:r>
              <a:rPr lang="en-US" sz="2200" dirty="0"/>
              <a:t>When you gave yourself to Christ, you made a pledge in the presence of the Father, the Son, and </a:t>
            </a:r>
            <a:r>
              <a:rPr lang="en-US" sz="2200" b="1" dirty="0"/>
              <a:t>the Holy Spirit</a:t>
            </a:r>
            <a:r>
              <a:rPr lang="en-US" sz="2200" dirty="0"/>
              <a:t>—</a:t>
            </a:r>
            <a:r>
              <a:rPr lang="en-US" sz="2200" b="1" dirty="0"/>
              <a:t>the three great personal </a:t>
            </a:r>
            <a:r>
              <a:rPr lang="en-US" sz="2200" b="1" u="sng" dirty="0"/>
              <a:t>Dignitaries </a:t>
            </a:r>
            <a:r>
              <a:rPr lang="en-US" sz="2200" b="1" dirty="0"/>
              <a:t>of heaven</a:t>
            </a:r>
            <a:r>
              <a:rPr lang="en-US" sz="2200" dirty="0"/>
              <a:t>. “Hold fast” to this pledge.– MS 92, 1901</a:t>
            </a:r>
          </a:p>
          <a:p>
            <a:pPr marL="0" indent="0">
              <a:buNone/>
            </a:pPr>
            <a:endParaRPr lang="en-US" sz="2200" dirty="0"/>
          </a:p>
          <a:p>
            <a:pPr marL="0" indent="0">
              <a:buNone/>
            </a:pPr>
            <a:r>
              <a:rPr lang="en-US" sz="2200" dirty="0">
                <a:solidFill>
                  <a:srgbClr val="002060"/>
                </a:solidFill>
              </a:rPr>
              <a:t>Dignitary</a:t>
            </a:r>
            <a:r>
              <a:rPr lang="en-US" sz="2200" dirty="0"/>
              <a:t>-</a:t>
            </a:r>
            <a:r>
              <a:rPr lang="en-US" sz="2400" dirty="0"/>
              <a:t>An ecclesiastic who holds a dignity, or a benefice which gives him some pre-eminence over mere priests and canons, as a bishop, dean, archdeacon, prebendary, &amp;c– 1828 Webster’s Dictionary</a:t>
            </a:r>
            <a:endParaRPr lang="en-US" sz="2200" dirty="0"/>
          </a:p>
        </p:txBody>
      </p:sp>
    </p:spTree>
    <p:extLst>
      <p:ext uri="{BB962C8B-B14F-4D97-AF65-F5344CB8AC3E}">
        <p14:creationId xmlns:p14="http://schemas.microsoft.com/office/powerpoint/2010/main" val="3557939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C4AA2-9F67-F542-1411-25C3549E89ED}"/>
              </a:ext>
            </a:extLst>
          </p:cNvPr>
          <p:cNvSpPr>
            <a:spLocks noGrp="1"/>
          </p:cNvSpPr>
          <p:nvPr>
            <p:ph type="title"/>
          </p:nvPr>
        </p:nvSpPr>
        <p:spPr>
          <a:xfrm>
            <a:off x="838200" y="-306679"/>
            <a:ext cx="10515600" cy="1325563"/>
          </a:xfrm>
        </p:spPr>
        <p:txBody>
          <a:bodyPr/>
          <a:lstStyle/>
          <a:p>
            <a:pPr algn="ctr"/>
            <a:r>
              <a:rPr lang="en-US" b="1" dirty="0">
                <a:solidFill>
                  <a:srgbClr val="FF0000"/>
                </a:solidFill>
                <a:effectLst>
                  <a:outerShdw blurRad="38100" dist="38100" dir="2700000" algn="tl">
                    <a:srgbClr val="000000">
                      <a:alpha val="43137"/>
                    </a:srgbClr>
                  </a:outerShdw>
                </a:effectLst>
              </a:rPr>
              <a:t>There Are 3!</a:t>
            </a:r>
          </a:p>
        </p:txBody>
      </p:sp>
      <p:sp>
        <p:nvSpPr>
          <p:cNvPr id="4" name="TextBox 3">
            <a:extLst>
              <a:ext uri="{FF2B5EF4-FFF2-40B4-BE49-F238E27FC236}">
                <a16:creationId xmlns:a16="http://schemas.microsoft.com/office/drawing/2014/main" id="{1D8033A7-8CE7-2F9D-512F-EA7F62E54694}"/>
              </a:ext>
            </a:extLst>
          </p:cNvPr>
          <p:cNvSpPr txBox="1"/>
          <p:nvPr/>
        </p:nvSpPr>
        <p:spPr>
          <a:xfrm>
            <a:off x="333568" y="673651"/>
            <a:ext cx="7401509" cy="6124754"/>
          </a:xfrm>
          <a:prstGeom prst="rect">
            <a:avLst/>
          </a:prstGeom>
          <a:noFill/>
        </p:spPr>
        <p:txBody>
          <a:bodyPr wrap="square">
            <a:spAutoFit/>
          </a:bodyPr>
          <a:lstStyle/>
          <a:p>
            <a:r>
              <a:rPr lang="en-US" sz="2800" dirty="0"/>
              <a:t>“</a:t>
            </a:r>
            <a:r>
              <a:rPr lang="en-US" sz="2800" b="1" u="sng" dirty="0"/>
              <a:t>There are three living persons of the heavenly trio; in the name of these three great powers—the Father, the Son, and the Holy Spirit—those who receive Christ by living faith are baptized, and these powers will co-operate with the obedient subjects of heaven in their efforts to live the new life in Christ</a:t>
            </a:r>
            <a:r>
              <a:rPr lang="en-US" sz="2800" dirty="0"/>
              <a:t>” MS 21, 1906</a:t>
            </a:r>
          </a:p>
          <a:p>
            <a:endParaRPr lang="en-US" sz="2800" dirty="0"/>
          </a:p>
          <a:p>
            <a:r>
              <a:rPr lang="en-US" sz="2800" dirty="0"/>
              <a:t>1 John 5:7,8 “For there are three that bear record in heaven, </a:t>
            </a:r>
            <a:r>
              <a:rPr lang="en-US" sz="2800" b="1" u="sng" dirty="0"/>
              <a:t>the Father, the Word, and the Holy Ghost: and these three are one</a:t>
            </a:r>
            <a:r>
              <a:rPr lang="en-US" sz="2800" dirty="0"/>
              <a:t>. And there are three that bear witness in earth, the Spirit, and the water, and the blood: and these three agree in one.”</a:t>
            </a:r>
          </a:p>
        </p:txBody>
      </p:sp>
      <p:pic>
        <p:nvPicPr>
          <p:cNvPr id="5" name="Picture 4">
            <a:extLst>
              <a:ext uri="{FF2B5EF4-FFF2-40B4-BE49-F238E27FC236}">
                <a16:creationId xmlns:a16="http://schemas.microsoft.com/office/drawing/2014/main" id="{9D1EBA90-CCCA-CE8E-A739-B8B720DF71CB}"/>
              </a:ext>
            </a:extLst>
          </p:cNvPr>
          <p:cNvPicPr>
            <a:picLocks noChangeAspect="1"/>
          </p:cNvPicPr>
          <p:nvPr/>
        </p:nvPicPr>
        <p:blipFill>
          <a:blip r:embed="rId2"/>
          <a:stretch>
            <a:fillRect/>
          </a:stretch>
        </p:blipFill>
        <p:spPr>
          <a:xfrm>
            <a:off x="8019041" y="1018884"/>
            <a:ext cx="3661658" cy="4599992"/>
          </a:xfrm>
          <a:prstGeom prst="rect">
            <a:avLst/>
          </a:prstGeom>
        </p:spPr>
      </p:pic>
    </p:spTree>
    <p:extLst>
      <p:ext uri="{BB962C8B-B14F-4D97-AF65-F5344CB8AC3E}">
        <p14:creationId xmlns:p14="http://schemas.microsoft.com/office/powerpoint/2010/main" val="8387217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D28F7-F27C-443E-B983-7BBC53266B59}"/>
              </a:ext>
            </a:extLst>
          </p:cNvPr>
          <p:cNvSpPr>
            <a:spLocks noGrp="1"/>
          </p:cNvSpPr>
          <p:nvPr>
            <p:ph type="title"/>
          </p:nvPr>
        </p:nvSpPr>
        <p:spPr>
          <a:xfrm>
            <a:off x="1133475" y="0"/>
            <a:ext cx="10515600" cy="1325563"/>
          </a:xfrm>
        </p:spPr>
        <p:txBody>
          <a:bodyPr/>
          <a:lstStyle/>
          <a:p>
            <a:r>
              <a:rPr lang="en-US" dirty="0">
                <a:solidFill>
                  <a:schemeClr val="bg1"/>
                </a:solidFill>
              </a:rPr>
              <a:t>A Warning!</a:t>
            </a:r>
          </a:p>
        </p:txBody>
      </p:sp>
      <p:sp>
        <p:nvSpPr>
          <p:cNvPr id="3" name="Content Placeholder 2">
            <a:extLst>
              <a:ext uri="{FF2B5EF4-FFF2-40B4-BE49-F238E27FC236}">
                <a16:creationId xmlns:a16="http://schemas.microsoft.com/office/drawing/2014/main" id="{36770C40-B612-4CC1-86B6-A076EA5BB5EF}"/>
              </a:ext>
            </a:extLst>
          </p:cNvPr>
          <p:cNvSpPr>
            <a:spLocks noGrp="1"/>
          </p:cNvSpPr>
          <p:nvPr>
            <p:ph idx="1"/>
          </p:nvPr>
        </p:nvSpPr>
        <p:spPr>
          <a:xfrm>
            <a:off x="5685424" y="1726386"/>
            <a:ext cx="5963651" cy="4910974"/>
          </a:xfrm>
        </p:spPr>
        <p:txBody>
          <a:bodyPr>
            <a:normAutofit/>
          </a:bodyPr>
          <a:lstStyle/>
          <a:p>
            <a:pPr marL="0" indent="0">
              <a:buNone/>
            </a:pPr>
            <a:r>
              <a:rPr lang="en-US" dirty="0">
                <a:solidFill>
                  <a:schemeClr val="bg1"/>
                </a:solidFill>
              </a:rPr>
              <a:t>“They were not to add to His words, or give a forced meaning to His utterances. They were not to put a mystical interpretation upon the plain teaching of the Scriptures, or draw from theological stores to build up some man-made theory. – RH, June 2, 1896</a:t>
            </a:r>
          </a:p>
        </p:txBody>
      </p:sp>
      <p:pic>
        <p:nvPicPr>
          <p:cNvPr id="4" name="Picture 3">
            <a:extLst>
              <a:ext uri="{FF2B5EF4-FFF2-40B4-BE49-F238E27FC236}">
                <a16:creationId xmlns:a16="http://schemas.microsoft.com/office/drawing/2014/main" id="{B175A1DE-072A-4F44-AC80-F032203B4906}"/>
              </a:ext>
            </a:extLst>
          </p:cNvPr>
          <p:cNvPicPr>
            <a:picLocks noChangeAspect="1"/>
          </p:cNvPicPr>
          <p:nvPr/>
        </p:nvPicPr>
        <p:blipFill>
          <a:blip r:embed="rId2"/>
          <a:stretch>
            <a:fillRect/>
          </a:stretch>
        </p:blipFill>
        <p:spPr>
          <a:xfrm>
            <a:off x="981075" y="1407694"/>
            <a:ext cx="4042611" cy="4042611"/>
          </a:xfrm>
          <a:prstGeom prst="rect">
            <a:avLst/>
          </a:prstGeom>
        </p:spPr>
      </p:pic>
    </p:spTree>
    <p:extLst>
      <p:ext uri="{BB962C8B-B14F-4D97-AF65-F5344CB8AC3E}">
        <p14:creationId xmlns:p14="http://schemas.microsoft.com/office/powerpoint/2010/main" val="25767204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988CB-4B34-6220-4A6E-00B51BA36C32}"/>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8484448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68859-7505-4893-6DD2-55E77594AFFF}"/>
              </a:ext>
            </a:extLst>
          </p:cNvPr>
          <p:cNvSpPr>
            <a:spLocks noGrp="1"/>
          </p:cNvSpPr>
          <p:nvPr>
            <p:ph type="title"/>
          </p:nvPr>
        </p:nvSpPr>
        <p:spPr>
          <a:xfrm>
            <a:off x="707572" y="-278687"/>
            <a:ext cx="10515600" cy="1325563"/>
          </a:xfrm>
        </p:spPr>
        <p:txBody>
          <a:bodyPr/>
          <a:lstStyle/>
          <a:p>
            <a:r>
              <a:rPr lang="en-US" dirty="0"/>
              <a:t>From </a:t>
            </a:r>
            <a:r>
              <a:rPr lang="en-US" b="1" dirty="0"/>
              <a:t>Darkness</a:t>
            </a:r>
            <a:r>
              <a:rPr lang="en-US" dirty="0"/>
              <a:t> to </a:t>
            </a:r>
            <a:r>
              <a:rPr lang="en-US" b="1" dirty="0">
                <a:solidFill>
                  <a:srgbClr val="FFC000"/>
                </a:solidFill>
                <a:effectLst>
                  <a:outerShdw blurRad="38100" dist="38100" dir="2700000" algn="tl">
                    <a:srgbClr val="000000">
                      <a:alpha val="43137"/>
                    </a:srgbClr>
                  </a:outerShdw>
                </a:effectLst>
              </a:rPr>
              <a:t>Light</a:t>
            </a:r>
            <a:r>
              <a:rPr lang="en-US" dirty="0"/>
              <a:t>…</a:t>
            </a:r>
          </a:p>
        </p:txBody>
      </p:sp>
      <p:sp>
        <p:nvSpPr>
          <p:cNvPr id="3" name="TextBox 2">
            <a:extLst>
              <a:ext uri="{FF2B5EF4-FFF2-40B4-BE49-F238E27FC236}">
                <a16:creationId xmlns:a16="http://schemas.microsoft.com/office/drawing/2014/main" id="{E41B1940-295F-C8C0-E894-C8D9E8CCE8EF}"/>
              </a:ext>
            </a:extLst>
          </p:cNvPr>
          <p:cNvSpPr txBox="1"/>
          <p:nvPr/>
        </p:nvSpPr>
        <p:spPr>
          <a:xfrm>
            <a:off x="4805264" y="783771"/>
            <a:ext cx="7268547" cy="6001643"/>
          </a:xfrm>
          <a:prstGeom prst="rect">
            <a:avLst/>
          </a:prstGeom>
          <a:noFill/>
        </p:spPr>
        <p:txBody>
          <a:bodyPr wrap="square" rtlCol="0">
            <a:spAutoFit/>
          </a:bodyPr>
          <a:lstStyle/>
          <a:p>
            <a:r>
              <a:rPr lang="en-US" sz="2400" dirty="0"/>
              <a:t>The Millerites were a mixed bag of individuals ranging from many varied backgrounds. The people who made up the Millerites hailed from many different persuasions. Some were Baptists, Methodists, Seventh-day Baptists, Presbyterians, Campbellites, Anglicans, Congregationalists, Episcopalians, Catholics, conservative and liberal worldviews—every manner of theological view blew from within the hearts of what would become Seventh-day Adventism. “The Pioneers” studied out their views over years, even decades which brought out more and more light, such as: The Sanctuary, The Investigative Judgment, Daniel &amp; Revelation, The Sabbath, The State of the Dead, Righteousness By Faith, Clean &amp; Unclean Foods, Health Reform. Other issues had to be dealt with over time and corrected as well, such as: The 2520, Arianism, and…. The Godhead/Trinity Doctrine</a:t>
            </a:r>
          </a:p>
        </p:txBody>
      </p:sp>
      <p:pic>
        <p:nvPicPr>
          <p:cNvPr id="4" name="Picture 3">
            <a:extLst>
              <a:ext uri="{FF2B5EF4-FFF2-40B4-BE49-F238E27FC236}">
                <a16:creationId xmlns:a16="http://schemas.microsoft.com/office/drawing/2014/main" id="{9C4AF7AB-E0FC-8C3D-3A0D-A99659D9B529}"/>
              </a:ext>
            </a:extLst>
          </p:cNvPr>
          <p:cNvPicPr>
            <a:picLocks noChangeAspect="1"/>
          </p:cNvPicPr>
          <p:nvPr/>
        </p:nvPicPr>
        <p:blipFill>
          <a:blip r:embed="rId2"/>
          <a:stretch>
            <a:fillRect/>
          </a:stretch>
        </p:blipFill>
        <p:spPr>
          <a:xfrm>
            <a:off x="476250" y="895350"/>
            <a:ext cx="4114800" cy="4114800"/>
          </a:xfrm>
          <a:prstGeom prst="rect">
            <a:avLst/>
          </a:prstGeom>
        </p:spPr>
      </p:pic>
      <p:sp>
        <p:nvSpPr>
          <p:cNvPr id="6" name="TextBox 5">
            <a:extLst>
              <a:ext uri="{FF2B5EF4-FFF2-40B4-BE49-F238E27FC236}">
                <a16:creationId xmlns:a16="http://schemas.microsoft.com/office/drawing/2014/main" id="{9FA73417-1CB5-5E61-8EB6-1D85FCE3CF56}"/>
              </a:ext>
            </a:extLst>
          </p:cNvPr>
          <p:cNvSpPr txBox="1"/>
          <p:nvPr/>
        </p:nvSpPr>
        <p:spPr>
          <a:xfrm>
            <a:off x="218638" y="5221163"/>
            <a:ext cx="4586626" cy="1569660"/>
          </a:xfrm>
          <a:prstGeom prst="rect">
            <a:avLst/>
          </a:prstGeom>
          <a:noFill/>
        </p:spPr>
        <p:txBody>
          <a:bodyPr wrap="square">
            <a:spAutoFit/>
          </a:bodyPr>
          <a:lstStyle/>
          <a:p>
            <a:r>
              <a:rPr lang="en-US" sz="2400" b="1" dirty="0">
                <a:solidFill>
                  <a:srgbClr val="002060"/>
                </a:solidFill>
                <a:effectLst>
                  <a:outerShdw blurRad="38100" dist="38100" dir="2700000" algn="tl">
                    <a:srgbClr val="000000">
                      <a:alpha val="43137"/>
                    </a:srgbClr>
                  </a:outerShdw>
                </a:effectLst>
              </a:rPr>
              <a:t>Prov. 4:18 “But the path of the just is as the shining light, that shineth more and more unto the perfect day.”</a:t>
            </a:r>
          </a:p>
        </p:txBody>
      </p:sp>
    </p:spTree>
    <p:extLst>
      <p:ext uri="{BB962C8B-B14F-4D97-AF65-F5344CB8AC3E}">
        <p14:creationId xmlns:p14="http://schemas.microsoft.com/office/powerpoint/2010/main" val="20922050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21229-8A34-4F38-8DF0-BC1FC5B5B71B}"/>
              </a:ext>
            </a:extLst>
          </p:cNvPr>
          <p:cNvSpPr>
            <a:spLocks noGrp="1"/>
          </p:cNvSpPr>
          <p:nvPr>
            <p:ph type="title"/>
          </p:nvPr>
        </p:nvSpPr>
        <p:spPr>
          <a:xfrm>
            <a:off x="1981200" y="32042"/>
            <a:ext cx="8229600" cy="789052"/>
          </a:xfrm>
        </p:spPr>
        <p:txBody>
          <a:bodyPr/>
          <a:lstStyle/>
          <a:p>
            <a:r>
              <a:rPr lang="en-US" u="sng" dirty="0">
                <a:solidFill>
                  <a:srgbClr val="C00000"/>
                </a:solidFill>
                <a:latin typeface="Baskerville Old Face" panose="02020602080505020303" pitchFamily="18" charset="0"/>
              </a:rPr>
              <a:t>What Does the Bible Say?</a:t>
            </a:r>
          </a:p>
        </p:txBody>
      </p:sp>
      <p:sp>
        <p:nvSpPr>
          <p:cNvPr id="3" name="Content Placeholder 2">
            <a:extLst>
              <a:ext uri="{FF2B5EF4-FFF2-40B4-BE49-F238E27FC236}">
                <a16:creationId xmlns:a16="http://schemas.microsoft.com/office/drawing/2014/main" id="{C791A6CE-6999-44F5-A711-71B43C5DA599}"/>
              </a:ext>
            </a:extLst>
          </p:cNvPr>
          <p:cNvSpPr>
            <a:spLocks noGrp="1"/>
          </p:cNvSpPr>
          <p:nvPr>
            <p:ph idx="1"/>
          </p:nvPr>
        </p:nvSpPr>
        <p:spPr>
          <a:xfrm>
            <a:off x="5452582" y="645460"/>
            <a:ext cx="6397296" cy="6180498"/>
          </a:xfrm>
        </p:spPr>
        <p:txBody>
          <a:bodyPr>
            <a:normAutofit/>
          </a:bodyPr>
          <a:lstStyle/>
          <a:p>
            <a:pPr marL="0" indent="0">
              <a:buNone/>
            </a:pPr>
            <a:r>
              <a:rPr lang="en-US" dirty="0"/>
              <a:t>1 John 5:7,8 “For there are </a:t>
            </a:r>
            <a:r>
              <a:rPr lang="en-US" b="1" dirty="0"/>
              <a:t>three</a:t>
            </a:r>
            <a:r>
              <a:rPr lang="en-US" dirty="0"/>
              <a:t> that bear record in heaven, </a:t>
            </a:r>
            <a:r>
              <a:rPr lang="en-US" b="1" dirty="0"/>
              <a:t>the Father, the Word, and the Holy Ghost</a:t>
            </a:r>
            <a:r>
              <a:rPr lang="en-US" dirty="0"/>
              <a:t>: and these three </a:t>
            </a:r>
            <a:r>
              <a:rPr lang="en-US" b="1" dirty="0"/>
              <a:t>are</a:t>
            </a:r>
            <a:r>
              <a:rPr lang="en-US" dirty="0"/>
              <a:t> one. And there are three that bear witness in earth, the Spirit, and the water, and the blood: and these three </a:t>
            </a:r>
            <a:r>
              <a:rPr lang="en-US" b="1" dirty="0"/>
              <a:t>agree in one</a:t>
            </a:r>
            <a:r>
              <a:rPr lang="en-US" dirty="0"/>
              <a:t>.”</a:t>
            </a:r>
          </a:p>
          <a:p>
            <a:pPr marL="0" indent="0">
              <a:buNone/>
            </a:pPr>
            <a:endParaRPr lang="en-US" dirty="0"/>
          </a:p>
          <a:p>
            <a:pPr marL="0" indent="0">
              <a:buNone/>
            </a:pPr>
            <a:r>
              <a:rPr lang="en-US" dirty="0"/>
              <a:t>Ephesians 4:4-6 “There is one body, and </a:t>
            </a:r>
            <a:r>
              <a:rPr lang="en-US" b="1" dirty="0"/>
              <a:t>one Spirit</a:t>
            </a:r>
            <a:r>
              <a:rPr lang="en-US" dirty="0"/>
              <a:t>, even as ye are called in one hope of your calling; </a:t>
            </a:r>
            <a:r>
              <a:rPr lang="en-US" b="1" dirty="0"/>
              <a:t>One Lord</a:t>
            </a:r>
            <a:r>
              <a:rPr lang="en-US" dirty="0"/>
              <a:t>, one faith, one baptism, </a:t>
            </a:r>
            <a:r>
              <a:rPr lang="en-US" b="1" dirty="0"/>
              <a:t>One God and Father</a:t>
            </a:r>
            <a:r>
              <a:rPr lang="en-US" dirty="0"/>
              <a:t> of all, who is above all, and through all, and in you all.”</a:t>
            </a:r>
          </a:p>
          <a:p>
            <a:pPr marL="0" indent="0">
              <a:buNone/>
            </a:pPr>
            <a:endParaRPr lang="en-US" dirty="0"/>
          </a:p>
        </p:txBody>
      </p:sp>
      <p:pic>
        <p:nvPicPr>
          <p:cNvPr id="4" name="Picture 3">
            <a:extLst>
              <a:ext uri="{FF2B5EF4-FFF2-40B4-BE49-F238E27FC236}">
                <a16:creationId xmlns:a16="http://schemas.microsoft.com/office/drawing/2014/main" id="{A85DBD6A-6AD5-49FC-9A5C-F867ABFC164F}"/>
              </a:ext>
            </a:extLst>
          </p:cNvPr>
          <p:cNvPicPr>
            <a:picLocks noChangeAspect="1"/>
          </p:cNvPicPr>
          <p:nvPr/>
        </p:nvPicPr>
        <p:blipFill rotWithShape="1">
          <a:blip r:embed="rId2"/>
          <a:srcRect l="10392" r="12549"/>
          <a:stretch/>
        </p:blipFill>
        <p:spPr>
          <a:xfrm>
            <a:off x="1685365" y="1595718"/>
            <a:ext cx="3767216" cy="3666565"/>
          </a:xfrm>
          <a:prstGeom prst="rect">
            <a:avLst/>
          </a:prstGeom>
        </p:spPr>
      </p:pic>
    </p:spTree>
    <p:extLst>
      <p:ext uri="{BB962C8B-B14F-4D97-AF65-F5344CB8AC3E}">
        <p14:creationId xmlns:p14="http://schemas.microsoft.com/office/powerpoint/2010/main" val="2775627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25833-F938-5033-792B-B52445F4A287}"/>
              </a:ext>
            </a:extLst>
          </p:cNvPr>
          <p:cNvSpPr>
            <a:spLocks noGrp="1"/>
          </p:cNvSpPr>
          <p:nvPr>
            <p:ph type="title"/>
          </p:nvPr>
        </p:nvSpPr>
        <p:spPr/>
        <p:txBody>
          <a:bodyPr/>
          <a:lstStyle/>
          <a:p>
            <a:r>
              <a:rPr lang="en-US" dirty="0"/>
              <a:t>Haskell and </a:t>
            </a:r>
            <a:r>
              <a:rPr lang="en-US" dirty="0" err="1"/>
              <a:t>Melchisedec</a:t>
            </a:r>
            <a:endParaRPr lang="en-US" dirty="0"/>
          </a:p>
        </p:txBody>
      </p:sp>
      <p:sp>
        <p:nvSpPr>
          <p:cNvPr id="5" name="TextBox 4">
            <a:extLst>
              <a:ext uri="{FF2B5EF4-FFF2-40B4-BE49-F238E27FC236}">
                <a16:creationId xmlns:a16="http://schemas.microsoft.com/office/drawing/2014/main" id="{9FE12861-6DCE-3A5B-C0D4-C47B244C742B}"/>
              </a:ext>
            </a:extLst>
          </p:cNvPr>
          <p:cNvSpPr txBox="1"/>
          <p:nvPr/>
        </p:nvSpPr>
        <p:spPr>
          <a:xfrm>
            <a:off x="418322" y="1833123"/>
            <a:ext cx="11355355" cy="4801314"/>
          </a:xfrm>
          <a:prstGeom prst="rect">
            <a:avLst/>
          </a:prstGeom>
          <a:noFill/>
        </p:spPr>
        <p:txBody>
          <a:bodyPr wrap="square">
            <a:spAutoFit/>
          </a:bodyPr>
          <a:lstStyle/>
          <a:p>
            <a:endParaRPr lang="en-US" dirty="0"/>
          </a:p>
          <a:p>
            <a:endParaRPr lang="en-US" dirty="0"/>
          </a:p>
          <a:p>
            <a:r>
              <a:rPr lang="en-US" dirty="0"/>
              <a:t>In the article below , which was originally published in Bible Training School, November 1, 1903, pg. 90, under the title “</a:t>
            </a:r>
            <a:r>
              <a:rPr lang="en-US" dirty="0" err="1"/>
              <a:t>Melchisedec</a:t>
            </a:r>
            <a:r>
              <a:rPr lang="en-US" dirty="0"/>
              <a:t>”; Haskell wrote,</a:t>
            </a:r>
          </a:p>
          <a:p>
            <a:endParaRPr lang="en-US" dirty="0"/>
          </a:p>
          <a:p>
            <a:r>
              <a:rPr lang="en-US" dirty="0"/>
              <a:t>    “In the Review and Herald of February 18,1890, page 97, last paragraph, we read from Mrs. E. G. White: ‘It was Christ that </a:t>
            </a:r>
            <a:r>
              <a:rPr lang="en-US" dirty="0" err="1"/>
              <a:t>spake</a:t>
            </a:r>
            <a:r>
              <a:rPr lang="en-US" dirty="0"/>
              <a:t> through </a:t>
            </a:r>
            <a:r>
              <a:rPr lang="en-US" dirty="0" err="1"/>
              <a:t>Melchisedec</a:t>
            </a:r>
            <a:r>
              <a:rPr lang="en-US" dirty="0"/>
              <a:t>, the priest of the most high God. </a:t>
            </a:r>
            <a:r>
              <a:rPr lang="en-US" dirty="0" err="1"/>
              <a:t>Melchisedec</a:t>
            </a:r>
            <a:r>
              <a:rPr lang="en-US" dirty="0"/>
              <a:t> was not Christ, but he was the voice of God in this world, the representative of the Father.’</a:t>
            </a:r>
          </a:p>
          <a:p>
            <a:endParaRPr lang="en-US" dirty="0"/>
          </a:p>
          <a:p>
            <a:r>
              <a:rPr lang="en-US" dirty="0"/>
              <a:t>    “There is but one being in the universe that fills all these specifications. That is the Spirit of God. He ever lives to intercede. He has no beginning of days or end of life. He represents the Father and the Son. He speaks peace to the troubled soul. He is not an angel of any kind, for angels are amenable to law, and were created. This being is equal to the Father and the Son. It is the voice of God in the world. A careful study of the above and a belief of the same will forever settle the question as to who </a:t>
            </a:r>
            <a:r>
              <a:rPr lang="en-US" dirty="0" err="1"/>
              <a:t>Melchisedec</a:t>
            </a:r>
            <a:r>
              <a:rPr lang="en-US" dirty="0"/>
              <a:t> is.”</a:t>
            </a:r>
          </a:p>
          <a:p>
            <a:endParaRPr lang="en-US" dirty="0"/>
          </a:p>
          <a:p>
            <a:r>
              <a:rPr lang="en-US" dirty="0"/>
              <a:t>    Original source: Bible Training School, November 1, 1903, pg. 90</a:t>
            </a:r>
          </a:p>
          <a:p>
            <a:endParaRPr lang="en-US" dirty="0"/>
          </a:p>
        </p:txBody>
      </p:sp>
    </p:spTree>
    <p:extLst>
      <p:ext uri="{BB962C8B-B14F-4D97-AF65-F5344CB8AC3E}">
        <p14:creationId xmlns:p14="http://schemas.microsoft.com/office/powerpoint/2010/main" val="19441283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EADED-4C6A-558E-E481-46A401B2C665}"/>
              </a:ext>
            </a:extLst>
          </p:cNvPr>
          <p:cNvSpPr>
            <a:spLocks noGrp="1"/>
          </p:cNvSpPr>
          <p:nvPr>
            <p:ph type="title"/>
          </p:nvPr>
        </p:nvSpPr>
        <p:spPr>
          <a:xfrm>
            <a:off x="838200" y="-381324"/>
            <a:ext cx="10515600" cy="1325563"/>
          </a:xfrm>
        </p:spPr>
        <p:txBody>
          <a:bodyPr/>
          <a:lstStyle/>
          <a:p>
            <a:r>
              <a:rPr lang="en-US" dirty="0"/>
              <a:t>Haskell on </a:t>
            </a:r>
            <a:r>
              <a:rPr lang="en-US" dirty="0" err="1"/>
              <a:t>Melchisedec</a:t>
            </a:r>
            <a:endParaRPr lang="en-US" dirty="0"/>
          </a:p>
        </p:txBody>
      </p:sp>
      <p:sp>
        <p:nvSpPr>
          <p:cNvPr id="4" name="TextBox 3">
            <a:extLst>
              <a:ext uri="{FF2B5EF4-FFF2-40B4-BE49-F238E27FC236}">
                <a16:creationId xmlns:a16="http://schemas.microsoft.com/office/drawing/2014/main" id="{500C9736-6DD9-5678-11F0-3708ADA05ED0}"/>
              </a:ext>
            </a:extLst>
          </p:cNvPr>
          <p:cNvSpPr txBox="1"/>
          <p:nvPr/>
        </p:nvSpPr>
        <p:spPr>
          <a:xfrm>
            <a:off x="79310" y="58846"/>
            <a:ext cx="12033380" cy="6740307"/>
          </a:xfrm>
          <a:prstGeom prst="rect">
            <a:avLst/>
          </a:prstGeom>
          <a:noFill/>
        </p:spPr>
        <p:txBody>
          <a:bodyPr wrap="square">
            <a:spAutoFit/>
          </a:bodyPr>
          <a:lstStyle/>
          <a:p>
            <a:endParaRPr lang="en-US" dirty="0"/>
          </a:p>
          <a:p>
            <a:endParaRPr lang="en-US" dirty="0"/>
          </a:p>
          <a:p>
            <a:r>
              <a:rPr lang="en-US" dirty="0"/>
              <a:t>In the article. below, which was published in Bible Training School, November 1, 1904; Haskell refers to the Holy Spirit as the “third person of the Godhead” and he again identifies </a:t>
            </a:r>
            <a:r>
              <a:rPr lang="en-US" dirty="0" err="1"/>
              <a:t>Melchisedec</a:t>
            </a:r>
            <a:r>
              <a:rPr lang="en-US" dirty="0"/>
              <a:t> as the Holy Spirit. Haskell wrote,</a:t>
            </a:r>
          </a:p>
          <a:p>
            <a:endParaRPr lang="en-US" dirty="0"/>
          </a:p>
          <a:p>
            <a:r>
              <a:rPr lang="en-US" dirty="0"/>
              <a:t>    The Holy Spirit, “the third person of the Godhead ” the soul-of Christ’s life, and the light and life of the world is the only one to whom all of the above specifications will apply. The Holy Spirit is the third person of the Godhead, and therefore is “King of righteousness, and after that also King of Salem, which is King of peace.”</a:t>
            </a:r>
          </a:p>
          <a:p>
            <a:endParaRPr lang="en-US" dirty="0"/>
          </a:p>
          <a:p>
            <a:r>
              <a:rPr lang="en-US" dirty="0"/>
              <a:t>    The ” Spirit </a:t>
            </a:r>
            <a:r>
              <a:rPr lang="en-US" dirty="0" err="1"/>
              <a:t>itself•maketh</a:t>
            </a:r>
            <a:r>
              <a:rPr lang="en-US" dirty="0"/>
              <a:t> intercession for us with groanings which can not be uttered, and He that </a:t>
            </a:r>
            <a:r>
              <a:rPr lang="en-US" dirty="0" err="1"/>
              <a:t>searcheth</a:t>
            </a:r>
            <a:r>
              <a:rPr lang="en-US" dirty="0"/>
              <a:t> the hearts </a:t>
            </a:r>
            <a:r>
              <a:rPr lang="en-US" dirty="0" err="1"/>
              <a:t>knoweth</a:t>
            </a:r>
            <a:r>
              <a:rPr lang="en-US" dirty="0"/>
              <a:t> what is the mind of the Spirit, because He maketh intercession for the saints according to the will of God.” Rom. 8 : 26, 27. Therefore the Spirit ” </a:t>
            </a:r>
            <a:r>
              <a:rPr lang="en-US" dirty="0" err="1"/>
              <a:t>abideth</a:t>
            </a:r>
            <a:r>
              <a:rPr lang="en-US" dirty="0"/>
              <a:t> a priest continually,” and is a,”° priest of the most high God.”</a:t>
            </a:r>
          </a:p>
          <a:p>
            <a:endParaRPr lang="en-US" dirty="0"/>
          </a:p>
          <a:p>
            <a:r>
              <a:rPr lang="en-US" dirty="0"/>
              <a:t>    The Spirit is the ” third person of the Godhead,” and therefore has no more beginning of days nor end of life ” than God Himself. There is no record of father, mother, or pedigree given of the Holy Spirit. As the third person of the Godhead, it is greater than Abraham and could bless him.</a:t>
            </a:r>
          </a:p>
          <a:p>
            <a:endParaRPr lang="en-US" dirty="0"/>
          </a:p>
          <a:p>
            <a:r>
              <a:rPr lang="en-US" dirty="0"/>
              <a:t>    The Spirit comes to the world as a representative of Christ and thus is made like unto Christ. The Holy Spirit has visibly appeared to man under different forms. The Holy Ghost descended in a bodily shape like a dove upon Christ. Luke 3:22. It cadre as cloven tongues of fire upon the disciples on the day of Pentecost. To Abraham it appeared as a King, Priest. To-day It comes as a blessed Comforter to every one who will open his heart to receive it.</a:t>
            </a:r>
          </a:p>
          <a:p>
            <a:endParaRPr lang="en-US" dirty="0"/>
          </a:p>
          <a:p>
            <a:r>
              <a:rPr lang="en-US" dirty="0"/>
              <a:t>    Original Source: Bible Training School November 1, 1904, </a:t>
            </a:r>
            <a:r>
              <a:rPr lang="en-US" dirty="0" err="1"/>
              <a:t>pg</a:t>
            </a:r>
            <a:r>
              <a:rPr lang="en-US" dirty="0"/>
              <a:t> 85, 86 </a:t>
            </a:r>
          </a:p>
          <a:p>
            <a:endParaRPr lang="en-US" dirty="0"/>
          </a:p>
        </p:txBody>
      </p:sp>
    </p:spTree>
    <p:extLst>
      <p:ext uri="{BB962C8B-B14F-4D97-AF65-F5344CB8AC3E}">
        <p14:creationId xmlns:p14="http://schemas.microsoft.com/office/powerpoint/2010/main" val="41925913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58173-2FA8-4202-F5A8-1FB73580C52E}"/>
              </a:ext>
            </a:extLst>
          </p:cNvPr>
          <p:cNvSpPr>
            <a:spLocks noGrp="1"/>
          </p:cNvSpPr>
          <p:nvPr>
            <p:ph type="title"/>
          </p:nvPr>
        </p:nvSpPr>
        <p:spPr/>
        <p:txBody>
          <a:bodyPr/>
          <a:lstStyle/>
          <a:p>
            <a:r>
              <a:rPr lang="en-US" dirty="0"/>
              <a:t>Haskell Says “Trinity” </a:t>
            </a:r>
          </a:p>
        </p:txBody>
      </p:sp>
      <p:sp>
        <p:nvSpPr>
          <p:cNvPr id="4" name="TextBox 3">
            <a:extLst>
              <a:ext uri="{FF2B5EF4-FFF2-40B4-BE49-F238E27FC236}">
                <a16:creationId xmlns:a16="http://schemas.microsoft.com/office/drawing/2014/main" id="{672510EA-C5F1-8FA8-D2FC-7D24ABCD1683}"/>
              </a:ext>
            </a:extLst>
          </p:cNvPr>
          <p:cNvSpPr txBox="1"/>
          <p:nvPr/>
        </p:nvSpPr>
        <p:spPr>
          <a:xfrm>
            <a:off x="1679510" y="2020307"/>
            <a:ext cx="8194610" cy="4524315"/>
          </a:xfrm>
          <a:prstGeom prst="rect">
            <a:avLst/>
          </a:prstGeom>
          <a:noFill/>
        </p:spPr>
        <p:txBody>
          <a:bodyPr wrap="square">
            <a:spAutoFit/>
          </a:bodyPr>
          <a:lstStyle/>
          <a:p>
            <a:r>
              <a:rPr lang="en-US" dirty="0"/>
              <a:t>Also, we find in his later statement (Bible Training School, February 1, 1914) written approximately 9 year later wherein he identifies the “seven Spirits” mentioned in Revelation 1:4 as the Holy Spirit and describes the benediction of Revelation 1:4-6 as coming “from the Trinity separately”. Haskell wrote:</a:t>
            </a:r>
          </a:p>
          <a:p>
            <a:endParaRPr lang="en-US" dirty="0"/>
          </a:p>
          <a:p>
            <a:r>
              <a:rPr lang="en-US" dirty="0"/>
              <a:t>    “The benediction pronounced upon those who do hear, and read, and keep the things written in this book, is very striking. ‘Grace be unto you, and peace from Him which is, and which was, and which is to come ( i.e., God the Father), and from the seven Spirits which are before His throne (i.e., the Holy Spirit), and from Jesus Christ, who is the faithful witness, and the first begotten of the dead, and the prince of the kings of the earth. Unto Him that loved us, and washed us from our sins in His own blood, And hath made us kings and priests unto God, and His Father; to Him be glory and dominion forever, and ever. Amen.’ Rev. 1 : 4-6. There are many inspired benedictions pronounced upon God’s people in the Bible ; but none like this one. It comes from the Trinity, separately.”   -------he also uses the word “Trinity” in the book “The Story of Daniel the Prophet” (1905, 1908)</a:t>
            </a:r>
          </a:p>
        </p:txBody>
      </p:sp>
    </p:spTree>
    <p:extLst>
      <p:ext uri="{BB962C8B-B14F-4D97-AF65-F5344CB8AC3E}">
        <p14:creationId xmlns:p14="http://schemas.microsoft.com/office/powerpoint/2010/main" val="26594071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35050-C9DE-545A-7490-B34BD1003B0A}"/>
              </a:ext>
            </a:extLst>
          </p:cNvPr>
          <p:cNvSpPr>
            <a:spLocks noGrp="1"/>
          </p:cNvSpPr>
          <p:nvPr>
            <p:ph type="title"/>
          </p:nvPr>
        </p:nvSpPr>
        <p:spPr/>
        <p:txBody>
          <a:bodyPr/>
          <a:lstStyle/>
          <a:p>
            <a:r>
              <a:rPr lang="en-US" dirty="0"/>
              <a:t>The Story of the Prophet Daniel Trinity Quote</a:t>
            </a:r>
          </a:p>
        </p:txBody>
      </p:sp>
      <p:sp>
        <p:nvSpPr>
          <p:cNvPr id="3" name="Content Placeholder 2">
            <a:extLst>
              <a:ext uri="{FF2B5EF4-FFF2-40B4-BE49-F238E27FC236}">
                <a16:creationId xmlns:a16="http://schemas.microsoft.com/office/drawing/2014/main" id="{44605450-7EA8-D27D-197A-55BBDC62B4F3}"/>
              </a:ext>
            </a:extLst>
          </p:cNvPr>
          <p:cNvSpPr>
            <a:spLocks noGrp="1"/>
          </p:cNvSpPr>
          <p:nvPr>
            <p:ph idx="1"/>
          </p:nvPr>
        </p:nvSpPr>
        <p:spPr/>
        <p:txBody>
          <a:bodyPr>
            <a:normAutofit/>
          </a:bodyPr>
          <a:lstStyle/>
          <a:p>
            <a:pPr marL="0" indent="0">
              <a:buNone/>
            </a:pPr>
            <a:r>
              <a:rPr lang="en-US" sz="1600" dirty="0"/>
              <a:t>“The </a:t>
            </a:r>
            <a:r>
              <a:rPr lang="en-US" sz="1600" dirty="0" err="1"/>
              <a:t>Saviour</a:t>
            </a:r>
            <a:r>
              <a:rPr lang="en-US" sz="1600" dirty="0"/>
              <a:t> ascended to heaven, leaving His disciples alone, but not alone, for "behold, two men stood by them in white apparel." While heaven rang with songs of welcome to the returning Son of God, two angels stood on earth to comfort the lonely ones. One of these was Gabriel, Christ's attendant angel. Of all the angels of heaven none have been more closely connected with man than has Gabriel. Yet to John, who fell before him to worship, he said, "See thou do it not ; for I am thy fellow-servant." Gabriel was only an angel, upheld by the same Power that sustained John, </a:t>
            </a:r>
            <a:r>
              <a:rPr lang="en-US" sz="1600" b="1" u="sng" dirty="0"/>
              <a:t>and he would not for one moment allow John to be deceived by thinking he was a part of the great Trinity of heaven</a:t>
            </a:r>
            <a:r>
              <a:rPr lang="en-US" sz="1600" dirty="0"/>
              <a:t>, and worthy of the worship of mankind. He assured John that he was only one of the hosts of "ministering spirits sent forth to minister for them who should be heirs of salvation," by saying, "I am thy fellow-servant." S o bound up in the affairs of man is this mighty angel that he counts himself one with us” Stephen Haskell, The Story of Daniel the Prophet, p. 132-133</a:t>
            </a:r>
          </a:p>
        </p:txBody>
      </p:sp>
    </p:spTree>
    <p:extLst>
      <p:ext uri="{BB962C8B-B14F-4D97-AF65-F5344CB8AC3E}">
        <p14:creationId xmlns:p14="http://schemas.microsoft.com/office/powerpoint/2010/main" val="41302849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B8445-7596-4420-B251-822BF2EAE950}"/>
              </a:ext>
            </a:extLst>
          </p:cNvPr>
          <p:cNvSpPr>
            <a:spLocks noGrp="1"/>
          </p:cNvSpPr>
          <p:nvPr>
            <p:ph type="title"/>
          </p:nvPr>
        </p:nvSpPr>
        <p:spPr>
          <a:xfrm>
            <a:off x="1981200" y="-296862"/>
            <a:ext cx="8229600" cy="1143000"/>
          </a:xfrm>
        </p:spPr>
        <p:txBody>
          <a:bodyPr>
            <a:normAutofit/>
          </a:bodyPr>
          <a:lstStyle/>
          <a:p>
            <a:r>
              <a:rPr lang="en-US" sz="3200" i="1" u="sng" dirty="0">
                <a:solidFill>
                  <a:srgbClr val="002060"/>
                </a:solidFill>
              </a:rPr>
              <a:t>Where then? Does this Doctrine Come From?</a:t>
            </a:r>
          </a:p>
        </p:txBody>
      </p:sp>
      <p:sp>
        <p:nvSpPr>
          <p:cNvPr id="4" name="TextBox 3">
            <a:extLst>
              <a:ext uri="{FF2B5EF4-FFF2-40B4-BE49-F238E27FC236}">
                <a16:creationId xmlns:a16="http://schemas.microsoft.com/office/drawing/2014/main" id="{AB0A6818-3CF3-4BF3-A7E5-87BAB5586766}"/>
              </a:ext>
            </a:extLst>
          </p:cNvPr>
          <p:cNvSpPr txBox="1"/>
          <p:nvPr/>
        </p:nvSpPr>
        <p:spPr>
          <a:xfrm>
            <a:off x="1524001" y="575428"/>
            <a:ext cx="9144000" cy="5909310"/>
          </a:xfrm>
          <a:prstGeom prst="rect">
            <a:avLst/>
          </a:prstGeom>
          <a:noFill/>
        </p:spPr>
        <p:txBody>
          <a:bodyPr wrap="square" rtlCol="0">
            <a:spAutoFit/>
          </a:bodyPr>
          <a:lstStyle/>
          <a:p>
            <a:r>
              <a:rPr lang="en-US" sz="2000" dirty="0"/>
              <a:t>In order to understand the concept of person in God, we have to understand its foundation in the processions and relations within the inner life of God. And the </a:t>
            </a:r>
            <a:r>
              <a:rPr lang="en-US" sz="2000" b="1" dirty="0"/>
              <a:t>Council of Florence, AD 1338-1445</a:t>
            </a:r>
            <a:r>
              <a:rPr lang="en-US" sz="2000" dirty="0"/>
              <a:t>, can help us in this regard. . . The Son “proceeds” from the Father, and the Holy Spirit “proceeds from the Father and the Son.” These are the two processions in God. And these are foundational to the four relations that constitute the three persons in God. These are those four eternal relations in God:</a:t>
            </a:r>
          </a:p>
          <a:p>
            <a:r>
              <a:rPr lang="en-US" sz="2000" b="1" dirty="0"/>
              <a:t>1.</a:t>
            </a:r>
            <a:r>
              <a:rPr lang="en-US" sz="2000" dirty="0"/>
              <a:t> The Father actively and eternally generates the Son, constituting the person of God, the Father. </a:t>
            </a:r>
          </a:p>
          <a:p>
            <a:r>
              <a:rPr lang="en-US" sz="2000" b="1" dirty="0"/>
              <a:t>2.</a:t>
            </a:r>
            <a:r>
              <a:rPr lang="en-US" sz="2000" dirty="0"/>
              <a:t> The Son is passively generated of the Father, which constitutes the person of the Son.</a:t>
            </a:r>
          </a:p>
          <a:p>
            <a:r>
              <a:rPr lang="en-US" sz="2000" b="1" dirty="0"/>
              <a:t>3.</a:t>
            </a:r>
            <a:r>
              <a:rPr lang="en-US" sz="2000" dirty="0"/>
              <a:t> </a:t>
            </a:r>
            <a:r>
              <a:rPr lang="en-US" sz="2000" b="1" dirty="0"/>
              <a:t>The Father and the Son actively </a:t>
            </a:r>
            <a:r>
              <a:rPr lang="en-US" sz="2000" b="1" dirty="0" err="1"/>
              <a:t>spirate</a:t>
            </a:r>
            <a:r>
              <a:rPr lang="en-US" sz="2000" b="1" dirty="0"/>
              <a:t> the Holy Spirit </a:t>
            </a:r>
            <a:r>
              <a:rPr lang="en-US" sz="2000" dirty="0"/>
              <a:t>in the one relation within the inner life of God that does not constitute a person. It does not do so because the Father and Son are already constituted as persons in relation to each other in the first two relations. This is why CCC 240 teaches, “[The Second Person of the Blessed Trinity] is Son only in relation to his Father.”</a:t>
            </a:r>
          </a:p>
          <a:p>
            <a:r>
              <a:rPr lang="en-US" sz="2000" b="1" dirty="0"/>
              <a:t>4.</a:t>
            </a:r>
            <a:r>
              <a:rPr lang="en-US" sz="2000" dirty="0"/>
              <a:t> </a:t>
            </a:r>
            <a:r>
              <a:rPr lang="en-US" sz="2000" b="1" dirty="0"/>
              <a:t>The Holy Spirit is passively </a:t>
            </a:r>
            <a:r>
              <a:rPr lang="en-US" sz="2000" b="1" dirty="0" err="1"/>
              <a:t>spirated</a:t>
            </a:r>
            <a:r>
              <a:rPr lang="en-US" sz="2000" b="1" dirty="0"/>
              <a:t> of the Father and the Son</a:t>
            </a:r>
            <a:r>
              <a:rPr lang="en-US" sz="2000" dirty="0"/>
              <a:t>, constituting the person of the Holy Spirit. – Catholic Answers, June 20, 2014 (https://www.catholic.com/magazine/online-edition/explaining-the-trinity)</a:t>
            </a:r>
          </a:p>
          <a:p>
            <a:endParaRPr lang="en-US" dirty="0"/>
          </a:p>
        </p:txBody>
      </p:sp>
    </p:spTree>
    <p:extLst>
      <p:ext uri="{BB962C8B-B14F-4D97-AF65-F5344CB8AC3E}">
        <p14:creationId xmlns:p14="http://schemas.microsoft.com/office/powerpoint/2010/main" val="4148649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AADED-62B5-703B-2840-458C84FA7DEC}"/>
              </a:ext>
            </a:extLst>
          </p:cNvPr>
          <p:cNvSpPr>
            <a:spLocks noGrp="1"/>
          </p:cNvSpPr>
          <p:nvPr>
            <p:ph type="title"/>
          </p:nvPr>
        </p:nvSpPr>
        <p:spPr/>
        <p:txBody>
          <a:bodyPr/>
          <a:lstStyle/>
          <a:p>
            <a:r>
              <a:rPr lang="en-US" dirty="0"/>
              <a:t>ML </a:t>
            </a:r>
            <a:r>
              <a:rPr lang="en-US" dirty="0" err="1"/>
              <a:t>Andreason</a:t>
            </a:r>
            <a:r>
              <a:rPr lang="en-US" dirty="0"/>
              <a:t> Full Quote—Jesus NOT Begotten</a:t>
            </a:r>
          </a:p>
        </p:txBody>
      </p:sp>
      <p:sp>
        <p:nvSpPr>
          <p:cNvPr id="4" name="TextBox 3">
            <a:extLst>
              <a:ext uri="{FF2B5EF4-FFF2-40B4-BE49-F238E27FC236}">
                <a16:creationId xmlns:a16="http://schemas.microsoft.com/office/drawing/2014/main" id="{E865EC9D-0E24-D943-2903-9A00281204A0}"/>
              </a:ext>
            </a:extLst>
          </p:cNvPr>
          <p:cNvSpPr txBox="1"/>
          <p:nvPr/>
        </p:nvSpPr>
        <p:spPr>
          <a:xfrm>
            <a:off x="111967" y="2690079"/>
            <a:ext cx="11597951" cy="4524315"/>
          </a:xfrm>
          <a:prstGeom prst="rect">
            <a:avLst/>
          </a:prstGeom>
          <a:noFill/>
        </p:spPr>
        <p:txBody>
          <a:bodyPr wrap="square">
            <a:spAutoFit/>
          </a:bodyPr>
          <a:lstStyle/>
          <a:p>
            <a:r>
              <a:rPr lang="en-US" dirty="0"/>
              <a:t>“I had with me a number of quotations that I wanted to see if they were in the original in her own handwriting. I remember how astonished we were when Desire of Ages was first published, for it contained some things that we considered unbelievable; among others the </a:t>
            </a:r>
            <a:r>
              <a:rPr lang="en-US" b="1" dirty="0"/>
              <a:t>doctrine of the Trinity</a:t>
            </a:r>
            <a:r>
              <a:rPr lang="en-US" dirty="0"/>
              <a:t>, which was not generally accepted by the Adventists. Some of the quotations concerned theology, others I had selected for their beauty of expression. I wanted to see how these quotations looked before they were corrected by the proofreaders.</a:t>
            </a:r>
          </a:p>
          <a:p>
            <a:endParaRPr lang="en-US" dirty="0"/>
          </a:p>
          <a:p>
            <a:r>
              <a:rPr lang="en-US" dirty="0"/>
              <a:t>“So I was given access to the manuscripts. I stayed in California several months. Being a reasonably fast reader, I read nearly all Sister White had written in her own handwriting. I was particularly interested, in the statement in Desire of Ages which at one time caused great concern to the denomination theologically: ‘In Christ is life, original, unborrowed, underived.” p. 530. That statement may not seem very revolutionary to you, but to us it was. We could hardly believe it. but of course we could not preach contrary to it. I was sure Sister White had never written, ‘In Christ is life, original, unborrowed, underived.’ But now I found it in her own handwriting just as it had been published. It was so with other statements. As I checked up, I found that they were Sister White’s own expressions… In the final analysis it was her work all the way through.” (Original source: M. L. Andreasen, “The Spirit of Prophecy,” Chapel Talk, Loma Linda, California, November 30, 1948) (George R. Knight in “Lest We Forget” a daily devotional, published by the Review and Herald Publishing Association 2008, pg. 292.)</a:t>
            </a:r>
          </a:p>
        </p:txBody>
      </p:sp>
    </p:spTree>
    <p:extLst>
      <p:ext uri="{BB962C8B-B14F-4D97-AF65-F5344CB8AC3E}">
        <p14:creationId xmlns:p14="http://schemas.microsoft.com/office/powerpoint/2010/main" val="42907551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C942B-A9B1-44C5-8E87-83C4190071ED}"/>
              </a:ext>
            </a:extLst>
          </p:cNvPr>
          <p:cNvSpPr>
            <a:spLocks noGrp="1"/>
          </p:cNvSpPr>
          <p:nvPr>
            <p:ph type="title"/>
          </p:nvPr>
        </p:nvSpPr>
        <p:spPr>
          <a:xfrm>
            <a:off x="1981200" y="-296862"/>
            <a:ext cx="8229600" cy="1143000"/>
          </a:xfrm>
        </p:spPr>
        <p:txBody>
          <a:bodyPr/>
          <a:lstStyle/>
          <a:p>
            <a:r>
              <a:rPr lang="en-US" dirty="0">
                <a:solidFill>
                  <a:srgbClr val="00B050"/>
                </a:solidFill>
                <a:latin typeface="Broadway" panose="04040905080B02020502" pitchFamily="82" charset="0"/>
              </a:rPr>
              <a:t>From the Beginning!</a:t>
            </a:r>
          </a:p>
        </p:txBody>
      </p:sp>
      <p:sp>
        <p:nvSpPr>
          <p:cNvPr id="3" name="Content Placeholder 2">
            <a:extLst>
              <a:ext uri="{FF2B5EF4-FFF2-40B4-BE49-F238E27FC236}">
                <a16:creationId xmlns:a16="http://schemas.microsoft.com/office/drawing/2014/main" id="{80BEFD25-93EA-4E9C-A5CF-A0AC6AE658AA}"/>
              </a:ext>
            </a:extLst>
          </p:cNvPr>
          <p:cNvSpPr>
            <a:spLocks noGrp="1"/>
          </p:cNvSpPr>
          <p:nvPr>
            <p:ph idx="1"/>
          </p:nvPr>
        </p:nvSpPr>
        <p:spPr>
          <a:xfrm>
            <a:off x="1739154" y="2812865"/>
            <a:ext cx="8928847" cy="4138238"/>
          </a:xfrm>
        </p:spPr>
        <p:txBody>
          <a:bodyPr>
            <a:normAutofit/>
          </a:bodyPr>
          <a:lstStyle/>
          <a:p>
            <a:pPr marL="0" indent="0">
              <a:buNone/>
            </a:pPr>
            <a:r>
              <a:rPr lang="en-US" dirty="0">
                <a:solidFill>
                  <a:schemeClr val="bg1"/>
                </a:solidFill>
              </a:rPr>
              <a:t>Genesis 1:1-3 “In the beginning </a:t>
            </a:r>
            <a:r>
              <a:rPr lang="en-US" b="1" u="sng" dirty="0">
                <a:solidFill>
                  <a:schemeClr val="bg1"/>
                </a:solidFill>
              </a:rPr>
              <a:t>God</a:t>
            </a:r>
            <a:r>
              <a:rPr lang="en-US" dirty="0">
                <a:solidFill>
                  <a:schemeClr val="bg1"/>
                </a:solidFill>
              </a:rPr>
              <a:t> created the heaven and the earth. And the earth was without form, and void; and darkness was upon the face of the deep. And the </a:t>
            </a:r>
            <a:r>
              <a:rPr lang="en-US" b="1" u="sng" dirty="0">
                <a:solidFill>
                  <a:schemeClr val="bg1"/>
                </a:solidFill>
              </a:rPr>
              <a:t>Spirit of God </a:t>
            </a:r>
            <a:r>
              <a:rPr lang="en-US" dirty="0">
                <a:solidFill>
                  <a:schemeClr val="bg1"/>
                </a:solidFill>
              </a:rPr>
              <a:t>moved upon the face of the waters. </a:t>
            </a:r>
            <a:r>
              <a:rPr lang="en-US" b="1" u="sng" dirty="0">
                <a:solidFill>
                  <a:schemeClr val="bg1"/>
                </a:solidFill>
              </a:rPr>
              <a:t>And God said</a:t>
            </a:r>
            <a:r>
              <a:rPr lang="en-US" dirty="0">
                <a:solidFill>
                  <a:schemeClr val="bg1"/>
                </a:solidFill>
              </a:rPr>
              <a:t>, Let there be light: and there was light.”</a:t>
            </a:r>
          </a:p>
          <a:p>
            <a:pPr marL="0" indent="0">
              <a:buNone/>
            </a:pPr>
            <a:endParaRPr lang="en-US" dirty="0">
              <a:solidFill>
                <a:schemeClr val="bg1"/>
              </a:solidFill>
            </a:endParaRPr>
          </a:p>
          <a:p>
            <a:pPr marL="0" indent="0">
              <a:buNone/>
            </a:pPr>
            <a:r>
              <a:rPr lang="en-US" dirty="0">
                <a:solidFill>
                  <a:schemeClr val="bg1"/>
                </a:solidFill>
              </a:rPr>
              <a:t>Genesis 6:3 “And the Lord said, </a:t>
            </a:r>
            <a:r>
              <a:rPr lang="en-US" b="1" u="sng" dirty="0">
                <a:solidFill>
                  <a:schemeClr val="bg1"/>
                </a:solidFill>
              </a:rPr>
              <a:t>My</a:t>
            </a:r>
            <a:r>
              <a:rPr lang="en-US" u="sng" dirty="0">
                <a:solidFill>
                  <a:schemeClr val="bg1"/>
                </a:solidFill>
              </a:rPr>
              <a:t> </a:t>
            </a:r>
            <a:r>
              <a:rPr lang="en-US" b="1" u="sng" dirty="0">
                <a:solidFill>
                  <a:schemeClr val="bg1"/>
                </a:solidFill>
              </a:rPr>
              <a:t>spirit</a:t>
            </a:r>
            <a:r>
              <a:rPr lang="en-US" u="sng" dirty="0">
                <a:solidFill>
                  <a:schemeClr val="bg1"/>
                </a:solidFill>
              </a:rPr>
              <a:t> </a:t>
            </a:r>
            <a:r>
              <a:rPr lang="en-US" b="1" u="sng" dirty="0">
                <a:solidFill>
                  <a:schemeClr val="bg1"/>
                </a:solidFill>
              </a:rPr>
              <a:t>shall</a:t>
            </a:r>
            <a:r>
              <a:rPr lang="en-US" u="sng" dirty="0">
                <a:solidFill>
                  <a:schemeClr val="bg1"/>
                </a:solidFill>
              </a:rPr>
              <a:t> </a:t>
            </a:r>
            <a:r>
              <a:rPr lang="en-US" b="1" u="sng" dirty="0">
                <a:solidFill>
                  <a:schemeClr val="bg1"/>
                </a:solidFill>
              </a:rPr>
              <a:t>not</a:t>
            </a:r>
            <a:r>
              <a:rPr lang="en-US" u="sng" dirty="0">
                <a:solidFill>
                  <a:schemeClr val="bg1"/>
                </a:solidFill>
              </a:rPr>
              <a:t> </a:t>
            </a:r>
            <a:r>
              <a:rPr lang="en-US" b="1" u="sng" dirty="0">
                <a:solidFill>
                  <a:schemeClr val="bg1"/>
                </a:solidFill>
              </a:rPr>
              <a:t>always</a:t>
            </a:r>
            <a:r>
              <a:rPr lang="en-US" u="sng" dirty="0">
                <a:solidFill>
                  <a:schemeClr val="bg1"/>
                </a:solidFill>
              </a:rPr>
              <a:t> </a:t>
            </a:r>
            <a:r>
              <a:rPr lang="en-US" b="1" u="sng" dirty="0">
                <a:solidFill>
                  <a:schemeClr val="bg1"/>
                </a:solidFill>
              </a:rPr>
              <a:t>strive</a:t>
            </a:r>
            <a:r>
              <a:rPr lang="en-US" u="sng" dirty="0">
                <a:solidFill>
                  <a:schemeClr val="bg1"/>
                </a:solidFill>
              </a:rPr>
              <a:t> </a:t>
            </a:r>
            <a:r>
              <a:rPr lang="en-US" b="1" u="sng" dirty="0">
                <a:solidFill>
                  <a:schemeClr val="bg1"/>
                </a:solidFill>
              </a:rPr>
              <a:t>with</a:t>
            </a:r>
            <a:r>
              <a:rPr lang="en-US" u="sng" dirty="0">
                <a:solidFill>
                  <a:schemeClr val="bg1"/>
                </a:solidFill>
              </a:rPr>
              <a:t> </a:t>
            </a:r>
            <a:r>
              <a:rPr lang="en-US" b="1" u="sng" dirty="0">
                <a:solidFill>
                  <a:schemeClr val="bg1"/>
                </a:solidFill>
              </a:rPr>
              <a:t>man</a:t>
            </a:r>
            <a:r>
              <a:rPr lang="en-US" dirty="0">
                <a:solidFill>
                  <a:schemeClr val="bg1"/>
                </a:solidFill>
              </a:rPr>
              <a:t>, for that he also is flesh: yet his days shall be an hundred and twenty years.”</a:t>
            </a:r>
          </a:p>
        </p:txBody>
      </p:sp>
      <p:pic>
        <p:nvPicPr>
          <p:cNvPr id="4" name="Picture 3">
            <a:extLst>
              <a:ext uri="{FF2B5EF4-FFF2-40B4-BE49-F238E27FC236}">
                <a16:creationId xmlns:a16="http://schemas.microsoft.com/office/drawing/2014/main" id="{70FBE290-2131-48AF-B845-DE5A47B5A6A5}"/>
              </a:ext>
            </a:extLst>
          </p:cNvPr>
          <p:cNvPicPr>
            <a:picLocks noChangeAspect="1"/>
          </p:cNvPicPr>
          <p:nvPr/>
        </p:nvPicPr>
        <p:blipFill>
          <a:blip r:embed="rId2"/>
          <a:stretch>
            <a:fillRect/>
          </a:stretch>
        </p:blipFill>
        <p:spPr>
          <a:xfrm>
            <a:off x="1981200" y="641165"/>
            <a:ext cx="8229600" cy="2171700"/>
          </a:xfrm>
          <a:prstGeom prst="rect">
            <a:avLst/>
          </a:prstGeom>
        </p:spPr>
      </p:pic>
    </p:spTree>
    <p:extLst>
      <p:ext uri="{BB962C8B-B14F-4D97-AF65-F5344CB8AC3E}">
        <p14:creationId xmlns:p14="http://schemas.microsoft.com/office/powerpoint/2010/main" val="4021263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1150B-6B3F-4ACD-9FF8-1E3DBE7DF9A6}"/>
              </a:ext>
            </a:extLst>
          </p:cNvPr>
          <p:cNvSpPr>
            <a:spLocks noGrp="1"/>
          </p:cNvSpPr>
          <p:nvPr>
            <p:ph type="title"/>
          </p:nvPr>
        </p:nvSpPr>
        <p:spPr>
          <a:xfrm>
            <a:off x="1981200" y="-296862"/>
            <a:ext cx="8229600" cy="1143000"/>
          </a:xfrm>
        </p:spPr>
        <p:txBody>
          <a:bodyPr/>
          <a:lstStyle/>
          <a:p>
            <a:r>
              <a:rPr lang="en-US" b="1" i="1" dirty="0">
                <a:solidFill>
                  <a:schemeClr val="tx2">
                    <a:lumMod val="75000"/>
                  </a:schemeClr>
                </a:solidFill>
              </a:rPr>
              <a:t>A Co-Intercessor</a:t>
            </a:r>
          </a:p>
        </p:txBody>
      </p:sp>
      <p:sp>
        <p:nvSpPr>
          <p:cNvPr id="3" name="Content Placeholder 2">
            <a:extLst>
              <a:ext uri="{FF2B5EF4-FFF2-40B4-BE49-F238E27FC236}">
                <a16:creationId xmlns:a16="http://schemas.microsoft.com/office/drawing/2014/main" id="{8D8C68C1-F2D8-4975-AB4B-FE28EA9C0E7F}"/>
              </a:ext>
            </a:extLst>
          </p:cNvPr>
          <p:cNvSpPr>
            <a:spLocks noGrp="1"/>
          </p:cNvSpPr>
          <p:nvPr>
            <p:ph idx="1"/>
          </p:nvPr>
        </p:nvSpPr>
        <p:spPr>
          <a:xfrm>
            <a:off x="1658472" y="596154"/>
            <a:ext cx="4437529" cy="6261847"/>
          </a:xfrm>
        </p:spPr>
        <p:txBody>
          <a:bodyPr>
            <a:normAutofit lnSpcReduction="10000"/>
          </a:bodyPr>
          <a:lstStyle/>
          <a:p>
            <a:pPr marL="0" indent="0">
              <a:buNone/>
            </a:pPr>
            <a:r>
              <a:rPr lang="en-US" dirty="0"/>
              <a:t>Romans 8:16, 26-27 “</a:t>
            </a:r>
            <a:r>
              <a:rPr lang="en-US" baseline="30000" dirty="0"/>
              <a:t> </a:t>
            </a:r>
            <a:r>
              <a:rPr lang="en-US" b="1" dirty="0"/>
              <a:t>The Spirit </a:t>
            </a:r>
            <a:r>
              <a:rPr lang="en-US" b="1" u="sng" dirty="0"/>
              <a:t>itself</a:t>
            </a:r>
            <a:r>
              <a:rPr lang="en-US" b="1" dirty="0"/>
              <a:t> </a:t>
            </a:r>
            <a:r>
              <a:rPr lang="en-US" b="1" dirty="0" err="1"/>
              <a:t>beareth</a:t>
            </a:r>
            <a:r>
              <a:rPr lang="en-US" b="1" dirty="0"/>
              <a:t> witness</a:t>
            </a:r>
            <a:r>
              <a:rPr lang="en-US" dirty="0"/>
              <a:t> with our spirit, that we are the children of God . . . </a:t>
            </a:r>
            <a:r>
              <a:rPr lang="en-US" b="1" dirty="0"/>
              <a:t>Likewise the Spirit also </a:t>
            </a:r>
            <a:r>
              <a:rPr lang="en-US" b="1" dirty="0" err="1"/>
              <a:t>helpeth</a:t>
            </a:r>
            <a:r>
              <a:rPr lang="en-US" b="1" dirty="0"/>
              <a:t> our infirmities</a:t>
            </a:r>
            <a:r>
              <a:rPr lang="en-US" dirty="0"/>
              <a:t>: for we know not what we should pray for as we ought: </a:t>
            </a:r>
            <a:r>
              <a:rPr lang="en-US" b="1" dirty="0"/>
              <a:t>but the Spirit </a:t>
            </a:r>
            <a:r>
              <a:rPr lang="en-US" b="1" u="sng" dirty="0"/>
              <a:t>itself</a:t>
            </a:r>
            <a:r>
              <a:rPr lang="en-US" b="1" dirty="0"/>
              <a:t> </a:t>
            </a:r>
            <a:r>
              <a:rPr lang="en-US" b="1" dirty="0" err="1"/>
              <a:t>maketh</a:t>
            </a:r>
            <a:r>
              <a:rPr lang="en-US" b="1" dirty="0"/>
              <a:t> intercession</a:t>
            </a:r>
            <a:r>
              <a:rPr lang="en-US" dirty="0"/>
              <a:t> for us </a:t>
            </a:r>
            <a:r>
              <a:rPr lang="en-US" b="1" dirty="0"/>
              <a:t>with groanings which cannot be uttered</a:t>
            </a:r>
            <a:r>
              <a:rPr lang="en-US" dirty="0"/>
              <a:t>. And he that </a:t>
            </a:r>
            <a:r>
              <a:rPr lang="en-US" dirty="0" err="1"/>
              <a:t>searcheth</a:t>
            </a:r>
            <a:r>
              <a:rPr lang="en-US" dirty="0"/>
              <a:t> the hearts </a:t>
            </a:r>
            <a:r>
              <a:rPr lang="en-US" dirty="0" err="1"/>
              <a:t>knoweth</a:t>
            </a:r>
            <a:r>
              <a:rPr lang="en-US" dirty="0"/>
              <a:t> what is the mind of the Spirit, </a:t>
            </a:r>
            <a:r>
              <a:rPr lang="en-US" b="1" dirty="0"/>
              <a:t>because he </a:t>
            </a:r>
            <a:r>
              <a:rPr lang="en-US" b="1" dirty="0" err="1"/>
              <a:t>maketh</a:t>
            </a:r>
            <a:r>
              <a:rPr lang="en-US" b="1" dirty="0"/>
              <a:t> intercession for the saints </a:t>
            </a:r>
            <a:r>
              <a:rPr lang="en-US" dirty="0"/>
              <a:t>according to the will of God.</a:t>
            </a:r>
          </a:p>
          <a:p>
            <a:pPr marL="0" indent="0">
              <a:buNone/>
            </a:pPr>
            <a:endParaRPr lang="en-US" dirty="0"/>
          </a:p>
        </p:txBody>
      </p:sp>
      <p:pic>
        <p:nvPicPr>
          <p:cNvPr id="4" name="Picture 3">
            <a:extLst>
              <a:ext uri="{FF2B5EF4-FFF2-40B4-BE49-F238E27FC236}">
                <a16:creationId xmlns:a16="http://schemas.microsoft.com/office/drawing/2014/main" id="{8D7A8B0C-E1C4-47A6-B730-7F5E917DFD43}"/>
              </a:ext>
            </a:extLst>
          </p:cNvPr>
          <p:cNvPicPr>
            <a:picLocks noChangeAspect="1"/>
          </p:cNvPicPr>
          <p:nvPr/>
        </p:nvPicPr>
        <p:blipFill rotWithShape="1">
          <a:blip r:embed="rId2"/>
          <a:srcRect l="4753" r="6824"/>
          <a:stretch/>
        </p:blipFill>
        <p:spPr>
          <a:xfrm>
            <a:off x="6469157" y="596153"/>
            <a:ext cx="3368487" cy="3047594"/>
          </a:xfrm>
          <a:prstGeom prst="rect">
            <a:avLst/>
          </a:prstGeom>
        </p:spPr>
      </p:pic>
      <p:pic>
        <p:nvPicPr>
          <p:cNvPr id="5" name="Picture 4">
            <a:extLst>
              <a:ext uri="{FF2B5EF4-FFF2-40B4-BE49-F238E27FC236}">
                <a16:creationId xmlns:a16="http://schemas.microsoft.com/office/drawing/2014/main" id="{26068ED8-3A14-46A2-A940-8E3F806869E6}"/>
              </a:ext>
            </a:extLst>
          </p:cNvPr>
          <p:cNvPicPr>
            <a:picLocks noChangeAspect="1"/>
          </p:cNvPicPr>
          <p:nvPr/>
        </p:nvPicPr>
        <p:blipFill>
          <a:blip r:embed="rId3"/>
          <a:stretch>
            <a:fillRect/>
          </a:stretch>
        </p:blipFill>
        <p:spPr>
          <a:xfrm>
            <a:off x="6690471" y="2899795"/>
            <a:ext cx="3147172" cy="3798582"/>
          </a:xfrm>
          <a:prstGeom prst="rect">
            <a:avLst/>
          </a:prstGeom>
        </p:spPr>
      </p:pic>
    </p:spTree>
    <p:extLst>
      <p:ext uri="{BB962C8B-B14F-4D97-AF65-F5344CB8AC3E}">
        <p14:creationId xmlns:p14="http://schemas.microsoft.com/office/powerpoint/2010/main" val="783147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C9EE9-844B-4725-B7E3-9718A655D66D}"/>
              </a:ext>
            </a:extLst>
          </p:cNvPr>
          <p:cNvSpPr>
            <a:spLocks noGrp="1"/>
          </p:cNvSpPr>
          <p:nvPr>
            <p:ph type="title"/>
          </p:nvPr>
        </p:nvSpPr>
        <p:spPr>
          <a:xfrm>
            <a:off x="1981200" y="-296862"/>
            <a:ext cx="8229600" cy="1143000"/>
          </a:xfrm>
        </p:spPr>
        <p:txBody>
          <a:bodyPr/>
          <a:lstStyle/>
          <a:p>
            <a:r>
              <a:rPr lang="en-US" b="1" i="1" dirty="0">
                <a:latin typeface="AngsanaUPC" panose="02020603050405020304" pitchFamily="18" charset="-34"/>
                <a:cs typeface="AngsanaUPC" panose="02020603050405020304" pitchFamily="18" charset="-34"/>
              </a:rPr>
              <a:t>The Spirit Sent Christ!</a:t>
            </a:r>
          </a:p>
        </p:txBody>
      </p:sp>
      <p:sp>
        <p:nvSpPr>
          <p:cNvPr id="3" name="Content Placeholder 2">
            <a:extLst>
              <a:ext uri="{FF2B5EF4-FFF2-40B4-BE49-F238E27FC236}">
                <a16:creationId xmlns:a16="http://schemas.microsoft.com/office/drawing/2014/main" id="{C5BD784E-078F-443F-92A8-5536BEFAD8DB}"/>
              </a:ext>
            </a:extLst>
          </p:cNvPr>
          <p:cNvSpPr>
            <a:spLocks noGrp="1"/>
          </p:cNvSpPr>
          <p:nvPr>
            <p:ph idx="1"/>
          </p:nvPr>
        </p:nvSpPr>
        <p:spPr>
          <a:xfrm>
            <a:off x="2331664" y="846139"/>
            <a:ext cx="7879137" cy="5280025"/>
          </a:xfrm>
        </p:spPr>
        <p:txBody>
          <a:bodyPr/>
          <a:lstStyle/>
          <a:p>
            <a:pPr marL="0" indent="0">
              <a:buNone/>
            </a:pPr>
            <a:r>
              <a:rPr lang="en-US" dirty="0"/>
              <a:t>Isaiah 48:16 “Come ye near unto me, hear ye this; I have not spoken in secret from the beginning; from the time that it was, there am I: and now the </a:t>
            </a:r>
            <a:r>
              <a:rPr lang="en-US" b="1" u="sng" dirty="0"/>
              <a:t>Lord GOD</a:t>
            </a:r>
            <a:r>
              <a:rPr lang="en-US" dirty="0"/>
              <a:t>, </a:t>
            </a:r>
            <a:r>
              <a:rPr lang="en-US" i="1" dirty="0"/>
              <a:t>and</a:t>
            </a:r>
            <a:r>
              <a:rPr lang="en-US" dirty="0"/>
              <a:t> his </a:t>
            </a:r>
            <a:r>
              <a:rPr lang="en-US" b="1" u="sng" dirty="0"/>
              <a:t>Spirit</a:t>
            </a:r>
            <a:r>
              <a:rPr lang="en-US" dirty="0"/>
              <a:t>, hath sent </a:t>
            </a:r>
            <a:r>
              <a:rPr lang="en-US" b="1" u="sng" dirty="0"/>
              <a:t>me</a:t>
            </a:r>
            <a:r>
              <a:rPr lang="en-US" dirty="0"/>
              <a:t>.</a:t>
            </a:r>
          </a:p>
        </p:txBody>
      </p:sp>
      <p:pic>
        <p:nvPicPr>
          <p:cNvPr id="4" name="Picture 3">
            <a:extLst>
              <a:ext uri="{FF2B5EF4-FFF2-40B4-BE49-F238E27FC236}">
                <a16:creationId xmlns:a16="http://schemas.microsoft.com/office/drawing/2014/main" id="{5F4EC9D3-AA72-469B-AAAD-0A7B0E98F3FF}"/>
              </a:ext>
            </a:extLst>
          </p:cNvPr>
          <p:cNvPicPr>
            <a:picLocks noChangeAspect="1"/>
          </p:cNvPicPr>
          <p:nvPr/>
        </p:nvPicPr>
        <p:blipFill rotWithShape="1">
          <a:blip r:embed="rId2"/>
          <a:srcRect b="30501"/>
          <a:stretch/>
        </p:blipFill>
        <p:spPr>
          <a:xfrm>
            <a:off x="1706052" y="3980330"/>
            <a:ext cx="8779896" cy="2289269"/>
          </a:xfrm>
          <a:prstGeom prst="rect">
            <a:avLst/>
          </a:prstGeom>
        </p:spPr>
      </p:pic>
    </p:spTree>
    <p:extLst>
      <p:ext uri="{BB962C8B-B14F-4D97-AF65-F5344CB8AC3E}">
        <p14:creationId xmlns:p14="http://schemas.microsoft.com/office/powerpoint/2010/main" val="40578384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316CE-C05A-977A-A6DD-94F36901019C}"/>
              </a:ext>
            </a:extLst>
          </p:cNvPr>
          <p:cNvSpPr>
            <a:spLocks noGrp="1"/>
          </p:cNvSpPr>
          <p:nvPr>
            <p:ph type="title"/>
          </p:nvPr>
        </p:nvSpPr>
        <p:spPr>
          <a:xfrm>
            <a:off x="838200" y="-269356"/>
            <a:ext cx="10515600" cy="1325563"/>
          </a:xfrm>
        </p:spPr>
        <p:txBody>
          <a:bodyPr/>
          <a:lstStyle/>
          <a:p>
            <a:r>
              <a:rPr lang="en-US" b="1" dirty="0">
                <a:solidFill>
                  <a:srgbClr val="FF0000"/>
                </a:solidFill>
                <a:effectLst>
                  <a:outerShdw blurRad="38100" dist="38100" dir="2700000" algn="tl">
                    <a:srgbClr val="000000">
                      <a:alpha val="43137"/>
                    </a:srgbClr>
                  </a:outerShdw>
                </a:effectLst>
              </a:rPr>
              <a:t>First A Warning From Ellen White</a:t>
            </a:r>
          </a:p>
        </p:txBody>
      </p:sp>
      <p:sp>
        <p:nvSpPr>
          <p:cNvPr id="4" name="TextBox 3">
            <a:extLst>
              <a:ext uri="{FF2B5EF4-FFF2-40B4-BE49-F238E27FC236}">
                <a16:creationId xmlns:a16="http://schemas.microsoft.com/office/drawing/2014/main" id="{7FAB6A3A-F880-19FC-3228-C947A7DAC814}"/>
              </a:ext>
            </a:extLst>
          </p:cNvPr>
          <p:cNvSpPr txBox="1"/>
          <p:nvPr/>
        </p:nvSpPr>
        <p:spPr>
          <a:xfrm>
            <a:off x="146957" y="605261"/>
            <a:ext cx="8857083" cy="6001643"/>
          </a:xfrm>
          <a:prstGeom prst="rect">
            <a:avLst/>
          </a:prstGeom>
          <a:noFill/>
        </p:spPr>
        <p:txBody>
          <a:bodyPr wrap="square">
            <a:spAutoFit/>
          </a:bodyPr>
          <a:lstStyle/>
          <a:p>
            <a:r>
              <a:rPr lang="en-US" sz="2400" dirty="0"/>
              <a:t>“</a:t>
            </a:r>
            <a:r>
              <a:rPr lang="en-US" sz="2400" b="1" u="sng" dirty="0"/>
              <a:t>It is not essential for you to know and be able to define just what the Holy Spirit is</a:t>
            </a:r>
            <a:r>
              <a:rPr lang="en-US" sz="2400" dirty="0"/>
              <a:t>. Christ tells us that the Holy Spirit is the Comforter, and the Comforter is the Holy Ghost, "the Spirit of truth, which the Father shall send in My name." "I will pray the Father, and He shall give you another Comforter, that He may abide with you for ever; even the Spirit of truth; whom the world cannot receive, because it </a:t>
            </a:r>
            <a:r>
              <a:rPr lang="en-US" sz="2400" dirty="0" err="1"/>
              <a:t>seeth</a:t>
            </a:r>
            <a:r>
              <a:rPr lang="en-US" sz="2400" dirty="0"/>
              <a:t> Him not, neither </a:t>
            </a:r>
            <a:r>
              <a:rPr lang="en-US" sz="2400" dirty="0" err="1"/>
              <a:t>knoweth</a:t>
            </a:r>
            <a:r>
              <a:rPr lang="en-US" sz="2400" dirty="0"/>
              <a:t> Him: but ye know Him, for He dwelleth with you, and shall be in you" [John 14:16, 17]. </a:t>
            </a:r>
            <a:r>
              <a:rPr lang="en-US" sz="2400" b="1" u="sng" dirty="0"/>
              <a:t>This refers to the omnipresence of the Spirit of Christ, called the Comforter</a:t>
            </a:r>
            <a:r>
              <a:rPr lang="en-US" sz="2400" dirty="0"/>
              <a:t>. Again Jesus says, "I have yet many things to say unto you, but ye cannot bear them now. Howbeit when He, the Spirit of truth is come, He will guide you into all truth" [John 16:12, 13]. </a:t>
            </a:r>
            <a:r>
              <a:rPr lang="en-US" sz="2400" b="1" u="sng" dirty="0"/>
              <a:t>There are many mysteries which I do not seek to understand or to explain; they are too high for me, and too high for you. On some of these points, silence is golden. Piety, devotion, sanctification of soul, body, and spirit--this is essential for us all</a:t>
            </a:r>
            <a:r>
              <a:rPr lang="en-US" sz="2400" dirty="0"/>
              <a:t>.” (14MR, p. 179)</a:t>
            </a:r>
          </a:p>
        </p:txBody>
      </p:sp>
      <p:pic>
        <p:nvPicPr>
          <p:cNvPr id="5" name="Picture 4">
            <a:extLst>
              <a:ext uri="{FF2B5EF4-FFF2-40B4-BE49-F238E27FC236}">
                <a16:creationId xmlns:a16="http://schemas.microsoft.com/office/drawing/2014/main" id="{B44A2455-7A3A-6ADD-897F-1B818BDF6EB2}"/>
              </a:ext>
            </a:extLst>
          </p:cNvPr>
          <p:cNvPicPr>
            <a:picLocks noChangeAspect="1"/>
          </p:cNvPicPr>
          <p:nvPr/>
        </p:nvPicPr>
        <p:blipFill rotWithShape="1">
          <a:blip r:embed="rId2"/>
          <a:srcRect l="19500" r="9291"/>
          <a:stretch/>
        </p:blipFill>
        <p:spPr>
          <a:xfrm>
            <a:off x="9004040" y="1190871"/>
            <a:ext cx="3060712" cy="4476258"/>
          </a:xfrm>
          <a:prstGeom prst="rect">
            <a:avLst/>
          </a:prstGeom>
        </p:spPr>
      </p:pic>
    </p:spTree>
    <p:extLst>
      <p:ext uri="{BB962C8B-B14F-4D97-AF65-F5344CB8AC3E}">
        <p14:creationId xmlns:p14="http://schemas.microsoft.com/office/powerpoint/2010/main" val="38634913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D6D94-ECED-4EDD-9FD8-926801011025}"/>
              </a:ext>
            </a:extLst>
          </p:cNvPr>
          <p:cNvSpPr>
            <a:spLocks noGrp="1"/>
          </p:cNvSpPr>
          <p:nvPr>
            <p:ph type="title"/>
          </p:nvPr>
        </p:nvSpPr>
        <p:spPr>
          <a:xfrm>
            <a:off x="1981200" y="-296862"/>
            <a:ext cx="8229600" cy="1143000"/>
          </a:xfrm>
        </p:spPr>
        <p:txBody>
          <a:bodyPr/>
          <a:lstStyle/>
          <a:p>
            <a:r>
              <a:rPr lang="en-US" u="sng" dirty="0">
                <a:solidFill>
                  <a:schemeClr val="accent6">
                    <a:lumMod val="75000"/>
                  </a:schemeClr>
                </a:solidFill>
              </a:rPr>
              <a:t>The Holy Spirit Speaks</a:t>
            </a:r>
          </a:p>
        </p:txBody>
      </p:sp>
      <p:sp>
        <p:nvSpPr>
          <p:cNvPr id="3" name="Content Placeholder 2">
            <a:extLst>
              <a:ext uri="{FF2B5EF4-FFF2-40B4-BE49-F238E27FC236}">
                <a16:creationId xmlns:a16="http://schemas.microsoft.com/office/drawing/2014/main" id="{88F83399-521F-4701-A88B-B05C8DE39C45}"/>
              </a:ext>
            </a:extLst>
          </p:cNvPr>
          <p:cNvSpPr>
            <a:spLocks noGrp="1"/>
          </p:cNvSpPr>
          <p:nvPr>
            <p:ph idx="1"/>
          </p:nvPr>
        </p:nvSpPr>
        <p:spPr>
          <a:xfrm>
            <a:off x="4733365" y="904409"/>
            <a:ext cx="5477435" cy="5953591"/>
          </a:xfrm>
        </p:spPr>
        <p:txBody>
          <a:bodyPr>
            <a:normAutofit fontScale="92500" lnSpcReduction="20000"/>
          </a:bodyPr>
          <a:lstStyle/>
          <a:p>
            <a:pPr marL="0" indent="0">
              <a:buNone/>
            </a:pPr>
            <a:r>
              <a:rPr lang="en-US" dirty="0"/>
              <a:t>Acts 8:29 “Then the </a:t>
            </a:r>
            <a:r>
              <a:rPr lang="en-US" b="1" dirty="0"/>
              <a:t>Spirit said unto Philip</a:t>
            </a:r>
            <a:r>
              <a:rPr lang="en-US" dirty="0"/>
              <a:t>, Go near, and join thyself to this chariot.</a:t>
            </a:r>
          </a:p>
          <a:p>
            <a:pPr marL="0" indent="0">
              <a:buNone/>
            </a:pPr>
            <a:endParaRPr lang="en-US" dirty="0"/>
          </a:p>
          <a:p>
            <a:pPr marL="0" indent="0">
              <a:buNone/>
            </a:pPr>
            <a:r>
              <a:rPr lang="en-US" dirty="0"/>
              <a:t>Acts 13:2 “</a:t>
            </a:r>
            <a:r>
              <a:rPr lang="en-US" baseline="30000" dirty="0"/>
              <a:t> </a:t>
            </a:r>
            <a:r>
              <a:rPr lang="en-US" dirty="0"/>
              <a:t>As they ministered to the Lord, and fasted, the </a:t>
            </a:r>
            <a:r>
              <a:rPr lang="en-US" b="1" dirty="0"/>
              <a:t>Holy Ghost said</a:t>
            </a:r>
            <a:r>
              <a:rPr lang="en-US" dirty="0"/>
              <a:t>, Separate me Barnabas and Saul for the work whereunto I have called them.”</a:t>
            </a:r>
          </a:p>
          <a:p>
            <a:pPr marL="0" indent="0">
              <a:buNone/>
            </a:pPr>
            <a:endParaRPr lang="en-US" dirty="0"/>
          </a:p>
          <a:p>
            <a:pPr marL="0" indent="0">
              <a:buNone/>
            </a:pPr>
            <a:r>
              <a:rPr lang="en-US" dirty="0"/>
              <a:t>Acts 11:12 “And the </a:t>
            </a:r>
            <a:r>
              <a:rPr lang="en-US" b="1" dirty="0"/>
              <a:t>Spirit bade me go </a:t>
            </a:r>
            <a:r>
              <a:rPr lang="en-US" dirty="0"/>
              <a:t>with them, nothing doubting.”</a:t>
            </a:r>
          </a:p>
          <a:p>
            <a:pPr marL="0" indent="0">
              <a:buNone/>
            </a:pPr>
            <a:endParaRPr lang="en-US" dirty="0"/>
          </a:p>
          <a:p>
            <a:pPr marL="0" indent="0">
              <a:buNone/>
            </a:pPr>
            <a:r>
              <a:rPr lang="en-US" dirty="0"/>
              <a:t>1 Timothy 4:1 “</a:t>
            </a:r>
            <a:r>
              <a:rPr lang="en-US" b="1" dirty="0"/>
              <a:t>Now the Spirit </a:t>
            </a:r>
            <a:r>
              <a:rPr lang="en-US" b="1" dirty="0" err="1"/>
              <a:t>speaketh</a:t>
            </a:r>
            <a:r>
              <a:rPr lang="en-US" b="1" dirty="0"/>
              <a:t> expressly</a:t>
            </a:r>
            <a:r>
              <a:rPr lang="en-US" dirty="0"/>
              <a:t>, that in the latter times some shall depart from the faith, giving heed to seducing spirits, and doctrines of devils;</a:t>
            </a:r>
          </a:p>
          <a:p>
            <a:pPr marL="0" indent="0">
              <a:buNone/>
            </a:pPr>
            <a:endParaRPr lang="en-US" dirty="0">
              <a:cs typeface="Aldhabi" panose="01000000000000000000" pitchFamily="2" charset="-78"/>
            </a:endParaRPr>
          </a:p>
        </p:txBody>
      </p:sp>
      <p:pic>
        <p:nvPicPr>
          <p:cNvPr id="4" name="Picture 3">
            <a:extLst>
              <a:ext uri="{FF2B5EF4-FFF2-40B4-BE49-F238E27FC236}">
                <a16:creationId xmlns:a16="http://schemas.microsoft.com/office/drawing/2014/main" id="{CB7966F9-40B9-486C-B5AF-9A14ABAB8462}"/>
              </a:ext>
            </a:extLst>
          </p:cNvPr>
          <p:cNvPicPr>
            <a:picLocks noChangeAspect="1"/>
          </p:cNvPicPr>
          <p:nvPr/>
        </p:nvPicPr>
        <p:blipFill>
          <a:blip r:embed="rId2"/>
          <a:stretch>
            <a:fillRect/>
          </a:stretch>
        </p:blipFill>
        <p:spPr>
          <a:xfrm>
            <a:off x="1524000" y="3691905"/>
            <a:ext cx="3057992" cy="3057992"/>
          </a:xfrm>
          <a:prstGeom prst="rect">
            <a:avLst/>
          </a:prstGeom>
        </p:spPr>
      </p:pic>
      <p:pic>
        <p:nvPicPr>
          <p:cNvPr id="5" name="Picture 4">
            <a:extLst>
              <a:ext uri="{FF2B5EF4-FFF2-40B4-BE49-F238E27FC236}">
                <a16:creationId xmlns:a16="http://schemas.microsoft.com/office/drawing/2014/main" id="{A477EBA5-7C31-454A-891E-8E32756D42A5}"/>
              </a:ext>
            </a:extLst>
          </p:cNvPr>
          <p:cNvPicPr>
            <a:picLocks noChangeAspect="1"/>
          </p:cNvPicPr>
          <p:nvPr/>
        </p:nvPicPr>
        <p:blipFill rotWithShape="1">
          <a:blip r:embed="rId3"/>
          <a:srcRect t="32085" r="28973" b="12563"/>
          <a:stretch/>
        </p:blipFill>
        <p:spPr>
          <a:xfrm>
            <a:off x="1599686" y="904409"/>
            <a:ext cx="3057992" cy="2281859"/>
          </a:xfrm>
          <a:prstGeom prst="rect">
            <a:avLst/>
          </a:prstGeom>
        </p:spPr>
      </p:pic>
    </p:spTree>
    <p:extLst>
      <p:ext uri="{BB962C8B-B14F-4D97-AF65-F5344CB8AC3E}">
        <p14:creationId xmlns:p14="http://schemas.microsoft.com/office/powerpoint/2010/main" val="12654210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8C532-FD7D-4604-956B-6517ADB7105E}"/>
              </a:ext>
            </a:extLst>
          </p:cNvPr>
          <p:cNvSpPr>
            <a:spLocks noGrp="1"/>
          </p:cNvSpPr>
          <p:nvPr>
            <p:ph type="title"/>
          </p:nvPr>
        </p:nvSpPr>
        <p:spPr>
          <a:xfrm>
            <a:off x="1524000" y="274638"/>
            <a:ext cx="9144000" cy="1143000"/>
          </a:xfrm>
        </p:spPr>
        <p:txBody>
          <a:bodyPr>
            <a:normAutofit/>
          </a:bodyPr>
          <a:lstStyle/>
          <a:p>
            <a:r>
              <a:rPr lang="en-US" sz="3200" b="1" u="sng" dirty="0">
                <a:solidFill>
                  <a:srgbClr val="FF0000"/>
                </a:solidFill>
              </a:rPr>
              <a:t>Other Scriptures Pointing to the Person, Godliness, or Personal attributes of the Holy Spirit</a:t>
            </a:r>
          </a:p>
        </p:txBody>
      </p:sp>
      <p:sp>
        <p:nvSpPr>
          <p:cNvPr id="3" name="Content Placeholder 2">
            <a:extLst>
              <a:ext uri="{FF2B5EF4-FFF2-40B4-BE49-F238E27FC236}">
                <a16:creationId xmlns:a16="http://schemas.microsoft.com/office/drawing/2014/main" id="{AE78FEE4-4732-4795-A7F6-0DDF4EB33DD1}"/>
              </a:ext>
            </a:extLst>
          </p:cNvPr>
          <p:cNvSpPr>
            <a:spLocks noGrp="1"/>
          </p:cNvSpPr>
          <p:nvPr>
            <p:ph idx="1"/>
          </p:nvPr>
        </p:nvSpPr>
        <p:spPr>
          <a:xfrm>
            <a:off x="1524000" y="1600200"/>
            <a:ext cx="8870302" cy="5553635"/>
          </a:xfrm>
        </p:spPr>
        <p:txBody>
          <a:bodyPr>
            <a:normAutofit fontScale="70000" lnSpcReduction="20000"/>
          </a:bodyPr>
          <a:lstStyle/>
          <a:p>
            <a:pPr marL="0" indent="0">
              <a:buNone/>
            </a:pPr>
            <a:r>
              <a:rPr lang="en-US" sz="2000" dirty="0"/>
              <a:t>1 Cor. 12:11				Titus 3:5				2 Sam. 23:2		Acts 16:6</a:t>
            </a:r>
          </a:p>
          <a:p>
            <a:pPr marL="0" indent="0">
              <a:buNone/>
            </a:pPr>
            <a:r>
              <a:rPr lang="en-US" sz="2000" dirty="0"/>
              <a:t>1 Cor. 2:10,11			1 Pet. 1:2			Acts 10:19		Ps. 139:7,8</a:t>
            </a:r>
          </a:p>
          <a:p>
            <a:pPr marL="0" indent="0">
              <a:buNone/>
            </a:pPr>
            <a:r>
              <a:rPr lang="en-US" sz="2000" dirty="0"/>
              <a:t>Phil. 2:1					Eph. 3:16			Acts 21:11		John 14:16,17</a:t>
            </a:r>
          </a:p>
          <a:p>
            <a:pPr marL="0" indent="0">
              <a:buNone/>
            </a:pPr>
            <a:r>
              <a:rPr lang="en-US" sz="2000" dirty="0"/>
              <a:t>2 Cor. 13:14				Eph. 4:30			Acts 28:25-26	Is. 40:13</a:t>
            </a:r>
          </a:p>
          <a:p>
            <a:pPr marL="0" indent="0">
              <a:buNone/>
            </a:pPr>
            <a:r>
              <a:rPr lang="en-US" sz="2000" dirty="0"/>
              <a:t>Acts 5:3-4,9				</a:t>
            </a:r>
            <a:r>
              <a:rPr lang="en-US" sz="2000" dirty="0">
                <a:solidFill>
                  <a:srgbClr val="FF0000"/>
                </a:solidFill>
              </a:rPr>
              <a:t>Matt. 28:19-Baptize	</a:t>
            </a:r>
            <a:r>
              <a:rPr lang="en-US" sz="2000" dirty="0"/>
              <a:t>Heb. 3:7-8		Zech. 4:6</a:t>
            </a:r>
          </a:p>
          <a:p>
            <a:pPr marL="0" indent="0">
              <a:buNone/>
            </a:pPr>
            <a:r>
              <a:rPr lang="en-US" sz="2000" dirty="0"/>
              <a:t>2 Pet. 1:21				2 Cor. 3:16-18		Rev. 14:13		</a:t>
            </a:r>
            <a:r>
              <a:rPr lang="en-US" sz="2000" dirty="0">
                <a:solidFill>
                  <a:srgbClr val="FF0000"/>
                </a:solidFill>
              </a:rPr>
              <a:t>Luke 1:35-Creator</a:t>
            </a:r>
            <a:endParaRPr lang="en-US" sz="2000" dirty="0"/>
          </a:p>
          <a:p>
            <a:pPr marL="0" indent="0">
              <a:buNone/>
            </a:pPr>
            <a:r>
              <a:rPr lang="en-US" sz="2000" dirty="0"/>
              <a:t>1 Cor. 6:19				Rom. 8:11			Rev. 22:17		Heb. 9:8</a:t>
            </a:r>
          </a:p>
          <a:p>
            <a:pPr marL="0" indent="0">
              <a:buNone/>
            </a:pPr>
            <a:r>
              <a:rPr lang="en-US" sz="2000" dirty="0">
                <a:solidFill>
                  <a:srgbClr val="FF0000"/>
                </a:solidFill>
              </a:rPr>
              <a:t>Matt. 12:31-Blasphemy	</a:t>
            </a:r>
            <a:r>
              <a:rPr lang="en-US" sz="2000" dirty="0"/>
              <a:t>John 6:63			Acts 15:28		1 Pet. 1:12</a:t>
            </a:r>
          </a:p>
          <a:p>
            <a:pPr marL="0" indent="0">
              <a:buNone/>
            </a:pPr>
            <a:r>
              <a:rPr lang="en-US" sz="2000" dirty="0"/>
              <a:t>John 15:26				1 John 5:6			Acts 20:28		Job 33:4</a:t>
            </a:r>
          </a:p>
          <a:p>
            <a:pPr marL="0" indent="0">
              <a:buNone/>
            </a:pPr>
            <a:r>
              <a:rPr lang="en-US" sz="2000" dirty="0"/>
              <a:t>John 16:7				John 14:26			Acts 5:32		Ps. 104:30</a:t>
            </a:r>
          </a:p>
          <a:p>
            <a:pPr marL="0" indent="0">
              <a:buNone/>
            </a:pPr>
            <a:r>
              <a:rPr lang="en-US" sz="2000" dirty="0"/>
              <a:t>John 16:9				Is. 63:10				Luke 12:12		Matt. 12:28</a:t>
            </a:r>
          </a:p>
          <a:p>
            <a:pPr marL="0" indent="0">
              <a:buNone/>
            </a:pPr>
            <a:r>
              <a:rPr lang="en-US" sz="2000" dirty="0"/>
              <a:t>John 16:13				Rom. 15:30			Matt. 4:1		1 Cor. 12:4-6</a:t>
            </a:r>
          </a:p>
          <a:p>
            <a:pPr marL="0" indent="0">
              <a:buNone/>
            </a:pPr>
            <a:r>
              <a:rPr lang="en-US" sz="2000" dirty="0"/>
              <a:t>2 Cor. 13:14				</a:t>
            </a:r>
          </a:p>
        </p:txBody>
      </p:sp>
    </p:spTree>
    <p:extLst>
      <p:ext uri="{BB962C8B-B14F-4D97-AF65-F5344CB8AC3E}">
        <p14:creationId xmlns:p14="http://schemas.microsoft.com/office/powerpoint/2010/main" val="33412786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B68808F-D40E-20D2-4B39-C55193F663A1}"/>
              </a:ext>
            </a:extLst>
          </p:cNvPr>
          <p:cNvPicPr>
            <a:picLocks noChangeAspect="1"/>
          </p:cNvPicPr>
          <p:nvPr/>
        </p:nvPicPr>
        <p:blipFill>
          <a:blip r:embed="rId2"/>
          <a:stretch>
            <a:fillRect/>
          </a:stretch>
        </p:blipFill>
        <p:spPr>
          <a:xfrm>
            <a:off x="1331168" y="0"/>
            <a:ext cx="9529664" cy="7147248"/>
          </a:xfrm>
          <a:prstGeom prst="rect">
            <a:avLst/>
          </a:prstGeom>
        </p:spPr>
      </p:pic>
    </p:spTree>
    <p:extLst>
      <p:ext uri="{BB962C8B-B14F-4D97-AF65-F5344CB8AC3E}">
        <p14:creationId xmlns:p14="http://schemas.microsoft.com/office/powerpoint/2010/main" val="22173798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9C7AE-21B1-4405-B3C5-61F7271B1F51}"/>
              </a:ext>
            </a:extLst>
          </p:cNvPr>
          <p:cNvSpPr>
            <a:spLocks noGrp="1"/>
          </p:cNvSpPr>
          <p:nvPr>
            <p:ph type="title"/>
          </p:nvPr>
        </p:nvSpPr>
        <p:spPr>
          <a:xfrm>
            <a:off x="1981200" y="274638"/>
            <a:ext cx="8229600" cy="687888"/>
          </a:xfrm>
        </p:spPr>
        <p:txBody>
          <a:bodyPr>
            <a:normAutofit fontScale="90000"/>
          </a:bodyPr>
          <a:lstStyle/>
          <a:p>
            <a:r>
              <a:rPr lang="en-US" dirty="0">
                <a:solidFill>
                  <a:srgbClr val="07AD07"/>
                </a:solidFill>
                <a:latin typeface="Baskerville Old Face" panose="02020602080505020303" pitchFamily="18" charset="0"/>
              </a:rPr>
              <a:t>The Parable of the Comforter? </a:t>
            </a:r>
            <a:br>
              <a:rPr lang="en-US" dirty="0">
                <a:solidFill>
                  <a:srgbClr val="07AD07"/>
                </a:solidFill>
                <a:latin typeface="Baskerville Old Face" panose="02020602080505020303" pitchFamily="18" charset="0"/>
              </a:rPr>
            </a:br>
            <a:endParaRPr lang="en-US" dirty="0">
              <a:solidFill>
                <a:srgbClr val="07AD07"/>
              </a:solidFill>
              <a:latin typeface="Baskerville Old Face" panose="02020602080505020303" pitchFamily="18" charset="0"/>
            </a:endParaRPr>
          </a:p>
        </p:txBody>
      </p:sp>
      <p:sp>
        <p:nvSpPr>
          <p:cNvPr id="3" name="Content Placeholder 2">
            <a:extLst>
              <a:ext uri="{FF2B5EF4-FFF2-40B4-BE49-F238E27FC236}">
                <a16:creationId xmlns:a16="http://schemas.microsoft.com/office/drawing/2014/main" id="{4AE34B4A-9011-49BD-9705-A2FAE0C709BC}"/>
              </a:ext>
            </a:extLst>
          </p:cNvPr>
          <p:cNvSpPr>
            <a:spLocks noGrp="1"/>
          </p:cNvSpPr>
          <p:nvPr>
            <p:ph idx="1"/>
          </p:nvPr>
        </p:nvSpPr>
        <p:spPr>
          <a:xfrm>
            <a:off x="6363703" y="1021639"/>
            <a:ext cx="4304297" cy="5417344"/>
          </a:xfrm>
        </p:spPr>
        <p:txBody>
          <a:bodyPr>
            <a:normAutofit/>
          </a:bodyPr>
          <a:lstStyle/>
          <a:p>
            <a:pPr marL="514350" indent="-514350">
              <a:buAutoNum type="arabicPeriod"/>
            </a:pPr>
            <a:r>
              <a:rPr lang="en-US" dirty="0">
                <a:solidFill>
                  <a:schemeClr val="bg1"/>
                </a:solidFill>
              </a:rPr>
              <a:t>John 16:25-proverbs</a:t>
            </a:r>
          </a:p>
          <a:p>
            <a:pPr marL="514350" indent="-514350">
              <a:buAutoNum type="arabicPeriod"/>
            </a:pPr>
            <a:r>
              <a:rPr lang="en-US" dirty="0">
                <a:solidFill>
                  <a:schemeClr val="bg1"/>
                </a:solidFill>
              </a:rPr>
              <a:t>John 14:16-18-Wanted to reveal the Father, he=Father</a:t>
            </a:r>
          </a:p>
          <a:p>
            <a:pPr marL="514350" indent="-514350">
              <a:buAutoNum type="arabicPeriod"/>
            </a:pPr>
            <a:r>
              <a:rPr lang="en-US" dirty="0">
                <a:solidFill>
                  <a:schemeClr val="bg1"/>
                </a:solidFill>
              </a:rPr>
              <a:t>Rich man and Lazarus Parable-Abraham’s Bosom</a:t>
            </a:r>
          </a:p>
          <a:p>
            <a:pPr marL="514350" indent="-514350">
              <a:buAutoNum type="arabicPeriod"/>
            </a:pPr>
            <a:r>
              <a:rPr lang="en-US" dirty="0">
                <a:solidFill>
                  <a:schemeClr val="bg1"/>
                </a:solidFill>
              </a:rPr>
              <a:t>John 14:22-Disciples say Jesus is coming</a:t>
            </a:r>
          </a:p>
          <a:p>
            <a:pPr marL="514350" indent="-514350">
              <a:buAutoNum type="arabicPeriod"/>
            </a:pPr>
            <a:r>
              <a:rPr lang="en-US" dirty="0">
                <a:solidFill>
                  <a:schemeClr val="bg1"/>
                </a:solidFill>
              </a:rPr>
              <a:t>John 15:26-proceeds from the Father-Who is in the Sanctuary?</a:t>
            </a:r>
          </a:p>
        </p:txBody>
      </p:sp>
      <p:pic>
        <p:nvPicPr>
          <p:cNvPr id="6" name="Picture 5">
            <a:extLst>
              <a:ext uri="{FF2B5EF4-FFF2-40B4-BE49-F238E27FC236}">
                <a16:creationId xmlns:a16="http://schemas.microsoft.com/office/drawing/2014/main" id="{236FCDC5-AB2D-4589-9432-3EE01614909B}"/>
              </a:ext>
            </a:extLst>
          </p:cNvPr>
          <p:cNvPicPr>
            <a:picLocks noChangeAspect="1"/>
          </p:cNvPicPr>
          <p:nvPr/>
        </p:nvPicPr>
        <p:blipFill rotWithShape="1">
          <a:blip r:embed="rId2"/>
          <a:srcRect l="43544"/>
          <a:stretch/>
        </p:blipFill>
        <p:spPr>
          <a:xfrm>
            <a:off x="1524001" y="1311694"/>
            <a:ext cx="4839703" cy="4619625"/>
          </a:xfrm>
          <a:prstGeom prst="rect">
            <a:avLst/>
          </a:prstGeom>
        </p:spPr>
      </p:pic>
    </p:spTree>
    <p:extLst>
      <p:ext uri="{BB962C8B-B14F-4D97-AF65-F5344CB8AC3E}">
        <p14:creationId xmlns:p14="http://schemas.microsoft.com/office/powerpoint/2010/main" val="5737073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D391FA-7FB3-4624-A873-054EE06261AE}"/>
              </a:ext>
            </a:extLst>
          </p:cNvPr>
          <p:cNvSpPr>
            <a:spLocks noGrp="1"/>
          </p:cNvSpPr>
          <p:nvPr>
            <p:ph idx="1"/>
          </p:nvPr>
        </p:nvSpPr>
        <p:spPr>
          <a:xfrm>
            <a:off x="1524000" y="72190"/>
            <a:ext cx="9144000" cy="6785810"/>
          </a:xfrm>
        </p:spPr>
        <p:txBody>
          <a:bodyPr>
            <a:normAutofit lnSpcReduction="10000"/>
          </a:bodyPr>
          <a:lstStyle/>
          <a:p>
            <a:pPr marL="0" indent="0">
              <a:buNone/>
            </a:pPr>
            <a:r>
              <a:rPr lang="en-US" sz="2400" dirty="0">
                <a:solidFill>
                  <a:schemeClr val="bg1"/>
                </a:solidFill>
              </a:rPr>
              <a:t>6. Spirit of truth, testify of Christ, therefore is Christ—If 3 are 1, then all symbols can apply to each</a:t>
            </a:r>
          </a:p>
          <a:p>
            <a:pPr marL="0" indent="0">
              <a:buNone/>
            </a:pPr>
            <a:r>
              <a:rPr lang="en-US" sz="2400" dirty="0">
                <a:solidFill>
                  <a:schemeClr val="bg1"/>
                </a:solidFill>
              </a:rPr>
              <a:t>7. John 16:7-”I will send him unto you”—Christ could not send Spirit until he was glorified—Why then was He anointed with the Spirit at His baptism—was Christ’s ministry a farce? Stones into bread, come off the cross, legions </a:t>
            </a:r>
          </a:p>
          <a:p>
            <a:pPr marL="0" indent="0">
              <a:buNone/>
            </a:pPr>
            <a:r>
              <a:rPr lang="en-US" sz="2400" dirty="0">
                <a:solidFill>
                  <a:schemeClr val="bg1"/>
                </a:solidFill>
              </a:rPr>
              <a:t>8. Spirit of a person and the person are the same thing right?</a:t>
            </a:r>
          </a:p>
          <a:p>
            <a:pPr marL="0" indent="0">
              <a:buNone/>
            </a:pPr>
            <a:r>
              <a:rPr lang="en-US" sz="2400" dirty="0">
                <a:solidFill>
                  <a:schemeClr val="bg1"/>
                </a:solidFill>
              </a:rPr>
              <a:t>9. Holy Spirit as a person is a </a:t>
            </a:r>
            <a:r>
              <a:rPr lang="en-US" sz="2400" u="sng" dirty="0">
                <a:solidFill>
                  <a:schemeClr val="bg1"/>
                </a:solidFill>
              </a:rPr>
              <a:t>tradition</a:t>
            </a:r>
            <a:r>
              <a:rPr lang="en-US" sz="2400" dirty="0">
                <a:solidFill>
                  <a:schemeClr val="bg1"/>
                </a:solidFill>
              </a:rPr>
              <a:t>, namely one from Rome—counterfeits of Satan</a:t>
            </a:r>
          </a:p>
          <a:p>
            <a:pPr marL="0" indent="0">
              <a:buNone/>
            </a:pPr>
            <a:r>
              <a:rPr lang="en-US" sz="2400" dirty="0">
                <a:solidFill>
                  <a:schemeClr val="bg1"/>
                </a:solidFill>
              </a:rPr>
              <a:t>10. John 16:12-14-Not a new teacher—Christ is “truth” the “Spirit of truth” is the same Jesus Christ—NO TEACHER besides Christ—Son is glorified by the Father whose Spirit </a:t>
            </a:r>
            <a:r>
              <a:rPr lang="en-US" sz="2400" dirty="0" err="1">
                <a:solidFill>
                  <a:schemeClr val="bg1"/>
                </a:solidFill>
              </a:rPr>
              <a:t>proceedeth</a:t>
            </a:r>
            <a:r>
              <a:rPr lang="en-US" sz="2400" dirty="0">
                <a:solidFill>
                  <a:schemeClr val="bg1"/>
                </a:solidFill>
              </a:rPr>
              <a:t> from Him</a:t>
            </a:r>
          </a:p>
          <a:p>
            <a:pPr marL="0" indent="0">
              <a:buNone/>
            </a:pPr>
            <a:r>
              <a:rPr lang="en-US" sz="2400" dirty="0">
                <a:solidFill>
                  <a:schemeClr val="bg1"/>
                </a:solidFill>
              </a:rPr>
              <a:t>11. John 16:26-27-All about the Father and Son of God-Sanctuary context</a:t>
            </a:r>
          </a:p>
          <a:p>
            <a:pPr marL="0" indent="0">
              <a:buNone/>
            </a:pPr>
            <a:r>
              <a:rPr lang="en-US" sz="2400" dirty="0">
                <a:solidFill>
                  <a:schemeClr val="bg1"/>
                </a:solidFill>
              </a:rPr>
              <a:t>12. John 16:29-disciples said he speaks plain speech that He is the Son of God</a:t>
            </a:r>
          </a:p>
          <a:p>
            <a:pPr marL="0" indent="0">
              <a:buNone/>
            </a:pPr>
            <a:r>
              <a:rPr lang="en-US" sz="2400" dirty="0">
                <a:solidFill>
                  <a:schemeClr val="bg1"/>
                </a:solidFill>
              </a:rPr>
              <a:t>13. This issue is NOT Christianity, not biblical-Become the 3</a:t>
            </a:r>
            <a:r>
              <a:rPr lang="en-US" sz="2400" baseline="30000" dirty="0">
                <a:solidFill>
                  <a:schemeClr val="bg1"/>
                </a:solidFill>
              </a:rPr>
              <a:t>rd</a:t>
            </a:r>
            <a:r>
              <a:rPr lang="en-US" sz="2400" dirty="0">
                <a:solidFill>
                  <a:schemeClr val="bg1"/>
                </a:solidFill>
              </a:rPr>
              <a:t> Angel’s Message- Gal. 4:6—Is Christ omnipresent?</a:t>
            </a:r>
          </a:p>
          <a:p>
            <a:pPr marL="0" indent="0">
              <a:buNone/>
            </a:pPr>
            <a:r>
              <a:rPr lang="en-US" sz="2400" dirty="0">
                <a:solidFill>
                  <a:schemeClr val="bg1"/>
                </a:solidFill>
              </a:rPr>
              <a:t>14. 1 John 2:1 “Comforter”—</a:t>
            </a:r>
            <a:r>
              <a:rPr lang="en-US" sz="2400" dirty="0" err="1">
                <a:solidFill>
                  <a:schemeClr val="bg1"/>
                </a:solidFill>
              </a:rPr>
              <a:t>parakletos</a:t>
            </a:r>
            <a:r>
              <a:rPr lang="en-US" sz="2400" dirty="0">
                <a:solidFill>
                  <a:schemeClr val="bg1"/>
                </a:solidFill>
              </a:rPr>
              <a:t>—is Jesus</a:t>
            </a:r>
          </a:p>
          <a:p>
            <a:pPr marL="0" indent="0">
              <a:buNone/>
            </a:pPr>
            <a:endParaRPr lang="en-US" sz="2400" dirty="0">
              <a:solidFill>
                <a:schemeClr val="bg1"/>
              </a:solidFill>
            </a:endParaRPr>
          </a:p>
        </p:txBody>
      </p:sp>
    </p:spTree>
    <p:extLst>
      <p:ext uri="{BB962C8B-B14F-4D97-AF65-F5344CB8AC3E}">
        <p14:creationId xmlns:p14="http://schemas.microsoft.com/office/powerpoint/2010/main" val="2454713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B0973-6115-44B7-ACFA-3A8818364344}"/>
              </a:ext>
            </a:extLst>
          </p:cNvPr>
          <p:cNvSpPr>
            <a:spLocks noGrp="1"/>
          </p:cNvSpPr>
          <p:nvPr>
            <p:ph type="title"/>
          </p:nvPr>
        </p:nvSpPr>
        <p:spPr>
          <a:xfrm>
            <a:off x="1981200" y="-132347"/>
            <a:ext cx="8229600" cy="1143000"/>
          </a:xfrm>
        </p:spPr>
        <p:txBody>
          <a:bodyPr/>
          <a:lstStyle/>
          <a:p>
            <a:r>
              <a:rPr lang="en-US" dirty="0">
                <a:solidFill>
                  <a:schemeClr val="tx2">
                    <a:lumMod val="75000"/>
                  </a:schemeClr>
                </a:solidFill>
                <a:latin typeface="Arial Black" panose="020B0A04020102020204" pitchFamily="34" charset="0"/>
              </a:rPr>
              <a:t>Thus </a:t>
            </a:r>
            <a:r>
              <a:rPr lang="en-US" dirty="0" err="1">
                <a:solidFill>
                  <a:schemeClr val="tx2">
                    <a:lumMod val="75000"/>
                  </a:schemeClr>
                </a:solidFill>
                <a:latin typeface="Arial Black" panose="020B0A04020102020204" pitchFamily="34" charset="0"/>
              </a:rPr>
              <a:t>Saith</a:t>
            </a:r>
            <a:r>
              <a:rPr lang="en-US" dirty="0">
                <a:solidFill>
                  <a:schemeClr val="tx2">
                    <a:lumMod val="75000"/>
                  </a:schemeClr>
                </a:solidFill>
                <a:latin typeface="Arial Black" panose="020B0A04020102020204" pitchFamily="34" charset="0"/>
              </a:rPr>
              <a:t> the Lord</a:t>
            </a:r>
          </a:p>
        </p:txBody>
      </p:sp>
      <p:sp>
        <p:nvSpPr>
          <p:cNvPr id="3" name="Content Placeholder 2">
            <a:extLst>
              <a:ext uri="{FF2B5EF4-FFF2-40B4-BE49-F238E27FC236}">
                <a16:creationId xmlns:a16="http://schemas.microsoft.com/office/drawing/2014/main" id="{7CB71391-2017-4871-9ABD-2ABF2BEB56A1}"/>
              </a:ext>
            </a:extLst>
          </p:cNvPr>
          <p:cNvSpPr>
            <a:spLocks noGrp="1"/>
          </p:cNvSpPr>
          <p:nvPr>
            <p:ph idx="1"/>
          </p:nvPr>
        </p:nvSpPr>
        <p:spPr>
          <a:xfrm>
            <a:off x="1524000" y="653632"/>
            <a:ext cx="9144000" cy="6204368"/>
          </a:xfrm>
        </p:spPr>
        <p:txBody>
          <a:bodyPr>
            <a:normAutofit fontScale="92500" lnSpcReduction="10000"/>
          </a:bodyPr>
          <a:lstStyle/>
          <a:p>
            <a:pPr marL="0" indent="0">
              <a:buNone/>
            </a:pPr>
            <a:r>
              <a:rPr lang="en-US" sz="2400" dirty="0"/>
              <a:t>Wherever hearts are open to receive the truth, Christ is ready to instruct them. He reveals to them the Father, and the worship acceptable to Him who reads the heart. </a:t>
            </a:r>
            <a:r>
              <a:rPr lang="en-US" sz="2400" b="1" dirty="0"/>
              <a:t>For such He uses no parables</a:t>
            </a:r>
            <a:r>
              <a:rPr lang="en-US" sz="2400" dirty="0"/>
              <a:t>. To them, as to the woman at the well, He says, "I that speak unto thee am He.“– DA, 194</a:t>
            </a:r>
          </a:p>
          <a:p>
            <a:pPr marL="0" indent="0">
              <a:buNone/>
            </a:pPr>
            <a:endParaRPr lang="en-US" sz="2400" dirty="0"/>
          </a:p>
          <a:p>
            <a:pPr marL="0" indent="0">
              <a:buNone/>
            </a:pPr>
            <a:r>
              <a:rPr lang="en-US" sz="2400" dirty="0"/>
              <a:t>The disciples had been with Christ, and could understand Him;</a:t>
            </a:r>
            <a:r>
              <a:rPr lang="en-US" sz="2400" b="1" dirty="0"/>
              <a:t> to them He need not talk in parables</a:t>
            </a:r>
            <a:r>
              <a:rPr lang="en-US" sz="2400" dirty="0"/>
              <a:t>. He corrected their errors, and made plain to them the right way of approaching the people. He opened more fully to them the precious treasures of divine truth.– DA, 361</a:t>
            </a:r>
          </a:p>
          <a:p>
            <a:pPr marL="0" indent="0">
              <a:buNone/>
            </a:pPr>
            <a:endParaRPr lang="en-US" sz="2400" dirty="0"/>
          </a:p>
          <a:p>
            <a:pPr marL="0" indent="0">
              <a:buNone/>
            </a:pPr>
            <a:r>
              <a:rPr lang="en-US" sz="2400" dirty="0"/>
              <a:t>But the multitudes were slow of hearing, and in the home at Bethany Christ found rest from the weary conflict of public life. Here He opened to an appreciative audience the volume of Providence. In these private interviews He unfolded to His hearers that which He did not attempt to tell to the mixed multitude. </a:t>
            </a:r>
            <a:r>
              <a:rPr lang="en-US" sz="2400" b="1" dirty="0"/>
              <a:t>He needed not to speak to His friends in parables</a:t>
            </a:r>
            <a:r>
              <a:rPr lang="en-US" sz="2400" dirty="0"/>
              <a:t>.– DA, 524</a:t>
            </a:r>
          </a:p>
          <a:p>
            <a:pPr marL="0" indent="0">
              <a:buNone/>
            </a:pPr>
            <a:endParaRPr lang="en-US" sz="2400" dirty="0"/>
          </a:p>
          <a:p>
            <a:pPr marL="0" indent="0">
              <a:buNone/>
            </a:pPr>
            <a:r>
              <a:rPr lang="en-US" sz="2400" b="1" dirty="0"/>
              <a:t>If this is a parable, why is it not outlined and explained by Ellen White in any writing? Not the Desire of Ages, Not Christ’s Object Lessons???</a:t>
            </a:r>
          </a:p>
        </p:txBody>
      </p:sp>
    </p:spTree>
    <p:extLst>
      <p:ext uri="{BB962C8B-B14F-4D97-AF65-F5344CB8AC3E}">
        <p14:creationId xmlns:p14="http://schemas.microsoft.com/office/powerpoint/2010/main" val="2971785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B8445-7596-4420-B251-822BF2EAE950}"/>
              </a:ext>
            </a:extLst>
          </p:cNvPr>
          <p:cNvSpPr>
            <a:spLocks noGrp="1"/>
          </p:cNvSpPr>
          <p:nvPr>
            <p:ph type="title"/>
          </p:nvPr>
        </p:nvSpPr>
        <p:spPr>
          <a:xfrm>
            <a:off x="1981200" y="-296862"/>
            <a:ext cx="8229600" cy="1143000"/>
          </a:xfrm>
        </p:spPr>
        <p:txBody>
          <a:bodyPr>
            <a:normAutofit/>
          </a:bodyPr>
          <a:lstStyle/>
          <a:p>
            <a:r>
              <a:rPr lang="en-US" sz="3200" i="1" u="sng" dirty="0">
                <a:solidFill>
                  <a:srgbClr val="002060"/>
                </a:solidFill>
              </a:rPr>
              <a:t>Where then? Does this Doctrine Come From?</a:t>
            </a:r>
          </a:p>
        </p:txBody>
      </p:sp>
      <p:sp>
        <p:nvSpPr>
          <p:cNvPr id="4" name="TextBox 3">
            <a:extLst>
              <a:ext uri="{FF2B5EF4-FFF2-40B4-BE49-F238E27FC236}">
                <a16:creationId xmlns:a16="http://schemas.microsoft.com/office/drawing/2014/main" id="{AB0A6818-3CF3-4BF3-A7E5-87BAB5586766}"/>
              </a:ext>
            </a:extLst>
          </p:cNvPr>
          <p:cNvSpPr txBox="1"/>
          <p:nvPr/>
        </p:nvSpPr>
        <p:spPr>
          <a:xfrm>
            <a:off x="1524001" y="575428"/>
            <a:ext cx="9144000" cy="5909310"/>
          </a:xfrm>
          <a:prstGeom prst="rect">
            <a:avLst/>
          </a:prstGeom>
          <a:noFill/>
        </p:spPr>
        <p:txBody>
          <a:bodyPr wrap="square" rtlCol="0">
            <a:spAutoFit/>
          </a:bodyPr>
          <a:lstStyle/>
          <a:p>
            <a:r>
              <a:rPr lang="en-US" sz="2000" dirty="0"/>
              <a:t>In order to understand the concept of person in God, we have to understand its foundation in the processions and relations within the inner life of God. And the </a:t>
            </a:r>
            <a:r>
              <a:rPr lang="en-US" sz="2000" b="1" dirty="0"/>
              <a:t>Council of Florence, AD 1338-1445</a:t>
            </a:r>
            <a:r>
              <a:rPr lang="en-US" sz="2000" dirty="0"/>
              <a:t>, can help us in this regard. . . The Son “proceeds” from the Father, and the Holy Spirit “proceeds from the Father and the Son.” These are the two processions in God. And these are foundational to the four relations that constitute the three persons in God. These are those four eternal relations in God:</a:t>
            </a:r>
          </a:p>
          <a:p>
            <a:r>
              <a:rPr lang="en-US" sz="2000" b="1" dirty="0"/>
              <a:t>1.</a:t>
            </a:r>
            <a:r>
              <a:rPr lang="en-US" sz="2000" dirty="0"/>
              <a:t> The Father actively and eternally generates the Son, constituting the person of God, the Father. </a:t>
            </a:r>
          </a:p>
          <a:p>
            <a:r>
              <a:rPr lang="en-US" sz="2000" b="1" dirty="0"/>
              <a:t>2.</a:t>
            </a:r>
            <a:r>
              <a:rPr lang="en-US" sz="2000" dirty="0"/>
              <a:t> The Son is passively generated of the Father, which constitutes the person of the Son.</a:t>
            </a:r>
          </a:p>
          <a:p>
            <a:r>
              <a:rPr lang="en-US" sz="2000" b="1" dirty="0"/>
              <a:t>3.</a:t>
            </a:r>
            <a:r>
              <a:rPr lang="en-US" sz="2000" dirty="0"/>
              <a:t> </a:t>
            </a:r>
            <a:r>
              <a:rPr lang="en-US" sz="2000" b="1" dirty="0"/>
              <a:t>The Father and the Son actively </a:t>
            </a:r>
            <a:r>
              <a:rPr lang="en-US" sz="2000" b="1" dirty="0" err="1"/>
              <a:t>spirate</a:t>
            </a:r>
            <a:r>
              <a:rPr lang="en-US" sz="2000" b="1" dirty="0"/>
              <a:t> the Holy Spirit </a:t>
            </a:r>
            <a:r>
              <a:rPr lang="en-US" sz="2000" dirty="0"/>
              <a:t>in the one relation within the inner life of God that does not constitute a person. It does not do so because the Father and Son are already constituted as persons in relation to each other in the first two relations. This is why CCC 240 teaches, “[The Second Person of the Blessed Trinity] is Son only in relation to his Father.”</a:t>
            </a:r>
          </a:p>
          <a:p>
            <a:r>
              <a:rPr lang="en-US" sz="2000" b="1" dirty="0"/>
              <a:t>4.</a:t>
            </a:r>
            <a:r>
              <a:rPr lang="en-US" sz="2000" dirty="0"/>
              <a:t> </a:t>
            </a:r>
            <a:r>
              <a:rPr lang="en-US" sz="2000" b="1" dirty="0"/>
              <a:t>The Holy Spirit is passively </a:t>
            </a:r>
            <a:r>
              <a:rPr lang="en-US" sz="2000" b="1" dirty="0" err="1"/>
              <a:t>spirated</a:t>
            </a:r>
            <a:r>
              <a:rPr lang="en-US" sz="2000" b="1" dirty="0"/>
              <a:t> of the Father and the Son</a:t>
            </a:r>
            <a:r>
              <a:rPr lang="en-US" sz="2000" dirty="0"/>
              <a:t>, constituting the person of the Holy Spirit. – Catholic Answers, June 20, 2014 (https://www.catholic.com/magazine/online-edition/explaining-the-trinity)</a:t>
            </a:r>
          </a:p>
          <a:p>
            <a:endParaRPr lang="en-US" dirty="0"/>
          </a:p>
        </p:txBody>
      </p:sp>
    </p:spTree>
    <p:extLst>
      <p:ext uri="{BB962C8B-B14F-4D97-AF65-F5344CB8AC3E}">
        <p14:creationId xmlns:p14="http://schemas.microsoft.com/office/powerpoint/2010/main" val="1002215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EE590-876C-484E-8C5B-5BCA7801C5F3}"/>
              </a:ext>
            </a:extLst>
          </p:cNvPr>
          <p:cNvSpPr>
            <a:spLocks noGrp="1"/>
          </p:cNvSpPr>
          <p:nvPr>
            <p:ph type="title"/>
          </p:nvPr>
        </p:nvSpPr>
        <p:spPr>
          <a:xfrm>
            <a:off x="1981200" y="0"/>
            <a:ext cx="8229600" cy="1143000"/>
          </a:xfrm>
        </p:spPr>
        <p:txBody>
          <a:bodyPr>
            <a:normAutofit fontScale="90000"/>
          </a:bodyPr>
          <a:lstStyle/>
          <a:p>
            <a:r>
              <a:rPr lang="en-US" dirty="0">
                <a:solidFill>
                  <a:srgbClr val="FFC000"/>
                </a:solidFill>
                <a:latin typeface="Aharoni" panose="02010803020104030203" pitchFamily="2" charset="-79"/>
                <a:cs typeface="Aharoni" panose="02010803020104030203" pitchFamily="2" charset="-79"/>
              </a:rPr>
              <a:t>Don’t Forget Your ONLY Mission!</a:t>
            </a:r>
          </a:p>
        </p:txBody>
      </p:sp>
      <p:sp>
        <p:nvSpPr>
          <p:cNvPr id="3" name="Content Placeholder 2">
            <a:extLst>
              <a:ext uri="{FF2B5EF4-FFF2-40B4-BE49-F238E27FC236}">
                <a16:creationId xmlns:a16="http://schemas.microsoft.com/office/drawing/2014/main" id="{41F7CC59-DABB-4EF9-BE27-27D2C998E454}"/>
              </a:ext>
            </a:extLst>
          </p:cNvPr>
          <p:cNvSpPr>
            <a:spLocks noGrp="1"/>
          </p:cNvSpPr>
          <p:nvPr>
            <p:ph idx="1"/>
          </p:nvPr>
        </p:nvSpPr>
        <p:spPr>
          <a:xfrm>
            <a:off x="1524000" y="866275"/>
            <a:ext cx="9144000" cy="6617367"/>
          </a:xfrm>
        </p:spPr>
        <p:txBody>
          <a:bodyPr>
            <a:normAutofit fontScale="62500" lnSpcReduction="20000"/>
          </a:bodyPr>
          <a:lstStyle/>
          <a:p>
            <a:pPr marL="0" indent="0">
              <a:buNone/>
            </a:pPr>
            <a:r>
              <a:rPr lang="en-US" sz="3400" dirty="0">
                <a:solidFill>
                  <a:schemeClr val="bg1"/>
                </a:solidFill>
              </a:rPr>
              <a:t>We are now living in the closing scenes of this world's history. Let men tremble with the sense of the responsibility of knowing the truth. The ends of the world are come. Proper consideration of these things will lead all to make an entire consecration of all that they have and are to their God. . . . The weighty obligation of warning a world of its coming doom is upon us. From every direction, far and near, calls are coming to us for help. The church, devotedly consecrated to the work, is to carry the message to the world: Come to the gospel feast; the supper is prepared, come. . . . Crowns, immortal crowns, are to be won. The kingdom of heaven is to be gained. A world, perishing in sin, is to be enlightened. The lost pearl is to be found. The lost sheep is to be brought back in safety to the fold. Who will join in the search? Who will bear the light to those who are wandering in the darkness of error? We should now feel the responsibility of laboring with intense earnestness to impart to others the truths that God has given for this time. We cannot be too much in earnest. . . .  Now is the time for the last warning to be given. There is a special power in the presentation of the truth at the present time; but how long will it continue?--Only a little while. If there was ever a crisis, it is now.  All are now deciding their eternal destiny. Men need to be aroused to realize the solemnity of the time, the nearness of the day when human probation shall be ended. Decided efforts should be made to bring the message for this time prominently before the people. The third angel is to go forth with great power. . . Evangelistic work, opening the Scriptures to others, warning men and women of what is coming upon the world, is to occupy more and still more of the time of God's servants. – Evangelism, p. 16,17</a:t>
            </a:r>
          </a:p>
          <a:p>
            <a:pPr marL="0" indent="0">
              <a:buNone/>
            </a:pPr>
            <a:endParaRPr lang="en-US" dirty="0">
              <a:solidFill>
                <a:schemeClr val="bg1"/>
              </a:solidFill>
            </a:endParaRPr>
          </a:p>
          <a:p>
            <a:pPr marL="0" indent="0">
              <a:buNone/>
            </a:pPr>
            <a:endParaRPr lang="en-US" dirty="0"/>
          </a:p>
        </p:txBody>
      </p:sp>
    </p:spTree>
    <p:extLst>
      <p:ext uri="{BB962C8B-B14F-4D97-AF65-F5344CB8AC3E}">
        <p14:creationId xmlns:p14="http://schemas.microsoft.com/office/powerpoint/2010/main" val="31016212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EE4D4-8B02-4EE0-AC09-7082F0A3429C}"/>
              </a:ext>
            </a:extLst>
          </p:cNvPr>
          <p:cNvSpPr>
            <a:spLocks noGrp="1"/>
          </p:cNvSpPr>
          <p:nvPr>
            <p:ph type="title"/>
          </p:nvPr>
        </p:nvSpPr>
        <p:spPr>
          <a:xfrm>
            <a:off x="1981200" y="-296862"/>
            <a:ext cx="8229600" cy="1143000"/>
          </a:xfrm>
        </p:spPr>
        <p:txBody>
          <a:bodyPr/>
          <a:lstStyle/>
          <a:p>
            <a:r>
              <a:rPr lang="en-US" i="1" u="sng" dirty="0">
                <a:solidFill>
                  <a:schemeClr val="accent6">
                    <a:lumMod val="50000"/>
                  </a:schemeClr>
                </a:solidFill>
                <a:latin typeface="Baskerville Old Face" panose="02020602080505020303" pitchFamily="18" charset="0"/>
              </a:rPr>
              <a:t>Omnipresence Forfeited</a:t>
            </a:r>
          </a:p>
        </p:txBody>
      </p:sp>
      <p:sp>
        <p:nvSpPr>
          <p:cNvPr id="3" name="Content Placeholder 2">
            <a:extLst>
              <a:ext uri="{FF2B5EF4-FFF2-40B4-BE49-F238E27FC236}">
                <a16:creationId xmlns:a16="http://schemas.microsoft.com/office/drawing/2014/main" id="{7A3BA421-FB8D-400E-B300-6001047E9CE4}"/>
              </a:ext>
            </a:extLst>
          </p:cNvPr>
          <p:cNvSpPr>
            <a:spLocks noGrp="1"/>
          </p:cNvSpPr>
          <p:nvPr>
            <p:ph idx="1"/>
          </p:nvPr>
        </p:nvSpPr>
        <p:spPr>
          <a:xfrm>
            <a:off x="6096001" y="846138"/>
            <a:ext cx="5744546" cy="6263397"/>
          </a:xfrm>
        </p:spPr>
        <p:txBody>
          <a:bodyPr>
            <a:normAutofit/>
          </a:bodyPr>
          <a:lstStyle/>
          <a:p>
            <a:pPr marL="0" indent="0">
              <a:buNone/>
            </a:pPr>
            <a:r>
              <a:rPr lang="en-US" b="1" dirty="0"/>
              <a:t>“Cumbered with humanity, Christ could not be in every place personally</a:t>
            </a:r>
            <a:r>
              <a:rPr lang="en-US" dirty="0"/>
              <a:t>; therefore it was altogether for their advantage that he should leave them, go to his Father, </a:t>
            </a:r>
            <a:r>
              <a:rPr lang="en-US" b="1" u="sng" dirty="0"/>
              <a:t>and send the Holy Spirit to be his successor on earth</a:t>
            </a:r>
            <a:r>
              <a:rPr lang="en-US" dirty="0"/>
              <a:t>.  The Holy Spirit is himself, divested of the personality of humanity, and independent thereof. He would represent himself as present in all places by his Holy Spirit, as the Omnipresent.” – Manuscript Releases, vol 14, p. 93</a:t>
            </a:r>
          </a:p>
          <a:p>
            <a:endParaRPr lang="en-US" dirty="0"/>
          </a:p>
        </p:txBody>
      </p:sp>
      <p:pic>
        <p:nvPicPr>
          <p:cNvPr id="4" name="Picture 3">
            <a:extLst>
              <a:ext uri="{FF2B5EF4-FFF2-40B4-BE49-F238E27FC236}">
                <a16:creationId xmlns:a16="http://schemas.microsoft.com/office/drawing/2014/main" id="{6D8E1FF7-4871-4F95-B3AA-1753B7593602}"/>
              </a:ext>
            </a:extLst>
          </p:cNvPr>
          <p:cNvPicPr>
            <a:picLocks noChangeAspect="1"/>
          </p:cNvPicPr>
          <p:nvPr/>
        </p:nvPicPr>
        <p:blipFill rotWithShape="1">
          <a:blip r:embed="rId2"/>
          <a:srcRect l="16896" r="19360"/>
          <a:stretch/>
        </p:blipFill>
        <p:spPr>
          <a:xfrm>
            <a:off x="828617" y="1181277"/>
            <a:ext cx="4698217" cy="4908717"/>
          </a:xfrm>
          <a:prstGeom prst="rect">
            <a:avLst/>
          </a:prstGeom>
        </p:spPr>
      </p:pic>
    </p:spTree>
    <p:extLst>
      <p:ext uri="{BB962C8B-B14F-4D97-AF65-F5344CB8AC3E}">
        <p14:creationId xmlns:p14="http://schemas.microsoft.com/office/powerpoint/2010/main" val="4519579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59AF1-B0E6-339A-D688-7181473E84BA}"/>
              </a:ext>
            </a:extLst>
          </p:cNvPr>
          <p:cNvSpPr>
            <a:spLocks noGrp="1"/>
          </p:cNvSpPr>
          <p:nvPr>
            <p:ph type="title"/>
          </p:nvPr>
        </p:nvSpPr>
        <p:spPr>
          <a:xfrm>
            <a:off x="763555" y="-306679"/>
            <a:ext cx="10515600" cy="1325563"/>
          </a:xfrm>
        </p:spPr>
        <p:txBody>
          <a:bodyPr/>
          <a:lstStyle/>
          <a:p>
            <a:r>
              <a:rPr lang="en-US" b="1" u="sng" dirty="0">
                <a:solidFill>
                  <a:srgbClr val="FFC000"/>
                </a:solidFill>
                <a:effectLst>
                  <a:outerShdw blurRad="38100" dist="38100" dir="2700000" algn="tl">
                    <a:srgbClr val="000000">
                      <a:alpha val="43137"/>
                    </a:srgbClr>
                  </a:outerShdw>
                </a:effectLst>
              </a:rPr>
              <a:t>Another Warning…</a:t>
            </a:r>
          </a:p>
        </p:txBody>
      </p:sp>
      <p:sp>
        <p:nvSpPr>
          <p:cNvPr id="3" name="Content Placeholder 2">
            <a:extLst>
              <a:ext uri="{FF2B5EF4-FFF2-40B4-BE49-F238E27FC236}">
                <a16:creationId xmlns:a16="http://schemas.microsoft.com/office/drawing/2014/main" id="{13CEE5F5-5D09-8789-AFAE-7D40CAE3580D}"/>
              </a:ext>
            </a:extLst>
          </p:cNvPr>
          <p:cNvSpPr>
            <a:spLocks noGrp="1"/>
          </p:cNvSpPr>
          <p:nvPr>
            <p:ph idx="1"/>
          </p:nvPr>
        </p:nvSpPr>
        <p:spPr>
          <a:xfrm>
            <a:off x="567612" y="1387087"/>
            <a:ext cx="6253065" cy="4351338"/>
          </a:xfrm>
        </p:spPr>
        <p:txBody>
          <a:bodyPr/>
          <a:lstStyle/>
          <a:p>
            <a:pPr marL="0" indent="0">
              <a:buNone/>
            </a:pPr>
            <a:r>
              <a:rPr lang="en-US" dirty="0"/>
              <a:t>“</a:t>
            </a:r>
            <a:r>
              <a:rPr lang="en-US" b="1" u="sng" dirty="0"/>
              <a:t>The nature of the Holy Spirit is a mystery</a:t>
            </a:r>
            <a:r>
              <a:rPr lang="en-US" dirty="0"/>
              <a:t>. Men cannot explain it, because the Lord has not revealed it to them. Men having fanciful views may bring together passages of Scripture and put a human construction on them, but the acceptance of these views will not strengthen the church. </a:t>
            </a:r>
            <a:r>
              <a:rPr lang="en-US" b="1" u="sng" dirty="0"/>
              <a:t>Regarding such mysteries, which are too deep for human understanding, silence is golden</a:t>
            </a:r>
            <a:r>
              <a:rPr lang="en-US" dirty="0"/>
              <a:t>.” (AA 52)</a:t>
            </a:r>
          </a:p>
        </p:txBody>
      </p:sp>
      <p:pic>
        <p:nvPicPr>
          <p:cNvPr id="4" name="Picture 3">
            <a:extLst>
              <a:ext uri="{FF2B5EF4-FFF2-40B4-BE49-F238E27FC236}">
                <a16:creationId xmlns:a16="http://schemas.microsoft.com/office/drawing/2014/main" id="{AD8109BF-E78F-547C-B8CE-533AA61D34B1}"/>
              </a:ext>
            </a:extLst>
          </p:cNvPr>
          <p:cNvPicPr>
            <a:picLocks noChangeAspect="1"/>
          </p:cNvPicPr>
          <p:nvPr/>
        </p:nvPicPr>
        <p:blipFill>
          <a:blip r:embed="rId2"/>
          <a:stretch>
            <a:fillRect/>
          </a:stretch>
        </p:blipFill>
        <p:spPr>
          <a:xfrm>
            <a:off x="7717000" y="385277"/>
            <a:ext cx="3711445" cy="5909944"/>
          </a:xfrm>
          <a:prstGeom prst="rect">
            <a:avLst/>
          </a:prstGeom>
        </p:spPr>
      </p:pic>
    </p:spTree>
    <p:extLst>
      <p:ext uri="{BB962C8B-B14F-4D97-AF65-F5344CB8AC3E}">
        <p14:creationId xmlns:p14="http://schemas.microsoft.com/office/powerpoint/2010/main" val="22165811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61D6D-914E-4DC7-96FC-3B6B80D406D2}"/>
              </a:ext>
            </a:extLst>
          </p:cNvPr>
          <p:cNvSpPr>
            <a:spLocks noGrp="1"/>
          </p:cNvSpPr>
          <p:nvPr>
            <p:ph type="title"/>
          </p:nvPr>
        </p:nvSpPr>
        <p:spPr>
          <a:xfrm>
            <a:off x="1981200" y="-221019"/>
            <a:ext cx="8229600" cy="1143000"/>
          </a:xfrm>
        </p:spPr>
        <p:txBody>
          <a:bodyPr/>
          <a:lstStyle/>
          <a:p>
            <a:r>
              <a:rPr lang="en-US" i="1" u="sng" dirty="0">
                <a:solidFill>
                  <a:srgbClr val="7030A0"/>
                </a:solidFill>
              </a:rPr>
              <a:t>DM </a:t>
            </a:r>
            <a:r>
              <a:rPr lang="en-US" i="1" u="sng" dirty="0" err="1">
                <a:solidFill>
                  <a:srgbClr val="7030A0"/>
                </a:solidFill>
              </a:rPr>
              <a:t>Canright</a:t>
            </a:r>
            <a:r>
              <a:rPr lang="en-US" i="1" u="sng" dirty="0">
                <a:solidFill>
                  <a:srgbClr val="7030A0"/>
                </a:solidFill>
              </a:rPr>
              <a:t>…. A Solid Source?</a:t>
            </a:r>
          </a:p>
        </p:txBody>
      </p:sp>
      <p:sp>
        <p:nvSpPr>
          <p:cNvPr id="3" name="Content Placeholder 2">
            <a:extLst>
              <a:ext uri="{FF2B5EF4-FFF2-40B4-BE49-F238E27FC236}">
                <a16:creationId xmlns:a16="http://schemas.microsoft.com/office/drawing/2014/main" id="{183B9BA9-844A-4A4E-B634-DEA504C82ED6}"/>
              </a:ext>
            </a:extLst>
          </p:cNvPr>
          <p:cNvSpPr>
            <a:spLocks noGrp="1"/>
          </p:cNvSpPr>
          <p:nvPr>
            <p:ph idx="1"/>
          </p:nvPr>
        </p:nvSpPr>
        <p:spPr>
          <a:xfrm>
            <a:off x="5748553" y="1016728"/>
            <a:ext cx="5895474" cy="5355098"/>
          </a:xfrm>
        </p:spPr>
        <p:txBody>
          <a:bodyPr>
            <a:normAutofit lnSpcReduction="10000"/>
          </a:bodyPr>
          <a:lstStyle/>
          <a:p>
            <a:pPr marL="0" indent="0">
              <a:buNone/>
            </a:pPr>
            <a:r>
              <a:rPr lang="en-US" dirty="0"/>
              <a:t>“All trinitarian creeds </a:t>
            </a:r>
            <a:r>
              <a:rPr lang="en-US" b="1" i="1" dirty="0"/>
              <a:t>make the Holy Ghost a person</a:t>
            </a:r>
            <a:r>
              <a:rPr lang="en-US" dirty="0"/>
              <a:t>, equal in substance, power and eternity, and glory with the Father and the Son. Thus they claim </a:t>
            </a:r>
            <a:r>
              <a:rPr lang="en-US" b="1" i="1" dirty="0"/>
              <a:t>three persons in the trinity</a:t>
            </a:r>
            <a:r>
              <a:rPr lang="en-US" dirty="0"/>
              <a:t>, each one equal with both the others. If this be so, then the Holy Spirit is just as truly an individual, intelligent person as is the Father or the Son. But this </a:t>
            </a:r>
            <a:r>
              <a:rPr lang="en-US" b="1" i="1" dirty="0"/>
              <a:t>we</a:t>
            </a:r>
            <a:r>
              <a:rPr lang="en-US" dirty="0"/>
              <a:t> cannot believe. </a:t>
            </a:r>
            <a:r>
              <a:rPr lang="en-US" b="1" i="1" dirty="0"/>
              <a:t>The Holy Spirit is not a person</a:t>
            </a:r>
            <a:r>
              <a:rPr lang="en-US" dirty="0"/>
              <a:t>. “The Holy Spirit is not a person…but is an influence proceeding from God.” </a:t>
            </a:r>
            <a:r>
              <a:rPr lang="en-US" i="1" dirty="0"/>
              <a:t>(D. M. </a:t>
            </a:r>
            <a:r>
              <a:rPr lang="en-US" i="1" dirty="0" err="1"/>
              <a:t>Canright</a:t>
            </a:r>
            <a:r>
              <a:rPr lang="en-US" i="1" dirty="0"/>
              <a:t>, Signs of the Times July 25</a:t>
            </a:r>
            <a:r>
              <a:rPr lang="en-US" i="1" baseline="30000" dirty="0"/>
              <a:t>th</a:t>
            </a:r>
            <a:r>
              <a:rPr lang="en-US" i="1" dirty="0"/>
              <a:t> 1878, article ‘The Holy Spirit’)</a:t>
            </a:r>
            <a:endParaRPr lang="en-US" dirty="0"/>
          </a:p>
        </p:txBody>
      </p:sp>
      <p:pic>
        <p:nvPicPr>
          <p:cNvPr id="4" name="Picture 3">
            <a:extLst>
              <a:ext uri="{FF2B5EF4-FFF2-40B4-BE49-F238E27FC236}">
                <a16:creationId xmlns:a16="http://schemas.microsoft.com/office/drawing/2014/main" id="{2C018020-C26A-405A-A78E-199641E7C763}"/>
              </a:ext>
            </a:extLst>
          </p:cNvPr>
          <p:cNvPicPr>
            <a:picLocks noChangeAspect="1"/>
          </p:cNvPicPr>
          <p:nvPr/>
        </p:nvPicPr>
        <p:blipFill>
          <a:blip r:embed="rId2"/>
          <a:stretch>
            <a:fillRect/>
          </a:stretch>
        </p:blipFill>
        <p:spPr>
          <a:xfrm>
            <a:off x="547973" y="836807"/>
            <a:ext cx="4565202" cy="5932446"/>
          </a:xfrm>
          <a:prstGeom prst="rect">
            <a:avLst/>
          </a:prstGeom>
        </p:spPr>
      </p:pic>
    </p:spTree>
    <p:extLst>
      <p:ext uri="{BB962C8B-B14F-4D97-AF65-F5344CB8AC3E}">
        <p14:creationId xmlns:p14="http://schemas.microsoft.com/office/powerpoint/2010/main" val="17387323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C16E415-B76D-4756-BBE3-DFDF26F97B29}"/>
              </a:ext>
            </a:extLst>
          </p:cNvPr>
          <p:cNvSpPr>
            <a:spLocks noGrp="1"/>
          </p:cNvSpPr>
          <p:nvPr>
            <p:ph idx="1"/>
          </p:nvPr>
        </p:nvSpPr>
        <p:spPr>
          <a:xfrm>
            <a:off x="880188" y="846138"/>
            <a:ext cx="5534527" cy="5308016"/>
          </a:xfrm>
        </p:spPr>
        <p:txBody>
          <a:bodyPr>
            <a:noAutofit/>
          </a:bodyPr>
          <a:lstStyle/>
          <a:p>
            <a:pPr marL="0" indent="0">
              <a:buNone/>
            </a:pPr>
            <a:r>
              <a:rPr lang="en-US" sz="2400" dirty="0"/>
              <a:t>“Uriah Smith-The terms 'Holy Ghost,' are a harsh and repulsive translation. It should be 'Holy Spirit' (</a:t>
            </a:r>
            <a:r>
              <a:rPr lang="en-US" sz="2400" dirty="0" err="1"/>
              <a:t>hagion</a:t>
            </a:r>
            <a:r>
              <a:rPr lang="en-US" sz="2400" dirty="0"/>
              <a:t> pneuma) in every instance. This Spirit is </a:t>
            </a:r>
            <a:r>
              <a:rPr lang="en-US" sz="2400" b="1" i="1" dirty="0"/>
              <a:t>the Spirit of God, and the Spirit of Christ</a:t>
            </a:r>
            <a:r>
              <a:rPr lang="en-US" sz="2400" dirty="0"/>
              <a:t>; the Spirit being </a:t>
            </a:r>
            <a:r>
              <a:rPr lang="en-US" sz="2400" b="1" i="1" dirty="0"/>
              <a:t>the same</a:t>
            </a:r>
            <a:r>
              <a:rPr lang="en-US" sz="2400" dirty="0"/>
              <a:t> whether it is spoken of as pertaining to God or Christ. But respecting this Spirit, the Bible uses expressions which cannot be harmonized with the idea that it is a person </a:t>
            </a:r>
            <a:r>
              <a:rPr lang="en-US" sz="2400" b="1" i="1" dirty="0"/>
              <a:t>like</a:t>
            </a:r>
            <a:r>
              <a:rPr lang="en-US" sz="2400" dirty="0"/>
              <a:t> the Father and the Son. Rather it is shown to be a divine influence </a:t>
            </a:r>
            <a:r>
              <a:rPr lang="en-US" sz="2400" b="1" i="1" dirty="0"/>
              <a:t>from them both</a:t>
            </a:r>
            <a:r>
              <a:rPr lang="en-US" sz="2400" dirty="0"/>
              <a:t>, the medium which </a:t>
            </a:r>
            <a:r>
              <a:rPr lang="en-US" sz="2400" b="1" i="1" dirty="0"/>
              <a:t>represents their presence</a:t>
            </a:r>
            <a:r>
              <a:rPr lang="en-US" sz="2400" dirty="0"/>
              <a:t> and by which they have knowledge and power through all the universe, </a:t>
            </a:r>
            <a:r>
              <a:rPr lang="en-US" sz="2400" b="1" i="1" dirty="0"/>
              <a:t>when not personally present</a:t>
            </a:r>
            <a:r>
              <a:rPr lang="en-US" sz="2400" dirty="0"/>
              <a:t>.”– Uriah Smith, </a:t>
            </a:r>
            <a:r>
              <a:rPr lang="en-US" sz="2400" i="1" dirty="0"/>
              <a:t>Review and Herald, Oct. 28th, 1890, ‘The Question Chair</a:t>
            </a:r>
            <a:endParaRPr lang="en-US" sz="2400" dirty="0"/>
          </a:p>
        </p:txBody>
      </p:sp>
      <p:pic>
        <p:nvPicPr>
          <p:cNvPr id="4" name="Picture 3">
            <a:extLst>
              <a:ext uri="{FF2B5EF4-FFF2-40B4-BE49-F238E27FC236}">
                <a16:creationId xmlns:a16="http://schemas.microsoft.com/office/drawing/2014/main" id="{CB1292DE-852A-4D7B-8426-E2745B889477}"/>
              </a:ext>
            </a:extLst>
          </p:cNvPr>
          <p:cNvPicPr>
            <a:picLocks noChangeAspect="1"/>
          </p:cNvPicPr>
          <p:nvPr/>
        </p:nvPicPr>
        <p:blipFill rotWithShape="1">
          <a:blip r:embed="rId2"/>
          <a:srcRect l="9091" r="10796"/>
          <a:stretch/>
        </p:blipFill>
        <p:spPr>
          <a:xfrm>
            <a:off x="7189156" y="534511"/>
            <a:ext cx="4679383" cy="5840931"/>
          </a:xfrm>
          <a:prstGeom prst="rect">
            <a:avLst/>
          </a:prstGeom>
        </p:spPr>
      </p:pic>
      <p:sp>
        <p:nvSpPr>
          <p:cNvPr id="7" name="Title 1">
            <a:extLst>
              <a:ext uri="{FF2B5EF4-FFF2-40B4-BE49-F238E27FC236}">
                <a16:creationId xmlns:a16="http://schemas.microsoft.com/office/drawing/2014/main" id="{87BFF9E4-C003-C0F4-65A3-E4A6DC85EC29}"/>
              </a:ext>
            </a:extLst>
          </p:cNvPr>
          <p:cNvSpPr>
            <a:spLocks noGrp="1"/>
          </p:cNvSpPr>
          <p:nvPr>
            <p:ph type="title"/>
          </p:nvPr>
        </p:nvSpPr>
        <p:spPr>
          <a:xfrm>
            <a:off x="772886" y="-250695"/>
            <a:ext cx="10515600" cy="1325563"/>
          </a:xfrm>
        </p:spPr>
        <p:txBody>
          <a:bodyPr/>
          <a:lstStyle/>
          <a:p>
            <a:r>
              <a:rPr lang="en-US" b="1" u="sng" dirty="0">
                <a:solidFill>
                  <a:srgbClr val="0070C0"/>
                </a:solidFill>
              </a:rPr>
              <a:t>The Anti-Trinitarians</a:t>
            </a:r>
          </a:p>
        </p:txBody>
      </p:sp>
    </p:spTree>
    <p:extLst>
      <p:ext uri="{BB962C8B-B14F-4D97-AF65-F5344CB8AC3E}">
        <p14:creationId xmlns:p14="http://schemas.microsoft.com/office/powerpoint/2010/main" val="4205797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D256EC-10AB-446E-AFE7-063DDCB06051}"/>
              </a:ext>
            </a:extLst>
          </p:cNvPr>
          <p:cNvSpPr>
            <a:spLocks noGrp="1"/>
          </p:cNvSpPr>
          <p:nvPr>
            <p:ph idx="1"/>
          </p:nvPr>
        </p:nvSpPr>
        <p:spPr>
          <a:xfrm>
            <a:off x="6161314" y="2134257"/>
            <a:ext cx="5250024" cy="3809344"/>
          </a:xfrm>
        </p:spPr>
        <p:txBody>
          <a:bodyPr>
            <a:normAutofit/>
          </a:bodyPr>
          <a:lstStyle/>
          <a:p>
            <a:pPr marL="0" indent="0">
              <a:buNone/>
            </a:pPr>
            <a:r>
              <a:rPr lang="en-US" dirty="0"/>
              <a:t>M.C. Wilcox-The Holy Spirit is the mighty energy of the Godhead, </a:t>
            </a:r>
            <a:r>
              <a:rPr lang="en-US" b="1" i="1" dirty="0"/>
              <a:t>the life and power of God</a:t>
            </a:r>
            <a:r>
              <a:rPr lang="en-US" dirty="0"/>
              <a:t> flowing out from Him to all parts of the universe, and thus making </a:t>
            </a:r>
            <a:r>
              <a:rPr lang="en-US" b="1" i="1" dirty="0"/>
              <a:t>a living connection</a:t>
            </a:r>
            <a:r>
              <a:rPr lang="en-US" dirty="0"/>
              <a:t> between His throne and all creation.-- (M. C. Wilcox, </a:t>
            </a:r>
            <a:r>
              <a:rPr lang="en-US" i="1" dirty="0"/>
              <a:t>Questions And Answers, Pacific Press, 1911 p.181)</a:t>
            </a:r>
            <a:endParaRPr lang="en-US" dirty="0"/>
          </a:p>
        </p:txBody>
      </p:sp>
      <p:pic>
        <p:nvPicPr>
          <p:cNvPr id="2" name="Picture 1">
            <a:extLst>
              <a:ext uri="{FF2B5EF4-FFF2-40B4-BE49-F238E27FC236}">
                <a16:creationId xmlns:a16="http://schemas.microsoft.com/office/drawing/2014/main" id="{213B20ED-794A-B7E2-E743-2BABA55E20B4}"/>
              </a:ext>
            </a:extLst>
          </p:cNvPr>
          <p:cNvPicPr>
            <a:picLocks noChangeAspect="1"/>
          </p:cNvPicPr>
          <p:nvPr/>
        </p:nvPicPr>
        <p:blipFill>
          <a:blip r:embed="rId2"/>
          <a:stretch>
            <a:fillRect/>
          </a:stretch>
        </p:blipFill>
        <p:spPr>
          <a:xfrm>
            <a:off x="398319" y="0"/>
            <a:ext cx="5069205" cy="6858000"/>
          </a:xfrm>
          <a:prstGeom prst="rect">
            <a:avLst/>
          </a:prstGeom>
        </p:spPr>
      </p:pic>
      <p:sp>
        <p:nvSpPr>
          <p:cNvPr id="5" name="TextBox 4">
            <a:extLst>
              <a:ext uri="{FF2B5EF4-FFF2-40B4-BE49-F238E27FC236}">
                <a16:creationId xmlns:a16="http://schemas.microsoft.com/office/drawing/2014/main" id="{980E329D-2263-305E-621D-AE8CA2919009}"/>
              </a:ext>
            </a:extLst>
          </p:cNvPr>
          <p:cNvSpPr txBox="1"/>
          <p:nvPr/>
        </p:nvSpPr>
        <p:spPr>
          <a:xfrm>
            <a:off x="5915609" y="345233"/>
            <a:ext cx="6036693" cy="1446550"/>
          </a:xfrm>
          <a:prstGeom prst="rect">
            <a:avLst/>
          </a:prstGeom>
          <a:noFill/>
        </p:spPr>
        <p:txBody>
          <a:bodyPr wrap="square" rtlCol="0">
            <a:spAutoFit/>
          </a:bodyPr>
          <a:lstStyle/>
          <a:p>
            <a:r>
              <a:rPr lang="en-US" sz="4400" b="1" u="sng" dirty="0">
                <a:solidFill>
                  <a:srgbClr val="FF0000"/>
                </a:solidFill>
                <a:effectLst>
                  <a:outerShdw blurRad="38100" dist="38100" dir="2700000" algn="tl">
                    <a:srgbClr val="000000">
                      <a:alpha val="43137"/>
                    </a:srgbClr>
                  </a:outerShdw>
                </a:effectLst>
              </a:rPr>
              <a:t>Sophistry From Unexpected Places….</a:t>
            </a:r>
          </a:p>
        </p:txBody>
      </p:sp>
    </p:spTree>
    <p:extLst>
      <p:ext uri="{BB962C8B-B14F-4D97-AF65-F5344CB8AC3E}">
        <p14:creationId xmlns:p14="http://schemas.microsoft.com/office/powerpoint/2010/main" val="15835707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925A0-F18E-FE66-4BAA-7540C383AF3F}"/>
              </a:ext>
            </a:extLst>
          </p:cNvPr>
          <p:cNvSpPr>
            <a:spLocks noGrp="1"/>
          </p:cNvSpPr>
          <p:nvPr>
            <p:ph type="title"/>
          </p:nvPr>
        </p:nvSpPr>
        <p:spPr>
          <a:xfrm>
            <a:off x="978159" y="-185381"/>
            <a:ext cx="10515600" cy="1325563"/>
          </a:xfrm>
        </p:spPr>
        <p:txBody>
          <a:bodyPr/>
          <a:lstStyle/>
          <a:p>
            <a:r>
              <a:rPr lang="en-US" b="1" i="1" u="sng" dirty="0">
                <a:solidFill>
                  <a:srgbClr val="FFC000"/>
                </a:solidFill>
                <a:effectLst>
                  <a:outerShdw blurRad="38100" dist="38100" dir="2700000" algn="tl">
                    <a:srgbClr val="000000">
                      <a:alpha val="43137"/>
                    </a:srgbClr>
                  </a:outerShdw>
                </a:effectLst>
              </a:rPr>
              <a:t>A Change…. New Common Belief???</a:t>
            </a:r>
          </a:p>
        </p:txBody>
      </p:sp>
      <p:sp>
        <p:nvSpPr>
          <p:cNvPr id="4" name="TextBox 3">
            <a:extLst>
              <a:ext uri="{FF2B5EF4-FFF2-40B4-BE49-F238E27FC236}">
                <a16:creationId xmlns:a16="http://schemas.microsoft.com/office/drawing/2014/main" id="{C827EE4F-3A36-0B74-C129-5DA7884C711A}"/>
              </a:ext>
            </a:extLst>
          </p:cNvPr>
          <p:cNvSpPr txBox="1"/>
          <p:nvPr/>
        </p:nvSpPr>
        <p:spPr>
          <a:xfrm>
            <a:off x="380222" y="1140182"/>
            <a:ext cx="6097554" cy="4832092"/>
          </a:xfrm>
          <a:prstGeom prst="rect">
            <a:avLst/>
          </a:prstGeom>
          <a:noFill/>
        </p:spPr>
        <p:txBody>
          <a:bodyPr wrap="square">
            <a:spAutoFit/>
          </a:bodyPr>
          <a:lstStyle/>
          <a:p>
            <a:r>
              <a:rPr lang="en-US" sz="2800" dirty="0"/>
              <a:t>“We have no sympathy with the speculations in which many indulge in regard to the nature or order of the Holy Spirit. WHETHER A PERSON, OR AN EMANATION FROM THE FATHER AND SON, as some teach, OR A MANIFESTATION OF THE POWER OF GOD, as others argue, WE HAVE NO OPINION TO OFFER.” JH Waggoner, Life Sketches of James and Ellen White, 1888, p. 408-409</a:t>
            </a:r>
          </a:p>
        </p:txBody>
      </p:sp>
      <p:pic>
        <p:nvPicPr>
          <p:cNvPr id="5" name="Picture 4">
            <a:extLst>
              <a:ext uri="{FF2B5EF4-FFF2-40B4-BE49-F238E27FC236}">
                <a16:creationId xmlns:a16="http://schemas.microsoft.com/office/drawing/2014/main" id="{06E88336-D552-AD1E-56B6-39F0E99F5634}"/>
              </a:ext>
            </a:extLst>
          </p:cNvPr>
          <p:cNvPicPr>
            <a:picLocks noChangeAspect="1"/>
          </p:cNvPicPr>
          <p:nvPr/>
        </p:nvPicPr>
        <p:blipFill>
          <a:blip r:embed="rId2"/>
          <a:stretch>
            <a:fillRect/>
          </a:stretch>
        </p:blipFill>
        <p:spPr>
          <a:xfrm>
            <a:off x="7236083" y="939281"/>
            <a:ext cx="3977758" cy="5670421"/>
          </a:xfrm>
          <a:prstGeom prst="rect">
            <a:avLst/>
          </a:prstGeom>
        </p:spPr>
      </p:pic>
    </p:spTree>
    <p:extLst>
      <p:ext uri="{BB962C8B-B14F-4D97-AF65-F5344CB8AC3E}">
        <p14:creationId xmlns:p14="http://schemas.microsoft.com/office/powerpoint/2010/main" val="1769123306"/>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5BDFA1F8F55C4428FE8FF98394823C8" ma:contentTypeVersion="17" ma:contentTypeDescription="Create a new document." ma:contentTypeScope="" ma:versionID="42ac0716422023939e6552b3967c5b12">
  <xsd:schema xmlns:xsd="http://www.w3.org/2001/XMLSchema" xmlns:xs="http://www.w3.org/2001/XMLSchema" xmlns:p="http://schemas.microsoft.com/office/2006/metadata/properties" xmlns:ns3="d79bd5b7-a245-48b2-b9b0-ff81109cf259" xmlns:ns4="590165b7-e177-4b34-af7e-dea02c1df5f6" targetNamespace="http://schemas.microsoft.com/office/2006/metadata/properties" ma:root="true" ma:fieldsID="1e3ccb1e05593b45f28f44004ac47699" ns3:_="" ns4:_="">
    <xsd:import namespace="d79bd5b7-a245-48b2-b9b0-ff81109cf259"/>
    <xsd:import namespace="590165b7-e177-4b34-af7e-dea02c1df5f6"/>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ObjectDetectorVersions" minOccurs="0"/>
                <xsd:element ref="ns3:MediaServiceSearchProperties" minOccurs="0"/>
                <xsd:element ref="ns3:_activity" minOccurs="0"/>
                <xsd:element ref="ns3:MediaServiceDateTaken" minOccurs="0"/>
                <xsd:element ref="ns3:MediaServiceSystemTags" minOccurs="0"/>
                <xsd:element ref="ns3:MediaLengthInSecond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79bd5b7-a245-48b2-b9b0-ff81109cf25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_activity" ma:index="18" nillable="true" ma:displayName="_activity" ma:hidden="true" ma:internalName="_activity">
      <xsd:simpleType>
        <xsd:restriction base="dms:Note"/>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SystemTags" ma:index="20" nillable="true" ma:displayName="MediaServiceSystemTags" ma:hidden="true" ma:internalName="MediaServiceSystemTags" ma:readOnly="true">
      <xsd:simpleType>
        <xsd:restriction base="dms:Note"/>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90165b7-e177-4b34-af7e-dea02c1df5f6" elementFormDefault="qualified">
    <xsd:import namespace="http://schemas.microsoft.com/office/2006/documentManagement/types"/>
    <xsd:import namespace="http://schemas.microsoft.com/office/infopath/2007/PartnerControls"/>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element name="SharingHintHash" ma:index="2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d79bd5b7-a245-48b2-b9b0-ff81109cf259" xsi:nil="true"/>
  </documentManagement>
</p:properties>
</file>

<file path=customXml/itemProps1.xml><?xml version="1.0" encoding="utf-8"?>
<ds:datastoreItem xmlns:ds="http://schemas.openxmlformats.org/officeDocument/2006/customXml" ds:itemID="{1454B81E-0D3C-4052-8498-85F0FB6E10F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79bd5b7-a245-48b2-b9b0-ff81109cf259"/>
    <ds:schemaRef ds:uri="590165b7-e177-4b34-af7e-dea02c1df5f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E6256BD-B3B2-4EE6-BC86-225E6D7AA30A}">
  <ds:schemaRefs>
    <ds:schemaRef ds:uri="http://schemas.microsoft.com/sharepoint/v3/contenttype/forms"/>
  </ds:schemaRefs>
</ds:datastoreItem>
</file>

<file path=customXml/itemProps3.xml><?xml version="1.0" encoding="utf-8"?>
<ds:datastoreItem xmlns:ds="http://schemas.openxmlformats.org/officeDocument/2006/customXml" ds:itemID="{14491BE7-F5AB-46EE-9712-4B1353A8A6C0}">
  <ds:schemaRefs>
    <ds:schemaRef ds:uri="http://purl.org/dc/elements/1.1/"/>
    <ds:schemaRef ds:uri="http://schemas.microsoft.com/office/2006/documentManagement/types"/>
    <ds:schemaRef ds:uri="d79bd5b7-a245-48b2-b9b0-ff81109cf259"/>
    <ds:schemaRef ds:uri="http://www.w3.org/XML/1998/namespace"/>
    <ds:schemaRef ds:uri="http://purl.org/dc/terms/"/>
    <ds:schemaRef ds:uri="http://schemas.microsoft.com/office/infopath/2007/PartnerControls"/>
    <ds:schemaRef ds:uri="http://schemas.microsoft.com/office/2006/metadata/properties"/>
    <ds:schemaRef ds:uri="http://schemas.openxmlformats.org/package/2006/metadata/core-properties"/>
    <ds:schemaRef ds:uri="590165b7-e177-4b34-af7e-dea02c1df5f6"/>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0</TotalTime>
  <Words>6187</Words>
  <Application>Microsoft Office PowerPoint</Application>
  <PresentationFormat>Widescreen</PresentationFormat>
  <Paragraphs>156</Paragraphs>
  <Slides>37</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37</vt:i4>
      </vt:variant>
    </vt:vector>
  </HeadingPairs>
  <TitlesOfParts>
    <vt:vector size="48" baseType="lpstr">
      <vt:lpstr>Aharoni</vt:lpstr>
      <vt:lpstr>Aldhabi</vt:lpstr>
      <vt:lpstr>AngsanaUPC</vt:lpstr>
      <vt:lpstr>Arial</vt:lpstr>
      <vt:lpstr>Arial Black</vt:lpstr>
      <vt:lpstr>Baskerville Old Face</vt:lpstr>
      <vt:lpstr>Broadway</vt:lpstr>
      <vt:lpstr>Calibri</vt:lpstr>
      <vt:lpstr>Calibri Light</vt:lpstr>
      <vt:lpstr>Lucida Fax</vt:lpstr>
      <vt:lpstr>1_Office Theme</vt:lpstr>
      <vt:lpstr>The History of the Holy Spirit in Adventism pt 1: Darkness to Light</vt:lpstr>
      <vt:lpstr>From Darkness to Light…</vt:lpstr>
      <vt:lpstr>First A Warning From Ellen White</vt:lpstr>
      <vt:lpstr>Omnipresence Forfeited</vt:lpstr>
      <vt:lpstr>Another Warning…</vt:lpstr>
      <vt:lpstr>DM Canright…. A Solid Source?</vt:lpstr>
      <vt:lpstr>The Anti-Trinitarians</vt:lpstr>
      <vt:lpstr>PowerPoint Presentation</vt:lpstr>
      <vt:lpstr>A Change…. New Common Belief???</vt:lpstr>
      <vt:lpstr>White Estate Confirms</vt:lpstr>
      <vt:lpstr>ML Andreason Comments on When The Change Began to Take Shape!</vt:lpstr>
      <vt:lpstr>The Quote…</vt:lpstr>
      <vt:lpstr>The Spirit of Prophecy Sheds More Light</vt:lpstr>
      <vt:lpstr>RA Underwood Figures it Out….</vt:lpstr>
      <vt:lpstr>The Logic is Air-Tight!</vt:lpstr>
      <vt:lpstr>PowerPoint Presentation</vt:lpstr>
      <vt:lpstr>There Are 3!</vt:lpstr>
      <vt:lpstr>A Warning!</vt:lpstr>
      <vt:lpstr>PowerPoint Presentation</vt:lpstr>
      <vt:lpstr>What Does the Bible Say?</vt:lpstr>
      <vt:lpstr>Haskell and Melchisedec</vt:lpstr>
      <vt:lpstr>Haskell on Melchisedec</vt:lpstr>
      <vt:lpstr>Haskell Says “Trinity” </vt:lpstr>
      <vt:lpstr>The Story of the Prophet Daniel Trinity Quote</vt:lpstr>
      <vt:lpstr>Where then? Does this Doctrine Come From?</vt:lpstr>
      <vt:lpstr>ML Andreason Full Quote—Jesus NOT Begotten</vt:lpstr>
      <vt:lpstr>From the Beginning!</vt:lpstr>
      <vt:lpstr>A Co-Intercessor</vt:lpstr>
      <vt:lpstr>The Spirit Sent Christ!</vt:lpstr>
      <vt:lpstr>The Holy Spirit Speaks</vt:lpstr>
      <vt:lpstr>Other Scriptures Pointing to the Person, Godliness, or Personal attributes of the Holy Spirit</vt:lpstr>
      <vt:lpstr>PowerPoint Presentation</vt:lpstr>
      <vt:lpstr>The Parable of the Comforter?  </vt:lpstr>
      <vt:lpstr>PowerPoint Presentation</vt:lpstr>
      <vt:lpstr>Thus Saith the Lord</vt:lpstr>
      <vt:lpstr>Where then? Does this Doctrine Come From?</vt:lpstr>
      <vt:lpstr>Don’t Forget Your ONLY Mission!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Kody Morey</dc:creator>
  <cp:lastModifiedBy>Kody Morey</cp:lastModifiedBy>
  <cp:revision>174</cp:revision>
  <dcterms:created xsi:type="dcterms:W3CDTF">2020-09-12T20:19:03Z</dcterms:created>
  <dcterms:modified xsi:type="dcterms:W3CDTF">2024-04-21T12:19:56Z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0x010100C5BDFA1F8F55C4428FE8FF98394823C8</vt:lpwstr>
  </property>
</Properties>
</file>