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E19A1-7BB1-44E7-ADEC-E432DBADE96B}" type="datetimeFigureOut">
              <a:rPr lang="en-US" smtClean="0"/>
              <a:pPr/>
              <a:t>1/18/2013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B36F31-DE9F-4F3C-9B39-9D553C61FE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E19A1-7BB1-44E7-ADEC-E432DBADE96B}" type="datetimeFigureOut">
              <a:rPr lang="en-US" smtClean="0"/>
              <a:pPr/>
              <a:t>1/18/2013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36F31-DE9F-4F3C-9B39-9D553C61FE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Bartholomew_the_Apostle" TargetMode="External"/><Relationship Id="rId3" Type="http://schemas.openxmlformats.org/officeDocument/2006/relationships/hyperlink" Target="http://en.wikipedia.org/wiki/Charles_IX_of_France" TargetMode="External"/><Relationship Id="rId7" Type="http://schemas.openxmlformats.org/officeDocument/2006/relationships/hyperlink" Target="http://en.wikipedia.org/wiki/Paris" TargetMode="External"/><Relationship Id="rId2" Type="http://schemas.openxmlformats.org/officeDocument/2006/relationships/hyperlink" Target="http://en.wikipedia.org/wiki/Catherine_de'_Medici" TargetMode="External"/><Relationship Id="rId1" Type="http://schemas.openxmlformats.org/officeDocument/2006/relationships/slideLayout" Target="../slideLayouts/slideLayout2.xml"/><Relationship Id="rId6" Type="http://schemas.openxmlformats.org/officeDocument/2006/relationships/hyperlink" Target="http://en.wikipedia.org/wiki/Henry_III_of_Navarre" TargetMode="External"/><Relationship Id="rId5" Type="http://schemas.openxmlformats.org/officeDocument/2006/relationships/hyperlink" Target="http://en.wikipedia.org/wiki/Margaret_of_Valois" TargetMode="External"/><Relationship Id="rId4" Type="http://schemas.openxmlformats.org/officeDocument/2006/relationships/hyperlink" Target="http://en.wikipedia.org/wiki/Massacre" TargetMode="External"/><Relationship Id="rId9" Type="http://schemas.openxmlformats.org/officeDocument/2006/relationships/hyperlink" Target="http://en.wikipedia.org/wiki/Gaspard_II_de_Colign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002060"/>
                </a:solidFill>
              </a:rPr>
              <a:t>Ezekiel, pt. 14</a:t>
            </a:r>
            <a:endParaRPr lang="en-US" sz="6000" u="sng" dirty="0">
              <a:solidFill>
                <a:srgbClr val="002060"/>
              </a:solidFill>
            </a:endParaRPr>
          </a:p>
        </p:txBody>
      </p:sp>
      <p:sp>
        <p:nvSpPr>
          <p:cNvPr id="3" name="Subtitle 2"/>
          <p:cNvSpPr>
            <a:spLocks noGrp="1"/>
          </p:cNvSpPr>
          <p:nvPr>
            <p:ph type="subTitle" idx="1"/>
          </p:nvPr>
        </p:nvSpPr>
        <p:spPr/>
        <p:txBody>
          <a:bodyPr>
            <a:normAutofit/>
          </a:bodyPr>
          <a:lstStyle/>
          <a:p>
            <a:r>
              <a:rPr lang="en-US" sz="5400" dirty="0" smtClean="0">
                <a:solidFill>
                  <a:srgbClr val="C00000"/>
                </a:solidFill>
              </a:rPr>
              <a:t>‘Aholah and Aholibah’</a:t>
            </a:r>
            <a:endParaRPr lang="en-US" sz="5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588 BC, 1572, and Soon!!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massacre was </a:t>
            </a:r>
            <a:r>
              <a:rPr lang="en-US" dirty="0"/>
              <a:t>instigated by </a:t>
            </a:r>
            <a:r>
              <a:rPr lang="en-US" dirty="0">
                <a:hlinkClick r:id="rId2" tooltip="Catherine de' Medici"/>
              </a:rPr>
              <a:t>Catherine de' Medici</a:t>
            </a:r>
            <a:r>
              <a:rPr lang="en-US" dirty="0"/>
              <a:t>, the mother of King </a:t>
            </a:r>
            <a:r>
              <a:rPr lang="en-US" dirty="0">
                <a:hlinkClick r:id="rId3" tooltip="Charles IX of France"/>
              </a:rPr>
              <a:t>Charles IX</a:t>
            </a:r>
            <a:r>
              <a:rPr lang="en-US" dirty="0"/>
              <a:t>, the </a:t>
            </a:r>
            <a:r>
              <a:rPr lang="en-US" dirty="0">
                <a:hlinkClick r:id="rId4" tooltip="Massacre"/>
              </a:rPr>
              <a:t>massacre</a:t>
            </a:r>
            <a:r>
              <a:rPr lang="en-US" dirty="0"/>
              <a:t> took place four days after the wedding of the king's </a:t>
            </a:r>
            <a:r>
              <a:rPr lang="en-US" dirty="0" smtClean="0"/>
              <a:t>sister </a:t>
            </a:r>
            <a:r>
              <a:rPr lang="en-US" dirty="0" smtClean="0">
                <a:hlinkClick r:id="rId5" tooltip="Margaret of Valois"/>
              </a:rPr>
              <a:t>Margaret</a:t>
            </a:r>
            <a:r>
              <a:rPr lang="en-US" dirty="0"/>
              <a:t> to the Protestant </a:t>
            </a:r>
            <a:r>
              <a:rPr lang="en-US" dirty="0">
                <a:hlinkClick r:id="rId6" tooltip="Henry III of Navarre"/>
              </a:rPr>
              <a:t>Henry III of Navarre</a:t>
            </a:r>
            <a:r>
              <a:rPr lang="en-US" dirty="0"/>
              <a:t> (the future Henry IV of France). This marriage was an occasion for which many of the most wealthy and prominent Huguenots had gathered in largely Catholic </a:t>
            </a:r>
            <a:r>
              <a:rPr lang="en-US" dirty="0">
                <a:hlinkClick r:id="rId7" tooltip="Paris"/>
              </a:rPr>
              <a:t>Paris</a:t>
            </a:r>
            <a:r>
              <a:rPr lang="en-US" dirty="0"/>
              <a:t>.</a:t>
            </a:r>
          </a:p>
          <a:p>
            <a:r>
              <a:rPr lang="en-US" dirty="0"/>
              <a:t>The massacre began on 23 August 1572 (the eve of the feast of </a:t>
            </a:r>
            <a:r>
              <a:rPr lang="en-US" dirty="0">
                <a:hlinkClick r:id="rId8" tooltip="Bartholomew the Apostle"/>
              </a:rPr>
              <a:t>Bartholomew the Apostle</a:t>
            </a:r>
            <a:r>
              <a:rPr lang="en-US" dirty="0"/>
              <a:t>), two days after the attempted assassination of Admiral </a:t>
            </a:r>
            <a:r>
              <a:rPr lang="en-US" dirty="0">
                <a:hlinkClick r:id="rId9" tooltip="Gaspard II de Coligny"/>
              </a:rPr>
              <a:t>Gaspard de Coligny</a:t>
            </a:r>
            <a:r>
              <a:rPr lang="en-US" dirty="0"/>
              <a:t>, the military and political leader of the Huguenots. The king ordered the killing of a group of Huguenot leaders, including Coligny, and the slaughter spread throughout Paris. Lasting several weeks, the massacre expanded outward to other urban </a:t>
            </a:r>
            <a:r>
              <a:rPr lang="en-US" dirty="0"/>
              <a:t>centres</a:t>
            </a:r>
            <a:r>
              <a:rPr lang="en-US" dirty="0"/>
              <a:t> and the countryside.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Rather Simple</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a:t>
            </a:r>
            <a:r>
              <a:rPr lang="en-US" dirty="0"/>
              <a:t> Therefore thus saith the Lord GOD; Because thou hast forgotten me, and cast me behind thy back, therefore bear thou also thy lewdness and thy whoredoms</a:t>
            </a:r>
            <a:r>
              <a:rPr lang="en-US" dirty="0" smtClean="0"/>
              <a:t>. </a:t>
            </a:r>
            <a:r>
              <a:rPr lang="en-US" dirty="0"/>
              <a:t> The LORD said moreover unto me; Son of man, wilt thou judge Aholah and Aholibah? yea, declare unto them their </a:t>
            </a:r>
            <a:r>
              <a:rPr lang="en-US" dirty="0" smtClean="0"/>
              <a:t>abominations; That </a:t>
            </a:r>
            <a:r>
              <a:rPr lang="en-US" dirty="0"/>
              <a:t>they have committed adultery, and blood </a:t>
            </a:r>
            <a:r>
              <a:rPr lang="en-US" i="1" dirty="0"/>
              <a:t>is</a:t>
            </a:r>
            <a:r>
              <a:rPr lang="en-US" dirty="0"/>
              <a:t> in their hands, and with their idols have they committed adultery, and have also caused their sons, whom they bare unto me, to pass for them through </a:t>
            </a:r>
            <a:r>
              <a:rPr lang="en-US" i="1" dirty="0"/>
              <a:t>the fire</a:t>
            </a:r>
            <a:r>
              <a:rPr lang="en-US" dirty="0"/>
              <a:t>, to devour </a:t>
            </a:r>
            <a:r>
              <a:rPr lang="en-US" i="1" dirty="0"/>
              <a:t>them</a:t>
            </a:r>
            <a:r>
              <a:rPr lang="en-US" dirty="0" smtClean="0"/>
              <a:t>. </a:t>
            </a:r>
            <a:r>
              <a:rPr lang="en-US" dirty="0"/>
              <a:t> Moreover this they have done unto me: they have defiled my sanctuary in the same day, and have profaned my sabbaths</a:t>
            </a:r>
            <a:r>
              <a:rPr lang="en-US" dirty="0" smtClean="0"/>
              <a:t>.”  Ezekiel 23:35-38</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Remedy</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a:t>
            </a:r>
            <a:r>
              <a:rPr lang="en-US" sz="3200" dirty="0"/>
              <a:t>Acquaint now thyself with him, and be at peace: thereby good shall come unto thee</a:t>
            </a:r>
            <a:r>
              <a:rPr lang="en-US" sz="3200" dirty="0" smtClean="0"/>
              <a:t>.”  Job 22:21</a:t>
            </a:r>
          </a:p>
          <a:p>
            <a:r>
              <a:rPr lang="en-US" sz="3200" dirty="0" smtClean="0"/>
              <a:t>“</a:t>
            </a:r>
            <a:r>
              <a:rPr lang="en-US" sz="3200" dirty="0"/>
              <a:t>Can a maid forget her ornaments, </a:t>
            </a:r>
            <a:r>
              <a:rPr lang="en-US" sz="3200" i="1" dirty="0"/>
              <a:t>or</a:t>
            </a:r>
            <a:r>
              <a:rPr lang="en-US" sz="3200" dirty="0"/>
              <a:t> a bride her attire? yet my people have forgotten me days without number</a:t>
            </a:r>
            <a:r>
              <a:rPr lang="en-US" sz="3200" dirty="0" smtClean="0"/>
              <a:t>.”  Jer. 2:32</a:t>
            </a:r>
            <a:endParaRPr lang="en-US" sz="3200" dirty="0"/>
          </a:p>
          <a:p>
            <a:endParaRPr lang="en-US" sz="3200" dirty="0"/>
          </a:p>
          <a:p>
            <a:endParaRPr lang="en-US" sz="3200" dirty="0"/>
          </a:p>
        </p:txBody>
      </p:sp>
      <p:pic>
        <p:nvPicPr>
          <p:cNvPr id="5122" name="Picture 2" descr="C:\Users\Dad\Contacts\Downloads\download (68).jpg"/>
          <p:cNvPicPr>
            <a:picLocks noGrp="1" noChangeAspect="1" noChangeArrowheads="1"/>
          </p:cNvPicPr>
          <p:nvPr>
            <p:ph sz="half" idx="1"/>
          </p:nvPr>
        </p:nvPicPr>
        <p:blipFill>
          <a:blip r:embed="rId2" cstate="print"/>
          <a:srcRect/>
          <a:stretch>
            <a:fillRect/>
          </a:stretch>
        </p:blipFill>
        <p:spPr bwMode="auto">
          <a:xfrm>
            <a:off x="0" y="762000"/>
            <a:ext cx="4952999"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Seething Pot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 </a:t>
            </a:r>
            <a:r>
              <a:rPr lang="en-US" dirty="0" smtClean="0"/>
              <a:t>”And </a:t>
            </a:r>
            <a:r>
              <a:rPr lang="en-US" dirty="0" smtClean="0"/>
              <a:t>utter a parable unto the rebellious house, and say unto them, Thus saith the Lord GOD; Set on a pot, set </a:t>
            </a:r>
            <a:r>
              <a:rPr lang="en-US" i="1" dirty="0" smtClean="0"/>
              <a:t>it</a:t>
            </a:r>
            <a:r>
              <a:rPr lang="en-US" dirty="0" smtClean="0"/>
              <a:t> on, and also pour water into it</a:t>
            </a:r>
            <a:r>
              <a:rPr lang="en-US" dirty="0" smtClean="0"/>
              <a:t>: </a:t>
            </a:r>
            <a:r>
              <a:rPr lang="en-US" dirty="0" smtClean="0"/>
              <a:t> Gather the pieces thereof into it, </a:t>
            </a:r>
            <a:r>
              <a:rPr lang="en-US" i="1" dirty="0" smtClean="0"/>
              <a:t>even</a:t>
            </a:r>
            <a:r>
              <a:rPr lang="en-US" dirty="0" smtClean="0"/>
              <a:t> every good piece, the thigh, and the shoulder; fill </a:t>
            </a:r>
            <a:r>
              <a:rPr lang="en-US" i="1" dirty="0" smtClean="0"/>
              <a:t>it</a:t>
            </a:r>
            <a:r>
              <a:rPr lang="en-US" dirty="0" smtClean="0"/>
              <a:t> with the choice </a:t>
            </a:r>
            <a:r>
              <a:rPr lang="en-US" dirty="0" smtClean="0"/>
              <a:t>bones.  Take </a:t>
            </a:r>
            <a:r>
              <a:rPr lang="en-US" dirty="0" smtClean="0"/>
              <a:t>the choice of the flock, and burn also the bones under it, </a:t>
            </a:r>
            <a:r>
              <a:rPr lang="en-US" i="1" dirty="0" smtClean="0"/>
              <a:t>and</a:t>
            </a:r>
            <a:r>
              <a:rPr lang="en-US" dirty="0" smtClean="0"/>
              <a:t> make it boil well, and let them seethe the bones of it </a:t>
            </a:r>
            <a:r>
              <a:rPr lang="en-US" dirty="0" smtClean="0"/>
              <a:t>therein.  Wherefore </a:t>
            </a:r>
            <a:r>
              <a:rPr lang="en-US" dirty="0" smtClean="0"/>
              <a:t>thus saith the Lord GOD; Woe to the bloody city, to the pot whose scum </a:t>
            </a:r>
            <a:r>
              <a:rPr lang="en-US" i="1" dirty="0" smtClean="0"/>
              <a:t>is</a:t>
            </a:r>
            <a:r>
              <a:rPr lang="en-US" dirty="0" smtClean="0"/>
              <a:t> therein, and whose scum is not gone out of it! bring it out piece by piece; let no lot fall upon it</a:t>
            </a:r>
            <a:r>
              <a:rPr lang="en-US" dirty="0" smtClean="0"/>
              <a:t>.”  Ezekiel 24:3-6</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274638"/>
            <a:ext cx="5943600" cy="1143000"/>
          </a:xfrm>
        </p:spPr>
        <p:txBody>
          <a:bodyPr>
            <a:normAutofit/>
          </a:bodyPr>
          <a:lstStyle/>
          <a:p>
            <a:r>
              <a:rPr lang="en-US" u="sng" dirty="0" smtClean="0">
                <a:solidFill>
                  <a:srgbClr val="002060"/>
                </a:solidFill>
                <a:latin typeface="Algerian" pitchFamily="82" charset="0"/>
              </a:rPr>
              <a:t>Pot of Protection</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381000" y="0"/>
            <a:ext cx="4876800" cy="6858000"/>
          </a:xfrm>
        </p:spPr>
        <p:txBody>
          <a:bodyPr>
            <a:normAutofit/>
          </a:bodyPr>
          <a:lstStyle/>
          <a:p>
            <a:r>
              <a:rPr lang="en-US" sz="3600" dirty="0" smtClean="0"/>
              <a:t>“</a:t>
            </a:r>
            <a:r>
              <a:rPr lang="en-US" sz="3600" dirty="0" smtClean="0"/>
              <a:t> Then said he unto me, Son of man, these </a:t>
            </a:r>
            <a:r>
              <a:rPr lang="en-US" sz="3600" i="1" dirty="0" smtClean="0"/>
              <a:t>are</a:t>
            </a:r>
            <a:r>
              <a:rPr lang="en-US" sz="3600" dirty="0" smtClean="0"/>
              <a:t> the men that devise mischief, and give wicked counsel in this </a:t>
            </a:r>
            <a:r>
              <a:rPr lang="en-US" sz="3600" dirty="0" smtClean="0"/>
              <a:t>city:  Which </a:t>
            </a:r>
            <a:r>
              <a:rPr lang="en-US" sz="3600" dirty="0" smtClean="0"/>
              <a:t>say, </a:t>
            </a:r>
            <a:r>
              <a:rPr lang="en-US" sz="3600" i="1" dirty="0" smtClean="0"/>
              <a:t>It is</a:t>
            </a:r>
            <a:r>
              <a:rPr lang="en-US" sz="3600" dirty="0" smtClean="0"/>
              <a:t> not near; let us build houses: this </a:t>
            </a:r>
            <a:r>
              <a:rPr lang="en-US" sz="3600" i="1" dirty="0" smtClean="0"/>
              <a:t>city is</a:t>
            </a:r>
            <a:r>
              <a:rPr lang="en-US" sz="3600" dirty="0" smtClean="0"/>
              <a:t> the caldron, and we </a:t>
            </a:r>
            <a:r>
              <a:rPr lang="en-US" sz="3600" i="1" dirty="0" smtClean="0"/>
              <a:t>be</a:t>
            </a:r>
            <a:r>
              <a:rPr lang="en-US" sz="3600" dirty="0" smtClean="0"/>
              <a:t> the flesh</a:t>
            </a:r>
            <a:r>
              <a:rPr lang="en-US" sz="3600" dirty="0" smtClean="0"/>
              <a:t>.”  Ezekiel 11:2,3</a:t>
            </a:r>
            <a:endParaRPr lang="en-US" sz="3600" dirty="0" smtClean="0"/>
          </a:p>
          <a:p>
            <a:pPr>
              <a:buNone/>
            </a:pP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371600"/>
            <a:ext cx="4572000" cy="54863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Protective Pot</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Ancient Adventists, in Ezekiel’s day, believed that safety was found within the city and the temple.  They could do whatever they wanted, but as long as they were inside the church/city, they were safe.  </a:t>
            </a:r>
          </a:p>
          <a:p>
            <a:r>
              <a:rPr lang="en-US" dirty="0" smtClean="0"/>
              <a:t>“</a:t>
            </a:r>
            <a:r>
              <a:rPr lang="en-US" dirty="0" smtClean="0"/>
              <a:t>Thus saith the LORD of hosts, the God of Israel, Amend your ways and your doings, and I will cause you to dwell in this </a:t>
            </a:r>
            <a:r>
              <a:rPr lang="en-US" dirty="0" smtClean="0"/>
              <a:t>place.  Trust </a:t>
            </a:r>
            <a:r>
              <a:rPr lang="en-US" dirty="0" smtClean="0"/>
              <a:t>ye not in lying words, saying, The temple of the LORD, The temple of the LORD, The temple of the LORD, </a:t>
            </a:r>
            <a:r>
              <a:rPr lang="en-US" i="1" dirty="0" smtClean="0"/>
              <a:t>are</a:t>
            </a:r>
            <a:r>
              <a:rPr lang="en-US" dirty="0" smtClean="0"/>
              <a:t> </a:t>
            </a:r>
            <a:r>
              <a:rPr lang="en-US" dirty="0" smtClean="0"/>
              <a:t>these…</a:t>
            </a:r>
            <a:r>
              <a:rPr lang="en-US" dirty="0" smtClean="0"/>
              <a:t>Will ye steal, murder, and commit adultery, and swear falsely, and burn incense unto Baal, and walk after other gods whom ye know </a:t>
            </a:r>
            <a:r>
              <a:rPr lang="en-US" dirty="0" smtClean="0"/>
              <a:t>not;  And </a:t>
            </a:r>
            <a:r>
              <a:rPr lang="en-US" dirty="0" smtClean="0"/>
              <a:t>come and stand before me in this house, which is called by my name, and say, We are delivered to do all these abominations</a:t>
            </a:r>
            <a:r>
              <a:rPr lang="en-US" dirty="0" smtClean="0"/>
              <a:t>?”  Jer. 7:3,4, 9, 10</a:t>
            </a:r>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Only Place of Protection</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There is no church, no denomination that can save anyone.  Salvation is found in humble surrender of one’s life to Jesus Christ, allowing Him to be the Lord of our life, and to enable us to overcome sin!  “</a:t>
            </a:r>
            <a:r>
              <a:rPr lang="en-US" dirty="0" smtClean="0"/>
              <a:t>Neither is there salvation in any other: for there is none other name under heaven given among men, whereby we must be saved</a:t>
            </a:r>
            <a:r>
              <a:rPr lang="en-US" dirty="0" smtClean="0"/>
              <a:t>.”  Acts 4:12</a:t>
            </a:r>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latin typeface="Algerian" pitchFamily="82" charset="0"/>
              </a:rPr>
              <a:t>The Desire of his Eyes</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t>
            </a:r>
            <a:r>
              <a:rPr lang="en-US" dirty="0" smtClean="0"/>
              <a:t>Son of man, behold, I take away from thee the desire of </a:t>
            </a:r>
            <a:r>
              <a:rPr lang="en-US" dirty="0" smtClean="0"/>
              <a:t>thine</a:t>
            </a:r>
            <a:r>
              <a:rPr lang="en-US" dirty="0" smtClean="0"/>
              <a:t> eyes with a stroke: yet neither shalt thou mourn nor weep, neither shall thy tears run down</a:t>
            </a:r>
            <a:r>
              <a:rPr lang="en-US" dirty="0" smtClean="0"/>
              <a:t>.  </a:t>
            </a:r>
            <a:r>
              <a:rPr lang="en-US" dirty="0" smtClean="0"/>
              <a:t> Forbear to cry, make no mourning for the dead, bind the tire of </a:t>
            </a:r>
            <a:r>
              <a:rPr lang="en-US" dirty="0" smtClean="0"/>
              <a:t>thine</a:t>
            </a:r>
            <a:r>
              <a:rPr lang="en-US" dirty="0" smtClean="0"/>
              <a:t> head upon thee, and put on thy shoes upon thy feet, and cover not </a:t>
            </a:r>
            <a:r>
              <a:rPr lang="en-US" i="1" dirty="0" smtClean="0"/>
              <a:t>thy</a:t>
            </a:r>
            <a:r>
              <a:rPr lang="en-US" dirty="0" smtClean="0"/>
              <a:t> lips, and eat not the bread of </a:t>
            </a:r>
            <a:r>
              <a:rPr lang="en-US" dirty="0" smtClean="0"/>
              <a:t>men.  So </a:t>
            </a:r>
            <a:r>
              <a:rPr lang="en-US" dirty="0" smtClean="0"/>
              <a:t>I </a:t>
            </a:r>
            <a:r>
              <a:rPr lang="en-US" dirty="0" smtClean="0"/>
              <a:t>spake</a:t>
            </a:r>
            <a:r>
              <a:rPr lang="en-US" dirty="0" smtClean="0"/>
              <a:t> unto the people in the morning: and at even my wife died; and I did in the morning as I was </a:t>
            </a:r>
            <a:r>
              <a:rPr lang="en-US" dirty="0" smtClean="0"/>
              <a:t>commanded…</a:t>
            </a:r>
            <a:r>
              <a:rPr lang="en-US" dirty="0" smtClean="0"/>
              <a:t>Speak unto the house of Israel, Thus saith the Lord GOD; Behold, I will profane my sanctuary, the </a:t>
            </a:r>
            <a:r>
              <a:rPr lang="en-US" dirty="0" smtClean="0"/>
              <a:t>excellency</a:t>
            </a:r>
            <a:r>
              <a:rPr lang="en-US" dirty="0" smtClean="0"/>
              <a:t> of your strength, the desire of your eyes, and that which your soul </a:t>
            </a:r>
            <a:r>
              <a:rPr lang="en-US" dirty="0" smtClean="0"/>
              <a:t>pitieth</a:t>
            </a:r>
            <a:r>
              <a:rPr lang="en-US" dirty="0" smtClean="0"/>
              <a:t>; and your sons and your daughters whom ye have left shall fall by the sword</a:t>
            </a:r>
            <a:r>
              <a:rPr lang="en-US" dirty="0" smtClean="0"/>
              <a:t>.”  Ezekiel 24:16-18,21</a:t>
            </a: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Sad Day</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What you delight in, what you find refuge in; where you find your strength, will die, and be destroyed!!  </a:t>
            </a:r>
          </a:p>
          <a:p>
            <a:r>
              <a:rPr lang="en-US" dirty="0" smtClean="0"/>
              <a:t>“Yet in their blind and blasphemous presumption the instigators of this hellish work publicly declared that they had no fear that Jerusalem would be destroyed, for it was God's own city. To establish their power more firmly, they bribed false prophets to proclaim, even while Roman legions were besieging the temple, that the people were to wait for deliverance from God. To the last, multitudes held fast to the belief that the Most High would interpose for the defeat of their adversaries. But Israel had spurned the divine protection, and now she had no defense. Unhappy Jerusalem! rent by internal dissensions, the blood of her children slain by one another's hands .”  GC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b="1" u="sng" dirty="0" smtClean="0">
                <a:solidFill>
                  <a:srgbClr val="C00000"/>
                </a:solidFill>
              </a:rPr>
              <a:t>Backdrop</a:t>
            </a:r>
            <a:endParaRPr lang="en-US" b="1"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a:t>
            </a:r>
            <a:r>
              <a:rPr lang="en-US" sz="3200" dirty="0"/>
              <a:t>Again in the ninth year, in the tenth month, in the tenth </a:t>
            </a:r>
            <a:r>
              <a:rPr lang="en-US" sz="3200" i="1" dirty="0"/>
              <a:t>day</a:t>
            </a:r>
            <a:r>
              <a:rPr lang="en-US" sz="3200" dirty="0"/>
              <a:t> of the month, the word of the LORD came unto me, saying</a:t>
            </a:r>
            <a:r>
              <a:rPr lang="en-US" sz="3200" dirty="0" smtClean="0"/>
              <a:t>,”  Ezekiel 24:1</a:t>
            </a:r>
          </a:p>
          <a:p>
            <a:r>
              <a:rPr lang="en-US" sz="3200" dirty="0" smtClean="0"/>
              <a:t>This would be the 9</a:t>
            </a:r>
            <a:r>
              <a:rPr lang="en-US" sz="3200" baseline="30000" dirty="0" smtClean="0"/>
              <a:t>th</a:t>
            </a:r>
            <a:r>
              <a:rPr lang="en-US" sz="3200" dirty="0" smtClean="0"/>
              <a:t> year of Jehoiachin’s captivity.  That would be 588 BC.  Jerusalem would be plowed as a field in 586 BC!!</a:t>
            </a:r>
            <a:br>
              <a:rPr lang="en-US" sz="3200" dirty="0" smtClean="0"/>
            </a:br>
            <a:endParaRPr lang="en-US" sz="3200" dirty="0"/>
          </a:p>
        </p:txBody>
      </p:sp>
      <p:pic>
        <p:nvPicPr>
          <p:cNvPr id="1026" name="Picture 2" descr="C:\Users\Dad\Contacts\Downloads\download (63).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u="sng" dirty="0" smtClean="0">
                <a:solidFill>
                  <a:srgbClr val="002060"/>
                </a:solidFill>
              </a:rPr>
              <a:t>Conditions of God’s Professed People</a:t>
            </a:r>
            <a:endParaRPr lang="en-US" b="1" u="sng" dirty="0">
              <a:solidFill>
                <a:srgbClr val="002060"/>
              </a:solidFill>
            </a:endParaRPr>
          </a:p>
        </p:txBody>
      </p:sp>
      <p:sp>
        <p:nvSpPr>
          <p:cNvPr id="3" name="Content Placeholder 2"/>
          <p:cNvSpPr>
            <a:spLocks noGrp="1"/>
          </p:cNvSpPr>
          <p:nvPr>
            <p:ph idx="1"/>
          </p:nvPr>
        </p:nvSpPr>
        <p:spPr>
          <a:xfrm>
            <a:off x="0" y="800100"/>
            <a:ext cx="9144000" cy="6057900"/>
          </a:xfrm>
        </p:spPr>
        <p:txBody>
          <a:bodyPr>
            <a:normAutofit lnSpcReduction="10000"/>
          </a:bodyPr>
          <a:lstStyle/>
          <a:p>
            <a:r>
              <a:rPr lang="en-US" dirty="0" smtClean="0"/>
              <a:t>“</a:t>
            </a:r>
            <a:r>
              <a:rPr lang="en-US" dirty="0"/>
              <a:t>She doted upon </a:t>
            </a:r>
            <a:r>
              <a:rPr lang="en-US" dirty="0" smtClean="0"/>
              <a:t>the Assyrians</a:t>
            </a:r>
            <a:r>
              <a:rPr lang="en-US" dirty="0"/>
              <a:t> </a:t>
            </a:r>
            <a:r>
              <a:rPr lang="en-US" i="1" dirty="0"/>
              <a:t>her</a:t>
            </a:r>
            <a:r>
              <a:rPr lang="en-US" dirty="0"/>
              <a:t> neighbours, captains and rulers clothed most gorgeously, horsemen riding upon horses, all of them desirable young </a:t>
            </a:r>
            <a:r>
              <a:rPr lang="en-US" dirty="0" smtClean="0"/>
              <a:t>men. Then </a:t>
            </a:r>
            <a:r>
              <a:rPr lang="en-US" dirty="0"/>
              <a:t>I saw that she was defiled, </a:t>
            </a:r>
            <a:r>
              <a:rPr lang="en-US" i="1" dirty="0"/>
              <a:t>that</a:t>
            </a:r>
            <a:r>
              <a:rPr lang="en-US" dirty="0"/>
              <a:t> they </a:t>
            </a:r>
            <a:r>
              <a:rPr lang="en-US" i="1" dirty="0"/>
              <a:t>took</a:t>
            </a:r>
            <a:r>
              <a:rPr lang="en-US" dirty="0"/>
              <a:t> both one way</a:t>
            </a:r>
            <a:r>
              <a:rPr lang="en-US" dirty="0" smtClean="0"/>
              <a:t>,”  Ezekiel 23:12,13</a:t>
            </a:r>
          </a:p>
          <a:p>
            <a:r>
              <a:rPr lang="en-US" dirty="0" smtClean="0"/>
              <a:t>“And </a:t>
            </a:r>
            <a:r>
              <a:rPr lang="en-US" dirty="0"/>
              <a:t>as soon as she saw them with her eyes, she doted upon them, and sent messengers unto them into Chaldea</a:t>
            </a:r>
            <a:r>
              <a:rPr lang="en-US" dirty="0" smtClean="0"/>
              <a:t>.</a:t>
            </a:r>
            <a:r>
              <a:rPr lang="en-US" dirty="0"/>
              <a:t> And the Babylonians came to her into the bed of love, and they defiled her with their whoredom, and she was polluted with them, and her mind was alienated from them</a:t>
            </a:r>
            <a:r>
              <a:rPr lang="en-US" dirty="0" smtClean="0"/>
              <a:t>.”  Ezekiel 23:16,17</a:t>
            </a:r>
            <a:endParaRPr lang="en-US" dirty="0"/>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b="1" u="sng" dirty="0" smtClean="0">
                <a:solidFill>
                  <a:srgbClr val="C00000"/>
                </a:solidFill>
              </a:rPr>
              <a:t>Doting on Lovers</a:t>
            </a:r>
            <a:endParaRPr lang="en-US" b="1"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a:t>
            </a:r>
            <a:r>
              <a:rPr lang="en-US" sz="3200" dirty="0"/>
              <a:t>And the names of them </a:t>
            </a:r>
            <a:r>
              <a:rPr lang="en-US" sz="3200" i="1" dirty="0"/>
              <a:t>were</a:t>
            </a:r>
            <a:r>
              <a:rPr lang="en-US" sz="3200" dirty="0"/>
              <a:t> Aholah the elder, and Aholibah her sister: and they were mine, and they bare sons and daughters. </a:t>
            </a:r>
            <a:r>
              <a:rPr lang="en-US" sz="3200" dirty="0" smtClean="0"/>
              <a:t>Thus </a:t>
            </a:r>
            <a:r>
              <a:rPr lang="en-US" sz="3200" i="1" dirty="0" smtClean="0"/>
              <a:t>were</a:t>
            </a:r>
            <a:r>
              <a:rPr lang="en-US" sz="3200" dirty="0"/>
              <a:t> their names; Samaria </a:t>
            </a:r>
            <a:r>
              <a:rPr lang="en-US" sz="3200" i="1" dirty="0"/>
              <a:t>is</a:t>
            </a:r>
            <a:r>
              <a:rPr lang="en-US" sz="3200" dirty="0"/>
              <a:t> Aholah, and Jerusalem Aholibah</a:t>
            </a:r>
            <a:r>
              <a:rPr lang="en-US" sz="3200" dirty="0" smtClean="0"/>
              <a:t>.</a:t>
            </a:r>
            <a:r>
              <a:rPr lang="en-US" sz="3200" dirty="0"/>
              <a:t> And Aholah played the harlot when she was mine</a:t>
            </a:r>
            <a:r>
              <a:rPr lang="en-US" sz="3200" dirty="0" smtClean="0"/>
              <a:t>;”  Ezekiel 23:4,5</a:t>
            </a:r>
            <a:endParaRPr lang="en-US" sz="3200" dirty="0"/>
          </a:p>
          <a:p>
            <a:endParaRPr lang="en-US" dirty="0"/>
          </a:p>
        </p:txBody>
      </p:sp>
      <p:pic>
        <p:nvPicPr>
          <p:cNvPr id="2050" name="Picture 2" descr="C:\Users\Dad\Contacts\Downloads\download (64).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C00000"/>
                </a:solidFill>
              </a:rPr>
              <a:t>The Women</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The two women, Aholah and Aholibah, represented the professed people of God.  In a time of judgment, God’s professed people were shacking up with heathen lovers.  With Jerusalem about to be plowed like a field, God’s professed people were committing whoredoms with Assyria and Babylon.  How we are repeating history; some things never change!  The professed people of God are doing the same thing today!</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normAutofit/>
          </a:bodyPr>
          <a:lstStyle/>
          <a:p>
            <a:r>
              <a:rPr lang="en-US" u="sng" dirty="0" smtClean="0">
                <a:solidFill>
                  <a:srgbClr val="C00000"/>
                </a:solidFill>
              </a:rPr>
              <a:t>Joining with Apostate Protestantism</a:t>
            </a:r>
            <a:endParaRPr lang="en-US" u="sng" dirty="0">
              <a:solidFill>
                <a:srgbClr val="C00000"/>
              </a:solidFill>
            </a:endParaRPr>
          </a:p>
        </p:txBody>
      </p:sp>
      <p:pic>
        <p:nvPicPr>
          <p:cNvPr id="3074" name="Picture 2" descr="C:\Users\Dad\Contacts\Downloads\download (65).jpg"/>
          <p:cNvPicPr>
            <a:picLocks noGrp="1" noChangeAspect="1" noChangeArrowheads="1"/>
          </p:cNvPicPr>
          <p:nvPr>
            <p:ph sz="half" idx="1"/>
          </p:nvPr>
        </p:nvPicPr>
        <p:blipFill>
          <a:blip r:embed="rId2" cstate="print"/>
          <a:srcRect/>
          <a:stretch>
            <a:fillRect/>
          </a:stretch>
        </p:blipFill>
        <p:spPr bwMode="auto">
          <a:xfrm>
            <a:off x="0" y="762000"/>
            <a:ext cx="4571999" cy="6096000"/>
          </a:xfrm>
          <a:prstGeom prst="rect">
            <a:avLst/>
          </a:prstGeom>
          <a:noFill/>
        </p:spPr>
      </p:pic>
      <p:pic>
        <p:nvPicPr>
          <p:cNvPr id="3075" name="Picture 3" descr="C:\Users\Dad\Contacts\Downloads\download (66).jpg"/>
          <p:cNvPicPr>
            <a:picLocks noGrp="1" noChangeAspect="1" noChangeArrowheads="1"/>
          </p:cNvPicPr>
          <p:nvPr>
            <p:ph sz="half" idx="2"/>
          </p:nvPr>
        </p:nvPicPr>
        <p:blipFill>
          <a:blip r:embed="rId3" cstate="print"/>
          <a:srcRect/>
          <a:stretch>
            <a:fillRect/>
          </a:stretch>
        </p:blipFill>
        <p:spPr bwMode="auto">
          <a:xfrm>
            <a:off x="4267201" y="838200"/>
            <a:ext cx="48768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Continue</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statement published here marks a major advance in the ecumenical journey. The result of a fifty-year process of study and consultation, this text on Baptism, Eucharist, and Ministry represents a theological convergence that has been achieved thorough decades of dialogue, under the guidance of the Holy Spirit.</a:t>
            </a:r>
            <a:br>
              <a:rPr lang="en-US" dirty="0" smtClean="0"/>
            </a:br>
            <a:r>
              <a:rPr lang="en-US" dirty="0" smtClean="0"/>
              <a:t>“Over 100 theologians met in Lima, Peru in January 1982, and recommended unanimously to transmit this agreed statement—the Lima Text—for the common study and official response of the churches. They represented virtually all the major church traditions: Eastern Orthodox, Oriental Orthodox, Roman Catholic, Old Catholic, Lutheran, Anglican, Reformed, Methodist, United, Disciples, Baptists, </a:t>
            </a:r>
            <a:r>
              <a:rPr lang="en-US" b="1" i="1" dirty="0" smtClean="0"/>
              <a:t>Adventists</a:t>
            </a:r>
            <a:r>
              <a:rPr lang="en-US" dirty="0" smtClean="0"/>
              <a:t>, and Pentecostal.</a:t>
            </a:r>
            <a:br>
              <a:rPr lang="en-US" dirty="0" smtClean="0"/>
            </a:br>
            <a:r>
              <a:rPr lang="en-US" dirty="0" smtClean="0"/>
              <a:t>“The churches’ response to this agreed statement will be a vital step of the ecumenical process of “reception.” (Lima Test, emphasis ours).</a:t>
            </a:r>
          </a:p>
          <a:p>
            <a:r>
              <a:rPr lang="en-US" dirty="0" smtClean="0"/>
              <a:t>Dr. Raoul Dederen, professor at the Seminary at Andrews University, was the Seventh-day Adventist representative at this meeting.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rPr>
              <a:t>Apostate Adventism’s Future</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a:t>And they shall come against thee with chariots, wagons, and wheels, and with an assembly of people, </a:t>
            </a:r>
            <a:r>
              <a:rPr lang="en-US" i="1" dirty="0"/>
              <a:t>which</a:t>
            </a:r>
            <a:r>
              <a:rPr lang="en-US" dirty="0"/>
              <a:t> shall set against thee buckler and shield and helmet round about: and I will set judgment before them, and they shall judge thee according to their </a:t>
            </a:r>
            <a:r>
              <a:rPr lang="en-US" dirty="0" smtClean="0"/>
              <a:t>judgments. And </a:t>
            </a:r>
            <a:r>
              <a:rPr lang="en-US" dirty="0"/>
              <a:t>I will set my jealousy against thee, and they shall deal furiously with thee: they shall take away thy nose and thine ears; and thy remnant shall fall by the sword: they shall take thy sons and thy daughters; and thy residue shall be devoured by the fire</a:t>
            </a:r>
            <a:r>
              <a:rPr lang="en-US" dirty="0" smtClean="0"/>
              <a:t>.”  Ezekiel 23:24,25</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0"/>
            <a:ext cx="5867400" cy="914400"/>
          </a:xfrm>
        </p:spPr>
        <p:txBody>
          <a:bodyPr>
            <a:normAutofit fontScale="90000"/>
          </a:bodyPr>
          <a:lstStyle/>
          <a:p>
            <a:r>
              <a:rPr lang="en-US" b="1" u="sng" dirty="0" smtClean="0">
                <a:solidFill>
                  <a:srgbClr val="002060"/>
                </a:solidFill>
                <a:latin typeface="Algerian" pitchFamily="82" charset="0"/>
              </a:rPr>
              <a:t>History is Repeating</a:t>
            </a:r>
            <a:endParaRPr lang="en-US" b="1"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Whenever God’s professed people unite with heathen, ‘religious’ people, the results are always the same.  When things are ripe, the heathens turn on God’s apostate people and destruction is the result!  Ask the Huguenots of France, they will tell you!</a:t>
            </a:r>
            <a:endParaRPr lang="en-US" sz="3000" dirty="0"/>
          </a:p>
        </p:txBody>
      </p:sp>
      <p:pic>
        <p:nvPicPr>
          <p:cNvPr id="4098" name="Picture 2" descr="C:\Users\Dad\Contacts\Downloads\download (67).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681</Words>
  <Application>Microsoft Office PowerPoint</Application>
  <PresentationFormat>On-screen Show (4:3)</PresentationFormat>
  <Paragraphs>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14</vt:lpstr>
      <vt:lpstr>Backdrop</vt:lpstr>
      <vt:lpstr>Conditions of God’s Professed People</vt:lpstr>
      <vt:lpstr>Doting on Lovers</vt:lpstr>
      <vt:lpstr>The Women</vt:lpstr>
      <vt:lpstr>Joining with Apostate Protestantism</vt:lpstr>
      <vt:lpstr>Continue</vt:lpstr>
      <vt:lpstr>Apostate Adventism’s Future</vt:lpstr>
      <vt:lpstr>History is Repeating</vt:lpstr>
      <vt:lpstr>588 BC, 1572, and Soon!!</vt:lpstr>
      <vt:lpstr>Rather Simple</vt:lpstr>
      <vt:lpstr>Remedy</vt:lpstr>
      <vt:lpstr>Seething Pot</vt:lpstr>
      <vt:lpstr>Pot of Protection</vt:lpstr>
      <vt:lpstr>Protective Pot</vt:lpstr>
      <vt:lpstr>Only Place of Protection</vt:lpstr>
      <vt:lpstr>The Desire of his Eyes</vt:lpstr>
      <vt:lpstr>Sad Day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14</dc:title>
  <dc:creator>Dad</dc:creator>
  <cp:lastModifiedBy>Dad</cp:lastModifiedBy>
  <cp:revision>5</cp:revision>
  <dcterms:created xsi:type="dcterms:W3CDTF">2013-01-17T14:02:17Z</dcterms:created>
  <dcterms:modified xsi:type="dcterms:W3CDTF">2013-01-18T14:57:34Z</dcterms:modified>
</cp:coreProperties>
</file>