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5" r:id="rId9"/>
    <p:sldId id="266" r:id="rId10"/>
    <p:sldId id="264"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8"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76DCF-5841-448D-BC2C-1BBB12C94E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4D2CCA-D80E-4A11-856C-1E497A76A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F87A11-056A-40DA-8789-CA20C0A1CB7B}"/>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5" name="Footer Placeholder 4">
            <a:extLst>
              <a:ext uri="{FF2B5EF4-FFF2-40B4-BE49-F238E27FC236}">
                <a16:creationId xmlns:a16="http://schemas.microsoft.com/office/drawing/2014/main" id="{2D412946-236A-4659-8289-C28FAD91D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45B2F2-6374-4987-9DA0-BAB2FC88B482}"/>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374055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2B1C0-E3DF-407A-96C2-76A72921DB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16E842-1FBA-4C68-8DB0-43151359D7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5325B-8B2B-4B62-8874-F7911A36FD0B}"/>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5" name="Footer Placeholder 4">
            <a:extLst>
              <a:ext uri="{FF2B5EF4-FFF2-40B4-BE49-F238E27FC236}">
                <a16:creationId xmlns:a16="http://schemas.microsoft.com/office/drawing/2014/main" id="{E3E66430-758E-44FF-84BA-71BBB60DA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019F7-AA9C-4122-962E-5F857ADFDADB}"/>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48873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4D1791-143E-4033-B367-2F5766AEC8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9FF496-A143-4ECF-8C45-272C64B51E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4F0DA-E188-4A71-811D-BC2F705BB9C9}"/>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5" name="Footer Placeholder 4">
            <a:extLst>
              <a:ext uri="{FF2B5EF4-FFF2-40B4-BE49-F238E27FC236}">
                <a16:creationId xmlns:a16="http://schemas.microsoft.com/office/drawing/2014/main" id="{882D43CD-1785-4CC1-A645-161DAB24BD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4C540-BCFB-44C1-A9A1-7619E25CF118}"/>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341015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6AF92-A27C-4E8F-AF9E-DDBFC2AA77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DD3ED-7949-4981-AB66-E1DF1B6FEC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30173A-1526-4645-A268-6D508DFFE59E}"/>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5" name="Footer Placeholder 4">
            <a:extLst>
              <a:ext uri="{FF2B5EF4-FFF2-40B4-BE49-F238E27FC236}">
                <a16:creationId xmlns:a16="http://schemas.microsoft.com/office/drawing/2014/main" id="{EE5346AF-55F5-4F60-8069-B84000E6D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74BAC-F381-4CCB-A74B-96B7656FFB69}"/>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271467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BE5A-E144-4587-8A09-E1747DCD4B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B240CF-3619-4623-908D-F82A4F5CEE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2E3847-9E24-4D60-8E5D-F4C028C996C6}"/>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5" name="Footer Placeholder 4">
            <a:extLst>
              <a:ext uri="{FF2B5EF4-FFF2-40B4-BE49-F238E27FC236}">
                <a16:creationId xmlns:a16="http://schemas.microsoft.com/office/drawing/2014/main" id="{6179B98B-A908-4EC1-9E56-08E90BA0F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BA2EF-1811-4166-B0A8-FB9B6E9B86F2}"/>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241193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126A-381E-4D7D-87FE-12A6EB4F55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615434-F5A3-428B-A949-F9CABFBBE6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25854D-C3CA-4990-9E23-0C98AB4594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6188CD-4FED-4D1E-B895-6F0A2B001E04}"/>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6" name="Footer Placeholder 5">
            <a:extLst>
              <a:ext uri="{FF2B5EF4-FFF2-40B4-BE49-F238E27FC236}">
                <a16:creationId xmlns:a16="http://schemas.microsoft.com/office/drawing/2014/main" id="{742FEBB4-0A3B-427C-A840-31EDB1ADB9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1CF6A3-F08A-4EDB-A857-7F6265CEA15E}"/>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209038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6D3E6-3992-4D91-ADBF-FA21069EFB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281889-26B1-41BD-8110-D148CA72C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0B8EE6-2963-4EC6-A4A0-0870079961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639DD1-D0A3-4186-88E1-216287DDA2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6FEA42-5ABC-4DD0-BB74-5342568F5F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615FD-44C1-4FF4-8762-138D36446F6D}"/>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8" name="Footer Placeholder 7">
            <a:extLst>
              <a:ext uri="{FF2B5EF4-FFF2-40B4-BE49-F238E27FC236}">
                <a16:creationId xmlns:a16="http://schemas.microsoft.com/office/drawing/2014/main" id="{18867579-0739-4B56-BB04-98B3354C50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08E13F-3FBA-4212-9B1B-33854B90C39B}"/>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13346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086A1-EBD8-49A1-A833-D681CB9381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5E1403-9AAC-45CB-B5DC-7E18A7D10639}"/>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4" name="Footer Placeholder 3">
            <a:extLst>
              <a:ext uri="{FF2B5EF4-FFF2-40B4-BE49-F238E27FC236}">
                <a16:creationId xmlns:a16="http://schemas.microsoft.com/office/drawing/2014/main" id="{BD44C54F-6B92-4666-AF21-237AD4B6A7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0C9B8B-72B4-432A-B0FF-0C44EDE252FE}"/>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62678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9729B5-C9EA-4BCC-8E33-901D1425A4ED}"/>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3" name="Footer Placeholder 2">
            <a:extLst>
              <a:ext uri="{FF2B5EF4-FFF2-40B4-BE49-F238E27FC236}">
                <a16:creationId xmlns:a16="http://schemas.microsoft.com/office/drawing/2014/main" id="{96ECF1C1-84E7-4D18-82E2-9AC5C50D56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1A7D38-8C5F-448B-98C1-F40CDB86245A}"/>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275483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1CB2-50A5-4450-AD8C-907B9F970F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C8BC9B-7CDF-4FD9-9AF9-5AEABB72E2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90CDD0-EDDE-4C32-B3B9-4B946301D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2249A0-D87F-43BE-A209-415B589D12A0}"/>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6" name="Footer Placeholder 5">
            <a:extLst>
              <a:ext uri="{FF2B5EF4-FFF2-40B4-BE49-F238E27FC236}">
                <a16:creationId xmlns:a16="http://schemas.microsoft.com/office/drawing/2014/main" id="{B9B68206-0578-447D-8F73-1CB64DC6F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BA452-6AFE-4487-AFB0-2FA53E3B60C9}"/>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1349633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11653-87C6-4BC5-ADC6-91B53EBE9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F48A54-7E59-48BF-923D-FF3CF2E803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1A3106-2439-4259-997E-FFCED1530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6DBC20-DB28-471B-9DD3-1FE3DB17BD1F}"/>
              </a:ext>
            </a:extLst>
          </p:cNvPr>
          <p:cNvSpPr>
            <a:spLocks noGrp="1"/>
          </p:cNvSpPr>
          <p:nvPr>
            <p:ph type="dt" sz="half" idx="10"/>
          </p:nvPr>
        </p:nvSpPr>
        <p:spPr/>
        <p:txBody>
          <a:bodyPr/>
          <a:lstStyle/>
          <a:p>
            <a:fld id="{771D77EA-C9B3-4EF4-8D50-1A3C3564A088}" type="datetimeFigureOut">
              <a:rPr lang="en-US" smtClean="0"/>
              <a:t>5/15/2024</a:t>
            </a:fld>
            <a:endParaRPr lang="en-US"/>
          </a:p>
        </p:txBody>
      </p:sp>
      <p:sp>
        <p:nvSpPr>
          <p:cNvPr id="6" name="Footer Placeholder 5">
            <a:extLst>
              <a:ext uri="{FF2B5EF4-FFF2-40B4-BE49-F238E27FC236}">
                <a16:creationId xmlns:a16="http://schemas.microsoft.com/office/drawing/2014/main" id="{30F10480-D34C-4C4A-9B80-E17496DB7F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5FCE8-F35F-49A2-A282-C85FD5A1F198}"/>
              </a:ext>
            </a:extLst>
          </p:cNvPr>
          <p:cNvSpPr>
            <a:spLocks noGrp="1"/>
          </p:cNvSpPr>
          <p:nvPr>
            <p:ph type="sldNum" sz="quarter" idx="12"/>
          </p:nvPr>
        </p:nvSpPr>
        <p:spPr/>
        <p:txBody>
          <a:bodyPr/>
          <a:lstStyle/>
          <a:p>
            <a:fld id="{1B530AA0-9771-4991-ABCB-574F8DC6F836}" type="slidenum">
              <a:rPr lang="en-US" smtClean="0"/>
              <a:t>‹#›</a:t>
            </a:fld>
            <a:endParaRPr lang="en-US"/>
          </a:p>
        </p:txBody>
      </p:sp>
    </p:spTree>
    <p:extLst>
      <p:ext uri="{BB962C8B-B14F-4D97-AF65-F5344CB8AC3E}">
        <p14:creationId xmlns:p14="http://schemas.microsoft.com/office/powerpoint/2010/main" val="209804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19ED4-D858-4D70-AAF4-7D3A3B1B8C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7BBCC1-37E0-49F3-8E2E-E6195490B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611A2-C6AE-485F-8BB7-DE35B4029F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D77EA-C9B3-4EF4-8D50-1A3C3564A088}" type="datetimeFigureOut">
              <a:rPr lang="en-US" smtClean="0"/>
              <a:t>5/15/2024</a:t>
            </a:fld>
            <a:endParaRPr lang="en-US"/>
          </a:p>
        </p:txBody>
      </p:sp>
      <p:sp>
        <p:nvSpPr>
          <p:cNvPr id="5" name="Footer Placeholder 4">
            <a:extLst>
              <a:ext uri="{FF2B5EF4-FFF2-40B4-BE49-F238E27FC236}">
                <a16:creationId xmlns:a16="http://schemas.microsoft.com/office/drawing/2014/main" id="{2AA09803-0497-4748-986B-8C224067F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12D631-9C07-43D1-9507-5C6A80B68A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30AA0-9771-4991-ABCB-574F8DC6F836}" type="slidenum">
              <a:rPr lang="en-US" smtClean="0"/>
              <a:t>‹#›</a:t>
            </a:fld>
            <a:endParaRPr lang="en-US"/>
          </a:p>
        </p:txBody>
      </p:sp>
    </p:spTree>
    <p:extLst>
      <p:ext uri="{BB962C8B-B14F-4D97-AF65-F5344CB8AC3E}">
        <p14:creationId xmlns:p14="http://schemas.microsoft.com/office/powerpoint/2010/main" val="170118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202F-48E2-4515-A82D-F88141BEF522}"/>
              </a:ext>
            </a:extLst>
          </p:cNvPr>
          <p:cNvSpPr>
            <a:spLocks noGrp="1"/>
          </p:cNvSpPr>
          <p:nvPr>
            <p:ph type="ctrTitle"/>
          </p:nvPr>
        </p:nvSpPr>
        <p:spPr>
          <a:xfrm>
            <a:off x="0" y="1122363"/>
            <a:ext cx="12192000" cy="1811337"/>
          </a:xfrm>
        </p:spPr>
        <p:txBody>
          <a:bodyPr/>
          <a:lstStyle/>
          <a:p>
            <a:r>
              <a:rPr lang="en-US" b="1" i="1" u="sng" dirty="0">
                <a:solidFill>
                  <a:srgbClr val="00B050"/>
                </a:solidFill>
                <a:latin typeface="Algerian" panose="04020705040A02060702" pitchFamily="82" charset="0"/>
              </a:rPr>
              <a:t>Diop Warns the Faithful!!!</a:t>
            </a:r>
          </a:p>
        </p:txBody>
      </p:sp>
      <p:sp>
        <p:nvSpPr>
          <p:cNvPr id="3" name="Subtitle 2">
            <a:extLst>
              <a:ext uri="{FF2B5EF4-FFF2-40B4-BE49-F238E27FC236}">
                <a16:creationId xmlns:a16="http://schemas.microsoft.com/office/drawing/2014/main" id="{2A64B548-7A47-4E34-BCCA-87AE44814D0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4610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0C08-6042-4992-AD5E-860B3FB596DA}"/>
              </a:ext>
            </a:extLst>
          </p:cNvPr>
          <p:cNvSpPr>
            <a:spLocks noGrp="1"/>
          </p:cNvSpPr>
          <p:nvPr>
            <p:ph type="title"/>
          </p:nvPr>
        </p:nvSpPr>
        <p:spPr>
          <a:xfrm>
            <a:off x="838200" y="2"/>
            <a:ext cx="10515600" cy="495298"/>
          </a:xfrm>
        </p:spPr>
        <p:txBody>
          <a:bodyPr>
            <a:normAutofit fontScale="90000"/>
          </a:bodyPr>
          <a:lstStyle/>
          <a:p>
            <a:r>
              <a:rPr lang="en-US" dirty="0"/>
              <a:t>                                   </a:t>
            </a:r>
            <a:r>
              <a:rPr lang="en-US" b="1" i="1" u="sng" dirty="0">
                <a:solidFill>
                  <a:srgbClr val="00B050"/>
                </a:solidFill>
              </a:rPr>
              <a:t>In Every Era</a:t>
            </a:r>
          </a:p>
        </p:txBody>
      </p:sp>
      <p:sp>
        <p:nvSpPr>
          <p:cNvPr id="3" name="Content Placeholder 2">
            <a:extLst>
              <a:ext uri="{FF2B5EF4-FFF2-40B4-BE49-F238E27FC236}">
                <a16:creationId xmlns:a16="http://schemas.microsoft.com/office/drawing/2014/main" id="{AB99AAED-76A0-45D1-A48F-3D5A8BC09508}"/>
              </a:ext>
            </a:extLst>
          </p:cNvPr>
          <p:cNvSpPr>
            <a:spLocks noGrp="1"/>
          </p:cNvSpPr>
          <p:nvPr>
            <p:ph idx="1"/>
          </p:nvPr>
        </p:nvSpPr>
        <p:spPr>
          <a:xfrm>
            <a:off x="0" y="495300"/>
            <a:ext cx="12192000" cy="6362698"/>
          </a:xfrm>
        </p:spPr>
        <p:txBody>
          <a:bodyPr>
            <a:noAutofit/>
          </a:bodyPr>
          <a:lstStyle/>
          <a:p>
            <a:r>
              <a:rPr lang="en-US" sz="3600" dirty="0"/>
              <a:t>“If the leaders in Israel had received Christ, He would have honored them as His messengers to carry the gospel to the world. To them first was given the opportunity to become heralds of the kingdom and grace of God. But Israel knew not the time of her visitation. The jealousy and distrust of the Jewish leaders had ripened into open hatred, and the hearts of the people were turned away from Jesus. The Sanhedrin had rejected Christ's message and was bent upon His death; therefore Jesus departed from Jerusalem, from the priests, the temple, the religious leaders, the people who had been instructed in the law, and turned to another class to proclaim His message, and to gather out those who should carry the gospel to all nations.”  DA, pgs.  231,232</a:t>
            </a:r>
          </a:p>
        </p:txBody>
      </p:sp>
    </p:spTree>
    <p:extLst>
      <p:ext uri="{BB962C8B-B14F-4D97-AF65-F5344CB8AC3E}">
        <p14:creationId xmlns:p14="http://schemas.microsoft.com/office/powerpoint/2010/main" val="3967389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81C1-A593-4A7C-A079-F5370948CC51}"/>
              </a:ext>
            </a:extLst>
          </p:cNvPr>
          <p:cNvSpPr>
            <a:spLocks noGrp="1"/>
          </p:cNvSpPr>
          <p:nvPr>
            <p:ph type="title"/>
          </p:nvPr>
        </p:nvSpPr>
        <p:spPr>
          <a:xfrm>
            <a:off x="838200" y="2"/>
            <a:ext cx="10515600" cy="681036"/>
          </a:xfrm>
        </p:spPr>
        <p:txBody>
          <a:bodyPr>
            <a:normAutofit fontScale="90000"/>
          </a:bodyPr>
          <a:lstStyle/>
          <a:p>
            <a:r>
              <a:rPr lang="en-US" b="1" i="1" u="sng" dirty="0">
                <a:solidFill>
                  <a:srgbClr val="7030A0"/>
                </a:solidFill>
              </a:rPr>
              <a:t>Was Christ’s Message Violent and wreck less too?</a:t>
            </a:r>
          </a:p>
        </p:txBody>
      </p:sp>
      <p:sp>
        <p:nvSpPr>
          <p:cNvPr id="3" name="Content Placeholder 2">
            <a:extLst>
              <a:ext uri="{FF2B5EF4-FFF2-40B4-BE49-F238E27FC236}">
                <a16:creationId xmlns:a16="http://schemas.microsoft.com/office/drawing/2014/main" id="{44A8416A-F8D1-48AD-AD83-27C38DE23548}"/>
              </a:ext>
            </a:extLst>
          </p:cNvPr>
          <p:cNvSpPr>
            <a:spLocks noGrp="1"/>
          </p:cNvSpPr>
          <p:nvPr>
            <p:ph sz="half" idx="1"/>
          </p:nvPr>
        </p:nvSpPr>
        <p:spPr>
          <a:xfrm>
            <a:off x="0" y="681038"/>
            <a:ext cx="6172200" cy="6176960"/>
          </a:xfrm>
        </p:spPr>
        <p:txBody>
          <a:bodyPr/>
          <a:lstStyle/>
          <a:p>
            <a:r>
              <a:rPr lang="en-US" dirty="0"/>
              <a:t>The Jews misinterpreted and misapplied the word of God, and they knew not the time of their visitation. The years of the ministry of Christ and His apostles,—the precious last years of grace to the chosen people,—</a:t>
            </a:r>
            <a:r>
              <a:rPr lang="en-US" b="1" i="1" u="sng" dirty="0">
                <a:solidFill>
                  <a:srgbClr val="7030A0"/>
                </a:solidFill>
              </a:rPr>
              <a:t>they spent in plotting the destruction of the Lord's messengers.</a:t>
            </a:r>
            <a:r>
              <a:rPr lang="en-US" dirty="0"/>
              <a:t> Earthly ambitions absorbed them, and the offer of the spiritual kingdom came to them in vain. So today the kingdom of this world absorbs men's thoughts, and they take no note of the rapidly fulfilling prophecies and the tokens of the swift-coming kingdom of God.</a:t>
            </a:r>
          </a:p>
        </p:txBody>
      </p:sp>
      <p:pic>
        <p:nvPicPr>
          <p:cNvPr id="5" name="Content Placeholder 4">
            <a:extLst>
              <a:ext uri="{FF2B5EF4-FFF2-40B4-BE49-F238E27FC236}">
                <a16:creationId xmlns:a16="http://schemas.microsoft.com/office/drawing/2014/main" id="{93D9E331-0B3B-45CC-9EC6-7E06562629E6}"/>
              </a:ext>
            </a:extLst>
          </p:cNvPr>
          <p:cNvPicPr>
            <a:picLocks noGrp="1" noChangeAspect="1"/>
          </p:cNvPicPr>
          <p:nvPr>
            <p:ph sz="half" idx="2"/>
          </p:nvPr>
        </p:nvPicPr>
        <p:blipFill>
          <a:blip r:embed="rId2"/>
          <a:stretch>
            <a:fillRect/>
          </a:stretch>
        </p:blipFill>
        <p:spPr>
          <a:xfrm>
            <a:off x="6172200" y="681038"/>
            <a:ext cx="6019799" cy="6176959"/>
          </a:xfrm>
          <a:prstGeom prst="rect">
            <a:avLst/>
          </a:prstGeom>
        </p:spPr>
      </p:pic>
    </p:spTree>
    <p:extLst>
      <p:ext uri="{BB962C8B-B14F-4D97-AF65-F5344CB8AC3E}">
        <p14:creationId xmlns:p14="http://schemas.microsoft.com/office/powerpoint/2010/main" val="245107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4F390-4EC7-499D-872E-654486F1E062}"/>
              </a:ext>
            </a:extLst>
          </p:cNvPr>
          <p:cNvSpPr>
            <a:spLocks noGrp="1"/>
          </p:cNvSpPr>
          <p:nvPr>
            <p:ph type="title"/>
          </p:nvPr>
        </p:nvSpPr>
        <p:spPr>
          <a:xfrm>
            <a:off x="838200" y="1"/>
            <a:ext cx="5181600" cy="1117599"/>
          </a:xfrm>
        </p:spPr>
        <p:txBody>
          <a:bodyPr/>
          <a:lstStyle/>
          <a:p>
            <a:endParaRPr lang="en-US" dirty="0"/>
          </a:p>
        </p:txBody>
      </p:sp>
      <p:pic>
        <p:nvPicPr>
          <p:cNvPr id="5" name="Content Placeholder 4">
            <a:extLst>
              <a:ext uri="{FF2B5EF4-FFF2-40B4-BE49-F238E27FC236}">
                <a16:creationId xmlns:a16="http://schemas.microsoft.com/office/drawing/2014/main" id="{161722FF-6276-4404-AFA4-12C59F237131}"/>
              </a:ext>
            </a:extLst>
          </p:cNvPr>
          <p:cNvPicPr>
            <a:picLocks noGrp="1" noChangeAspect="1"/>
          </p:cNvPicPr>
          <p:nvPr>
            <p:ph sz="half" idx="1"/>
          </p:nvPr>
        </p:nvPicPr>
        <p:blipFill>
          <a:blip r:embed="rId2"/>
          <a:stretch>
            <a:fillRect/>
          </a:stretch>
        </p:blipFill>
        <p:spPr>
          <a:xfrm>
            <a:off x="0" y="-1"/>
            <a:ext cx="6438900" cy="6857999"/>
          </a:xfrm>
          <a:prstGeom prst="rect">
            <a:avLst/>
          </a:prstGeom>
        </p:spPr>
      </p:pic>
      <p:sp>
        <p:nvSpPr>
          <p:cNvPr id="4" name="Content Placeholder 3">
            <a:extLst>
              <a:ext uri="{FF2B5EF4-FFF2-40B4-BE49-F238E27FC236}">
                <a16:creationId xmlns:a16="http://schemas.microsoft.com/office/drawing/2014/main" id="{FEFC8DB7-19A8-4AD1-A098-4E9F7910DB7B}"/>
              </a:ext>
            </a:extLst>
          </p:cNvPr>
          <p:cNvSpPr>
            <a:spLocks noGrp="1"/>
          </p:cNvSpPr>
          <p:nvPr>
            <p:ph sz="half" idx="2"/>
          </p:nvPr>
        </p:nvSpPr>
        <p:spPr>
          <a:xfrm>
            <a:off x="6172200" y="0"/>
            <a:ext cx="6019800" cy="6858000"/>
          </a:xfrm>
        </p:spPr>
        <p:txBody>
          <a:bodyPr>
            <a:normAutofit/>
          </a:bodyPr>
          <a:lstStyle/>
          <a:p>
            <a:r>
              <a:rPr lang="en-US" sz="4000" dirty="0"/>
              <a:t>Because people are angry with the 3 angel’s messages and what they mean doesn’t make the messages wrong or bad or violent.  It says that the listeners are hardhearted, unrepentant, and refusing to submit to the will of God!!  The problem is with the listeners and not with the message!!</a:t>
            </a:r>
          </a:p>
        </p:txBody>
      </p:sp>
    </p:spTree>
    <p:extLst>
      <p:ext uri="{BB962C8B-B14F-4D97-AF65-F5344CB8AC3E}">
        <p14:creationId xmlns:p14="http://schemas.microsoft.com/office/powerpoint/2010/main" val="321493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4F99-E8EA-481E-B802-EB2E233D45C5}"/>
              </a:ext>
            </a:extLst>
          </p:cNvPr>
          <p:cNvSpPr>
            <a:spLocks noGrp="1"/>
          </p:cNvSpPr>
          <p:nvPr>
            <p:ph type="title"/>
          </p:nvPr>
        </p:nvSpPr>
        <p:spPr>
          <a:xfrm>
            <a:off x="838200" y="1"/>
            <a:ext cx="10515600" cy="711199"/>
          </a:xfrm>
        </p:spPr>
        <p:txBody>
          <a:bodyPr/>
          <a:lstStyle/>
          <a:p>
            <a:r>
              <a:rPr lang="en-US" dirty="0"/>
              <a:t>                              </a:t>
            </a:r>
            <a:r>
              <a:rPr lang="en-US" b="1" i="1" u="sng" dirty="0">
                <a:solidFill>
                  <a:srgbClr val="7030A0"/>
                </a:solidFill>
              </a:rPr>
              <a:t>Will We Yield?</a:t>
            </a:r>
          </a:p>
        </p:txBody>
      </p:sp>
      <p:sp>
        <p:nvSpPr>
          <p:cNvPr id="3" name="Content Placeholder 2">
            <a:extLst>
              <a:ext uri="{FF2B5EF4-FFF2-40B4-BE49-F238E27FC236}">
                <a16:creationId xmlns:a16="http://schemas.microsoft.com/office/drawing/2014/main" id="{7A1A7029-B705-474B-A2E7-79F930AE3360}"/>
              </a:ext>
            </a:extLst>
          </p:cNvPr>
          <p:cNvSpPr>
            <a:spLocks noGrp="1"/>
          </p:cNvSpPr>
          <p:nvPr>
            <p:ph idx="1"/>
          </p:nvPr>
        </p:nvSpPr>
        <p:spPr>
          <a:xfrm>
            <a:off x="0" y="622300"/>
            <a:ext cx="12192000" cy="6235699"/>
          </a:xfrm>
        </p:spPr>
        <p:txBody>
          <a:bodyPr>
            <a:noAutofit/>
          </a:bodyPr>
          <a:lstStyle/>
          <a:p>
            <a:r>
              <a:rPr lang="en-US" sz="3200" dirty="0"/>
              <a:t>“It is not God that blinds the eyes of men or hardens their hearts. He sends them light to correct their errors, and to lead them in safe paths; it is by the rejection of this light that the eyes are blinded and the heart hardened. Often the process is gradual, and almost imperceptible. Light comes to the soul through God's word, through His servants, or by the direct agency of His Spirit; but when one ray of light is disregarded, there is a partial benumbing of the spiritual perceptions, and the second revealing of light is less clearly discerned. So the darkness increases, until it is night in the soul. Thus it had been with these Jewish leaders. They were convinced that a divine power attended Christ, but in order to resist the truth, they attributed the work of the Holy Spirit to Satan. In doing this they deliberately chose deception; they yielded themselves to Satan, and henceforth they were controlled by his power.”  DA, pg. 322</a:t>
            </a:r>
          </a:p>
        </p:txBody>
      </p:sp>
    </p:spTree>
    <p:extLst>
      <p:ext uri="{BB962C8B-B14F-4D97-AF65-F5344CB8AC3E}">
        <p14:creationId xmlns:p14="http://schemas.microsoft.com/office/powerpoint/2010/main" val="2982418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26C4-879B-498D-8E81-2AFCB759E5F6}"/>
              </a:ext>
            </a:extLst>
          </p:cNvPr>
          <p:cNvSpPr>
            <a:spLocks noGrp="1"/>
          </p:cNvSpPr>
          <p:nvPr>
            <p:ph type="title"/>
          </p:nvPr>
        </p:nvSpPr>
        <p:spPr>
          <a:xfrm>
            <a:off x="0" y="1"/>
            <a:ext cx="12192000" cy="1244599"/>
          </a:xfrm>
        </p:spPr>
        <p:txBody>
          <a:bodyPr>
            <a:normAutofit fontScale="90000"/>
          </a:bodyPr>
          <a:lstStyle/>
          <a:p>
            <a:r>
              <a:rPr lang="en-US" b="1" i="1" u="sng" dirty="0">
                <a:solidFill>
                  <a:srgbClr val="FF0000"/>
                </a:solidFill>
              </a:rPr>
              <a:t>Diop Warns of Persecution of Adventists who preach 3 Angel’s Messages</a:t>
            </a:r>
          </a:p>
        </p:txBody>
      </p:sp>
      <p:sp>
        <p:nvSpPr>
          <p:cNvPr id="3" name="Content Placeholder 2">
            <a:extLst>
              <a:ext uri="{FF2B5EF4-FFF2-40B4-BE49-F238E27FC236}">
                <a16:creationId xmlns:a16="http://schemas.microsoft.com/office/drawing/2014/main" id="{DCE31504-EFBA-4BDC-B830-5B2BD3AD8942}"/>
              </a:ext>
            </a:extLst>
          </p:cNvPr>
          <p:cNvSpPr>
            <a:spLocks noGrp="1"/>
          </p:cNvSpPr>
          <p:nvPr>
            <p:ph sz="half" idx="1"/>
          </p:nvPr>
        </p:nvSpPr>
        <p:spPr>
          <a:xfrm>
            <a:off x="0" y="1143000"/>
            <a:ext cx="6019800" cy="5892800"/>
          </a:xfrm>
        </p:spPr>
        <p:txBody>
          <a:bodyPr>
            <a:normAutofit fontScale="77500" lnSpcReduction="20000"/>
          </a:bodyPr>
          <a:lstStyle/>
          <a:p>
            <a:r>
              <a:rPr lang="en-US" dirty="0"/>
              <a:t>Diop says that those who preach the 3 Angel’s messages will cause persecution of SDA’s!  HELLO! “In every generation God has sent His servants to rebuke sin, both in the world and in the church. But the people desire smooth things spoken to them, and the pure, unvarnished truth is not acceptable. Many reformers, in entering upon their work, determined to exercise great prudence in attacking the sins of the church and the nation. They hoped, by the example of a pure Christian life, to lead the people back to the doctrines of the Bible. But the Spirit of God came upon them as it came upon Elijah, moving him to rebuke the sins of a wicked king and an apostate people; they could not refrain from preaching the plain utterances of the Bible—doctrines which they had been reluctant to present. They were impelled to zealously declare the truth and the danger which threatened souls. The words which the Lord gave them they uttered, fearless of consequences, and the people were compelled to hear the warning.”  GC, pg. 606 </a:t>
            </a:r>
          </a:p>
        </p:txBody>
      </p:sp>
      <p:pic>
        <p:nvPicPr>
          <p:cNvPr id="5" name="Content Placeholder 4">
            <a:extLst>
              <a:ext uri="{FF2B5EF4-FFF2-40B4-BE49-F238E27FC236}">
                <a16:creationId xmlns:a16="http://schemas.microsoft.com/office/drawing/2014/main" id="{CB9EC9AC-38FB-4D4F-9309-90A82E2268B7}"/>
              </a:ext>
            </a:extLst>
          </p:cNvPr>
          <p:cNvPicPr>
            <a:picLocks noGrp="1" noChangeAspect="1"/>
          </p:cNvPicPr>
          <p:nvPr>
            <p:ph sz="half" idx="2"/>
          </p:nvPr>
        </p:nvPicPr>
        <p:blipFill>
          <a:blip r:embed="rId2"/>
          <a:stretch>
            <a:fillRect/>
          </a:stretch>
        </p:blipFill>
        <p:spPr>
          <a:xfrm>
            <a:off x="6096000" y="647700"/>
            <a:ext cx="6096000" cy="6210299"/>
          </a:xfrm>
          <a:prstGeom prst="rect">
            <a:avLst/>
          </a:prstGeom>
        </p:spPr>
      </p:pic>
    </p:spTree>
    <p:extLst>
      <p:ext uri="{BB962C8B-B14F-4D97-AF65-F5344CB8AC3E}">
        <p14:creationId xmlns:p14="http://schemas.microsoft.com/office/powerpoint/2010/main" val="162877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93209-AF15-4D5B-89BD-70150C69252E}"/>
              </a:ext>
            </a:extLst>
          </p:cNvPr>
          <p:cNvSpPr>
            <a:spLocks noGrp="1"/>
          </p:cNvSpPr>
          <p:nvPr>
            <p:ph type="title"/>
          </p:nvPr>
        </p:nvSpPr>
        <p:spPr>
          <a:xfrm>
            <a:off x="838200" y="1"/>
            <a:ext cx="10515600" cy="838199"/>
          </a:xfrm>
        </p:spPr>
        <p:txBody>
          <a:bodyPr/>
          <a:lstStyle/>
          <a:p>
            <a:r>
              <a:rPr lang="en-US" dirty="0"/>
              <a:t>                          </a:t>
            </a:r>
            <a:r>
              <a:rPr lang="en-US" b="1" i="1" u="sng" dirty="0">
                <a:solidFill>
                  <a:srgbClr val="00B050"/>
                </a:solidFill>
              </a:rPr>
              <a:t>During the Last Call</a:t>
            </a:r>
          </a:p>
        </p:txBody>
      </p:sp>
      <p:sp>
        <p:nvSpPr>
          <p:cNvPr id="3" name="Content Placeholder 2">
            <a:extLst>
              <a:ext uri="{FF2B5EF4-FFF2-40B4-BE49-F238E27FC236}">
                <a16:creationId xmlns:a16="http://schemas.microsoft.com/office/drawing/2014/main" id="{3BCDDFDE-69E6-47FD-AE67-D14B0B00E6FE}"/>
              </a:ext>
            </a:extLst>
          </p:cNvPr>
          <p:cNvSpPr>
            <a:spLocks noGrp="1"/>
          </p:cNvSpPr>
          <p:nvPr>
            <p:ph idx="1"/>
          </p:nvPr>
        </p:nvSpPr>
        <p:spPr>
          <a:xfrm>
            <a:off x="0" y="711200"/>
            <a:ext cx="12192000" cy="6146799"/>
          </a:xfrm>
        </p:spPr>
        <p:txBody>
          <a:bodyPr>
            <a:normAutofit fontScale="92500" lnSpcReduction="20000"/>
          </a:bodyPr>
          <a:lstStyle/>
          <a:p>
            <a:r>
              <a:rPr lang="en-US" dirty="0"/>
              <a:t>“In this time of persecution the faith of the Lord's servants will be tried. They have faithfully given the warning, looking to God and to His word alone. God's Spirit, moving upon their hearts, has constrained them to speak. Stimulated with holy zeal, and with the divine impulse strong upon them, they entered upon the performance of their duties without coldly calculating the consequences of speaking to the people the word which the Lord had given them. They have not consulted their temporal interests, nor sought to preserve their reputation or their lives. Yet when the storm of opposition and reproach bursts upon them, some, overwhelmed with consternation, will be ready to exclaim: “Had we foreseen the consequences of our words, we would have held our peace.” They are hedged in with difficulties. Satan assails them with fierce temptations. The work which they have undertaken seems far beyond their ability to accomplish. They are threatened with destruction. The enthusiasm which animated them is gone; yet they cannot turn back. Then, feeling their utter helplessness, they flee to the Mighty One for strength. They remember that the words which they have spoken were not theirs, but His who bade them give the warning. God put the truth into their hearts, and they could not forbear to proclaim it. The same trials have been experienced by men of God in ages past. Wycliffe, Huss, Luther, Tyndale, Baxter, Wesley, urged that all doctrines be brought to the test of the Bible and declared that they would renounce everything which it condemned. Against these men persecution raged with relentless fury; yet they ceased not to declare the truth.”  GC, pg. 608,609</a:t>
            </a:r>
          </a:p>
        </p:txBody>
      </p:sp>
    </p:spTree>
    <p:extLst>
      <p:ext uri="{BB962C8B-B14F-4D97-AF65-F5344CB8AC3E}">
        <p14:creationId xmlns:p14="http://schemas.microsoft.com/office/powerpoint/2010/main" val="997566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FDB9A-3B46-47B8-B6AA-ECEAA7C82AD0}"/>
              </a:ext>
            </a:extLst>
          </p:cNvPr>
          <p:cNvSpPr>
            <a:spLocks noGrp="1"/>
          </p:cNvSpPr>
          <p:nvPr>
            <p:ph type="title"/>
          </p:nvPr>
        </p:nvSpPr>
        <p:spPr>
          <a:xfrm>
            <a:off x="6172200" y="1"/>
            <a:ext cx="6019800" cy="914399"/>
          </a:xfrm>
        </p:spPr>
        <p:txBody>
          <a:bodyPr/>
          <a:lstStyle/>
          <a:p>
            <a:r>
              <a:rPr lang="en-US" dirty="0"/>
              <a:t>  </a:t>
            </a:r>
            <a:r>
              <a:rPr lang="en-US" b="1" i="1" u="sng" dirty="0">
                <a:solidFill>
                  <a:srgbClr val="00B050"/>
                </a:solidFill>
              </a:rPr>
              <a:t>Diop Warns Adventism</a:t>
            </a:r>
          </a:p>
        </p:txBody>
      </p:sp>
      <p:pic>
        <p:nvPicPr>
          <p:cNvPr id="5" name="Content Placeholder 4">
            <a:extLst>
              <a:ext uri="{FF2B5EF4-FFF2-40B4-BE49-F238E27FC236}">
                <a16:creationId xmlns:a16="http://schemas.microsoft.com/office/drawing/2014/main" id="{22FF419D-5671-4C49-96E3-4D7B8E4325C1}"/>
              </a:ext>
            </a:extLst>
          </p:cNvPr>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a:extLst>
              <a:ext uri="{FF2B5EF4-FFF2-40B4-BE49-F238E27FC236}">
                <a16:creationId xmlns:a16="http://schemas.microsoft.com/office/drawing/2014/main" id="{949F692E-0806-4395-9070-F34B59FFA714}"/>
              </a:ext>
            </a:extLst>
          </p:cNvPr>
          <p:cNvSpPr>
            <a:spLocks noGrp="1"/>
          </p:cNvSpPr>
          <p:nvPr>
            <p:ph sz="half" idx="2"/>
          </p:nvPr>
        </p:nvSpPr>
        <p:spPr>
          <a:xfrm>
            <a:off x="6172200" y="762000"/>
            <a:ext cx="6019800" cy="6095999"/>
          </a:xfrm>
        </p:spPr>
        <p:txBody>
          <a:bodyPr/>
          <a:lstStyle/>
          <a:p>
            <a:r>
              <a:rPr lang="en-US" dirty="0"/>
              <a:t>“The fruit of the </a:t>
            </a:r>
            <a:r>
              <a:rPr lang="en-US"/>
              <a:t>Holy Spirit </a:t>
            </a:r>
            <a:r>
              <a:rPr lang="en-US" dirty="0"/>
              <a:t>excludes violence against other people and when we speak against other faiths, we are creating violence!!”</a:t>
            </a:r>
          </a:p>
          <a:p>
            <a:pPr marL="0" indent="0">
              <a:buNone/>
            </a:pPr>
            <a:r>
              <a:rPr lang="en-US" dirty="0">
                <a:solidFill>
                  <a:srgbClr val="FF0000"/>
                </a:solidFill>
              </a:rPr>
              <a:t>   Can’t speak against others faith.</a:t>
            </a:r>
          </a:p>
          <a:p>
            <a:r>
              <a:rPr lang="en-US" dirty="0"/>
              <a:t>Violent, wreckless, terrorists, irresponsible.</a:t>
            </a:r>
          </a:p>
          <a:p>
            <a:r>
              <a:rPr lang="en-US" dirty="0"/>
              <a:t>Endangering Adventists by proclaiming the message against other faiths!!!</a:t>
            </a:r>
          </a:p>
          <a:p>
            <a:pPr marL="0" indent="0">
              <a:buNone/>
            </a:pPr>
            <a:r>
              <a:rPr lang="en-US" dirty="0"/>
              <a:t>  To what messages is he making    reference?  What messages speak against other faiths?</a:t>
            </a:r>
          </a:p>
          <a:p>
            <a:endParaRPr lang="en-US" dirty="0"/>
          </a:p>
        </p:txBody>
      </p:sp>
    </p:spTree>
    <p:extLst>
      <p:ext uri="{BB962C8B-B14F-4D97-AF65-F5344CB8AC3E}">
        <p14:creationId xmlns:p14="http://schemas.microsoft.com/office/powerpoint/2010/main" val="251971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7BB5-0C7B-42BE-A254-A2556BA9A8B3}"/>
              </a:ext>
            </a:extLst>
          </p:cNvPr>
          <p:cNvSpPr>
            <a:spLocks noGrp="1"/>
          </p:cNvSpPr>
          <p:nvPr>
            <p:ph type="title"/>
          </p:nvPr>
        </p:nvSpPr>
        <p:spPr>
          <a:xfrm>
            <a:off x="838200" y="1"/>
            <a:ext cx="10515600" cy="952499"/>
          </a:xfrm>
        </p:spPr>
        <p:txBody>
          <a:bodyPr/>
          <a:lstStyle/>
          <a:p>
            <a:r>
              <a:rPr lang="en-US" dirty="0"/>
              <a:t>           </a:t>
            </a:r>
            <a:r>
              <a:rPr lang="en-US" b="1" i="1" u="sng" dirty="0">
                <a:solidFill>
                  <a:srgbClr val="002060"/>
                </a:solidFill>
              </a:rPr>
              <a:t>Do You know of Any such Messages?</a:t>
            </a:r>
          </a:p>
        </p:txBody>
      </p:sp>
      <p:sp>
        <p:nvSpPr>
          <p:cNvPr id="5" name="Content Placeholder 4">
            <a:extLst>
              <a:ext uri="{FF2B5EF4-FFF2-40B4-BE49-F238E27FC236}">
                <a16:creationId xmlns:a16="http://schemas.microsoft.com/office/drawing/2014/main" id="{7F1F4D81-8D76-4254-A55E-EC4D4E028E3F}"/>
              </a:ext>
            </a:extLst>
          </p:cNvPr>
          <p:cNvSpPr>
            <a:spLocks noGrp="1"/>
          </p:cNvSpPr>
          <p:nvPr>
            <p:ph idx="1"/>
          </p:nvPr>
        </p:nvSpPr>
        <p:spPr>
          <a:xfrm>
            <a:off x="0" y="863600"/>
            <a:ext cx="12192000" cy="5994400"/>
          </a:xfrm>
        </p:spPr>
        <p:txBody>
          <a:bodyPr>
            <a:normAutofit lnSpcReduction="10000"/>
          </a:bodyPr>
          <a:lstStyle/>
          <a:p>
            <a:r>
              <a:rPr lang="en-US" dirty="0"/>
              <a:t>“And I saw another angel fly in the midst of heaven, having the everlasting gospel to preach unto them that dwell on the earth, and to every nation, and kindred, and tongue, and people, Saying with a loud voice, Fear God, and give glory to him; for the hour of his judgment is come: and worship him that made heaven, and earth, and the sea, and the fountains of waters. </a:t>
            </a:r>
            <a:r>
              <a:rPr lang="en-US" b="1" i="1" u="sng" dirty="0">
                <a:solidFill>
                  <a:srgbClr val="00B050"/>
                </a:solidFill>
              </a:rPr>
              <a:t>And there followed another angel, saying, Babylon is fallen, is fallen, that great city, because she made all nations drink of the wine of the wrath of her fornication. And the third angel followed them, saying with a loud voice, If any man worship the beast and his image, and receive his mark in his forehead, or in his hand, The same shall drink of the wine of the wrath of God, which is poured out without mixture into the cup of his indignation; and he shall be tormented with fire and brimstone in the presence of the holy angels, and in the presence of the Lamb: And the smoke of their torment ascendeth up for ever and ever: and they have no rest day nor night, who worship the beast and his image, and whosoever receiveth the mark of his name. Here is the patience of the saints: here are they that keep the commandments of God, and the faith of Jesus.”  </a:t>
            </a:r>
            <a:r>
              <a:rPr lang="en-US" dirty="0"/>
              <a:t>Revelation 14:6-12</a:t>
            </a:r>
          </a:p>
        </p:txBody>
      </p:sp>
    </p:spTree>
    <p:extLst>
      <p:ext uri="{BB962C8B-B14F-4D97-AF65-F5344CB8AC3E}">
        <p14:creationId xmlns:p14="http://schemas.microsoft.com/office/powerpoint/2010/main" val="4485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78C77-E39D-438D-8A15-6EFF9D0EC498}"/>
              </a:ext>
            </a:extLst>
          </p:cNvPr>
          <p:cNvSpPr>
            <a:spLocks noGrp="1"/>
          </p:cNvSpPr>
          <p:nvPr>
            <p:ph type="title"/>
          </p:nvPr>
        </p:nvSpPr>
        <p:spPr>
          <a:xfrm>
            <a:off x="838200" y="1"/>
            <a:ext cx="10515600" cy="800099"/>
          </a:xfrm>
        </p:spPr>
        <p:txBody>
          <a:bodyPr/>
          <a:lstStyle/>
          <a:p>
            <a:r>
              <a:rPr lang="en-US" dirty="0"/>
              <a:t>                </a:t>
            </a:r>
            <a:r>
              <a:rPr lang="en-US" b="1" i="1" u="sng" dirty="0">
                <a:solidFill>
                  <a:srgbClr val="002060"/>
                </a:solidFill>
              </a:rPr>
              <a:t>To Preach Against Others Faith</a:t>
            </a:r>
          </a:p>
        </p:txBody>
      </p:sp>
      <p:sp>
        <p:nvSpPr>
          <p:cNvPr id="3" name="Content Placeholder 2">
            <a:extLst>
              <a:ext uri="{FF2B5EF4-FFF2-40B4-BE49-F238E27FC236}">
                <a16:creationId xmlns:a16="http://schemas.microsoft.com/office/drawing/2014/main" id="{D8A57695-8F5F-4C86-807E-D3252DAFC57A}"/>
              </a:ext>
            </a:extLst>
          </p:cNvPr>
          <p:cNvSpPr>
            <a:spLocks noGrp="1"/>
          </p:cNvSpPr>
          <p:nvPr>
            <p:ph sz="half" idx="1"/>
          </p:nvPr>
        </p:nvSpPr>
        <p:spPr>
          <a:xfrm>
            <a:off x="0" y="673894"/>
            <a:ext cx="6096000" cy="6184106"/>
          </a:xfrm>
        </p:spPr>
        <p:txBody>
          <a:bodyPr/>
          <a:lstStyle/>
          <a:p>
            <a:pPr marL="0" indent="0">
              <a:buNone/>
            </a:pPr>
            <a:r>
              <a:rPr lang="en-US" dirty="0"/>
              <a:t>Diop says that the Holy Spirit does not create violence!!  Since the 2</a:t>
            </a:r>
            <a:r>
              <a:rPr lang="en-US" baseline="30000" dirty="0"/>
              <a:t>nd</a:t>
            </a:r>
            <a:r>
              <a:rPr lang="en-US" dirty="0"/>
              <a:t> and 3</a:t>
            </a:r>
            <a:r>
              <a:rPr lang="en-US" baseline="30000" dirty="0"/>
              <a:t>rd</a:t>
            </a:r>
            <a:r>
              <a:rPr lang="en-US" dirty="0"/>
              <a:t> Angel’s messages get a violent response from those that oppose them, therefore, the 3 Angel’s messages are not of the Holy Spirit!!   This man is committing the unpardonable sin.  He is attributing the work of God, which is the proclaiming of the 3 Angel’s messages, as not of the Holy Spirit because people get violent when they oppose these truths!!  The unpardonable sin is calling the work of God of the devil and the work of the Devil as from God!!!</a:t>
            </a:r>
          </a:p>
        </p:txBody>
      </p:sp>
      <p:pic>
        <p:nvPicPr>
          <p:cNvPr id="5" name="Content Placeholder 4">
            <a:extLst>
              <a:ext uri="{FF2B5EF4-FFF2-40B4-BE49-F238E27FC236}">
                <a16:creationId xmlns:a16="http://schemas.microsoft.com/office/drawing/2014/main" id="{52A183C3-2D1B-4B6B-96A1-67D9342B0CDB}"/>
              </a:ext>
            </a:extLst>
          </p:cNvPr>
          <p:cNvPicPr>
            <a:picLocks noGrp="1" noChangeAspect="1"/>
          </p:cNvPicPr>
          <p:nvPr>
            <p:ph sz="half" idx="2"/>
          </p:nvPr>
        </p:nvPicPr>
        <p:blipFill>
          <a:blip r:embed="rId2"/>
          <a:stretch>
            <a:fillRect/>
          </a:stretch>
        </p:blipFill>
        <p:spPr>
          <a:xfrm>
            <a:off x="6096000" y="673894"/>
            <a:ext cx="6096000" cy="6184105"/>
          </a:xfrm>
          <a:prstGeom prst="rect">
            <a:avLst/>
          </a:prstGeom>
        </p:spPr>
      </p:pic>
    </p:spTree>
    <p:extLst>
      <p:ext uri="{BB962C8B-B14F-4D97-AF65-F5344CB8AC3E}">
        <p14:creationId xmlns:p14="http://schemas.microsoft.com/office/powerpoint/2010/main" val="132915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2E52-7958-42ED-8F76-407B69F1542F}"/>
              </a:ext>
            </a:extLst>
          </p:cNvPr>
          <p:cNvSpPr>
            <a:spLocks noGrp="1"/>
          </p:cNvSpPr>
          <p:nvPr>
            <p:ph type="title"/>
          </p:nvPr>
        </p:nvSpPr>
        <p:spPr>
          <a:xfrm>
            <a:off x="838200" y="1"/>
            <a:ext cx="10515600" cy="736599"/>
          </a:xfrm>
        </p:spPr>
        <p:txBody>
          <a:bodyPr/>
          <a:lstStyle/>
          <a:p>
            <a:r>
              <a:rPr lang="en-US" dirty="0"/>
              <a:t>                      </a:t>
            </a:r>
            <a:r>
              <a:rPr lang="en-US" b="1" i="1" u="sng" dirty="0">
                <a:solidFill>
                  <a:srgbClr val="FF0000"/>
                </a:solidFill>
              </a:rPr>
              <a:t>Unpardonable Sin!!!</a:t>
            </a:r>
          </a:p>
        </p:txBody>
      </p:sp>
      <p:sp>
        <p:nvSpPr>
          <p:cNvPr id="3" name="Content Placeholder 2">
            <a:extLst>
              <a:ext uri="{FF2B5EF4-FFF2-40B4-BE49-F238E27FC236}">
                <a16:creationId xmlns:a16="http://schemas.microsoft.com/office/drawing/2014/main" id="{AB8853E5-1DEE-48CC-BE67-FDC0D9A41977}"/>
              </a:ext>
            </a:extLst>
          </p:cNvPr>
          <p:cNvSpPr>
            <a:spLocks noGrp="1"/>
          </p:cNvSpPr>
          <p:nvPr>
            <p:ph idx="1"/>
          </p:nvPr>
        </p:nvSpPr>
        <p:spPr>
          <a:xfrm>
            <a:off x="0" y="736600"/>
            <a:ext cx="12192000" cy="6121399"/>
          </a:xfrm>
        </p:spPr>
        <p:txBody>
          <a:bodyPr>
            <a:noAutofit/>
          </a:bodyPr>
          <a:lstStyle/>
          <a:p>
            <a:r>
              <a:rPr lang="en-US" sz="3200" dirty="0"/>
              <a:t>“It is not God that blinds the eyes of men or hardens their hearts. He sends them light to correct their errors, and to lead them in safe paths; it is by the rejection of this light that the eyes are blinded and the heart hardened. Often the process is gradual, and almost imperceptible. Light comes to the soul through God's word, through His servants, or by the direct agency of His Spirit; but when one ray of light is disregarded, there is a partial benumbing of the spiritual perceptions, and the second revealing of light is less clearly discerned. So the darkness increases, until it is night in the soul. Thus it had been with these Jewish leaders. They were convinced that a divine power attended Christ, but in order to resist the truth, they attributed the work of the Holy Spirit to Satan. In doing this they deliberately chose deception; they yielded themselves to Satan, and henceforth they were controlled by his power.”  DA, pg. 322 </a:t>
            </a:r>
          </a:p>
        </p:txBody>
      </p:sp>
    </p:spTree>
    <p:extLst>
      <p:ext uri="{BB962C8B-B14F-4D97-AF65-F5344CB8AC3E}">
        <p14:creationId xmlns:p14="http://schemas.microsoft.com/office/powerpoint/2010/main" val="627856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4C7F-840E-4A59-8C3E-A39E7AE8E47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Insanity  Trash Pile for Rev. 14</a:t>
            </a:r>
          </a:p>
        </p:txBody>
      </p:sp>
      <p:pic>
        <p:nvPicPr>
          <p:cNvPr id="5" name="Content Placeholder 4">
            <a:extLst>
              <a:ext uri="{FF2B5EF4-FFF2-40B4-BE49-F238E27FC236}">
                <a16:creationId xmlns:a16="http://schemas.microsoft.com/office/drawing/2014/main" id="{B0841B70-6123-4758-A838-BFA612065BCB}"/>
              </a:ext>
            </a:extLst>
          </p:cNvPr>
          <p:cNvPicPr>
            <a:picLocks noGrp="1" noChangeAspect="1"/>
          </p:cNvPicPr>
          <p:nvPr>
            <p:ph sz="half" idx="1"/>
          </p:nvPr>
        </p:nvPicPr>
        <p:blipFill>
          <a:blip r:embed="rId2"/>
          <a:stretch>
            <a:fillRect/>
          </a:stretch>
        </p:blipFill>
        <p:spPr>
          <a:xfrm>
            <a:off x="0" y="681038"/>
            <a:ext cx="6095999" cy="6176959"/>
          </a:xfrm>
          <a:prstGeom prst="rect">
            <a:avLst/>
          </a:prstGeom>
        </p:spPr>
      </p:pic>
      <p:sp>
        <p:nvSpPr>
          <p:cNvPr id="4" name="Content Placeholder 3">
            <a:extLst>
              <a:ext uri="{FF2B5EF4-FFF2-40B4-BE49-F238E27FC236}">
                <a16:creationId xmlns:a16="http://schemas.microsoft.com/office/drawing/2014/main" id="{7E6AD149-F1D3-40EB-B6FB-ED678A240525}"/>
              </a:ext>
            </a:extLst>
          </p:cNvPr>
          <p:cNvSpPr>
            <a:spLocks noGrp="1"/>
          </p:cNvSpPr>
          <p:nvPr>
            <p:ph sz="half" idx="2"/>
          </p:nvPr>
        </p:nvSpPr>
        <p:spPr>
          <a:xfrm>
            <a:off x="6095999" y="681038"/>
            <a:ext cx="6096001" cy="6176959"/>
          </a:xfrm>
        </p:spPr>
        <p:txBody>
          <a:bodyPr>
            <a:normAutofit/>
          </a:bodyPr>
          <a:lstStyle/>
          <a:p>
            <a:r>
              <a:rPr lang="en-US" sz="3200" dirty="0"/>
              <a:t>Diop says we can not proclaim the 3 Angel’s messages.  He says anyone who proclaims these messages is inciting violence.  Anyone who proclaims them is irresponsible and is very wreckless!!  He even went on to call God’s faithful ‘terrorists’.  This foolish man labels the faithful in the most cruel of ways!!  This man is not an SDA!!  He is following what he was taught by the Jesuits at the University of Paris!!!</a:t>
            </a:r>
          </a:p>
        </p:txBody>
      </p:sp>
    </p:spTree>
    <p:extLst>
      <p:ext uri="{BB962C8B-B14F-4D97-AF65-F5344CB8AC3E}">
        <p14:creationId xmlns:p14="http://schemas.microsoft.com/office/powerpoint/2010/main" val="88778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CF76-534B-4BB4-A544-9B8B34E9A088}"/>
              </a:ext>
            </a:extLst>
          </p:cNvPr>
          <p:cNvSpPr>
            <a:spLocks noGrp="1"/>
          </p:cNvSpPr>
          <p:nvPr>
            <p:ph type="title"/>
          </p:nvPr>
        </p:nvSpPr>
        <p:spPr>
          <a:xfrm>
            <a:off x="838200" y="1"/>
            <a:ext cx="10515600" cy="761999"/>
          </a:xfrm>
        </p:spPr>
        <p:txBody>
          <a:bodyPr/>
          <a:lstStyle/>
          <a:p>
            <a:r>
              <a:rPr lang="en-US" dirty="0"/>
              <a:t>                      </a:t>
            </a:r>
            <a:r>
              <a:rPr lang="en-US" b="1" i="1" u="sng" dirty="0">
                <a:solidFill>
                  <a:srgbClr val="00B050"/>
                </a:solidFill>
              </a:rPr>
              <a:t>Diop Attacks 3 Angel’s</a:t>
            </a:r>
          </a:p>
        </p:txBody>
      </p:sp>
      <p:sp>
        <p:nvSpPr>
          <p:cNvPr id="3" name="Content Placeholder 2">
            <a:extLst>
              <a:ext uri="{FF2B5EF4-FFF2-40B4-BE49-F238E27FC236}">
                <a16:creationId xmlns:a16="http://schemas.microsoft.com/office/drawing/2014/main" id="{84A721F0-6F02-4673-AEF7-9C8A412F66AF}"/>
              </a:ext>
            </a:extLst>
          </p:cNvPr>
          <p:cNvSpPr>
            <a:spLocks noGrp="1"/>
          </p:cNvSpPr>
          <p:nvPr>
            <p:ph idx="1"/>
          </p:nvPr>
        </p:nvSpPr>
        <p:spPr>
          <a:xfrm>
            <a:off x="0" y="660400"/>
            <a:ext cx="12192000" cy="6197599"/>
          </a:xfrm>
        </p:spPr>
        <p:txBody>
          <a:bodyPr>
            <a:normAutofit/>
          </a:bodyPr>
          <a:lstStyle/>
          <a:p>
            <a:r>
              <a:rPr lang="en-US" dirty="0"/>
              <a:t> </a:t>
            </a:r>
            <a:r>
              <a:rPr lang="en-US" sz="4000" dirty="0"/>
              <a:t>“These three angels represent the people who accept the light of God's messages, and go forth as His agents to sound the warning throughout the length and breadth of the earth. Christ declared to His followers, "Ye are the light of the world." To every soul that accepts Jesus, the cross of Calvary speaks: "Behold the worth of the soul. 'Go ye into all the world, and preach the Gospel to every creature.'" Nothing is to be permitted to hinder this work. It is the all-important work for this time, and it is to be far-reaching as eternity. “{ST, January 25, 1910 par. 5}</a:t>
            </a:r>
          </a:p>
        </p:txBody>
      </p:sp>
    </p:spTree>
    <p:extLst>
      <p:ext uri="{BB962C8B-B14F-4D97-AF65-F5344CB8AC3E}">
        <p14:creationId xmlns:p14="http://schemas.microsoft.com/office/powerpoint/2010/main" val="268807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FBB6-2B47-40A0-8FA1-50D478601C45}"/>
              </a:ext>
            </a:extLst>
          </p:cNvPr>
          <p:cNvSpPr>
            <a:spLocks noGrp="1"/>
          </p:cNvSpPr>
          <p:nvPr>
            <p:ph type="title"/>
          </p:nvPr>
        </p:nvSpPr>
        <p:spPr>
          <a:xfrm>
            <a:off x="838200" y="1"/>
            <a:ext cx="10515600" cy="774699"/>
          </a:xfrm>
        </p:spPr>
        <p:txBody>
          <a:bodyPr/>
          <a:lstStyle/>
          <a:p>
            <a:r>
              <a:rPr lang="en-US" dirty="0"/>
              <a:t>              </a:t>
            </a:r>
            <a:r>
              <a:rPr lang="en-US" b="1" i="1" u="sng" dirty="0">
                <a:solidFill>
                  <a:srgbClr val="00B050"/>
                </a:solidFill>
              </a:rPr>
              <a:t>Attacking Other People’s Faith!?!?!</a:t>
            </a:r>
          </a:p>
        </p:txBody>
      </p:sp>
      <p:sp>
        <p:nvSpPr>
          <p:cNvPr id="3" name="Content Placeholder 2">
            <a:extLst>
              <a:ext uri="{FF2B5EF4-FFF2-40B4-BE49-F238E27FC236}">
                <a16:creationId xmlns:a16="http://schemas.microsoft.com/office/drawing/2014/main" id="{5C9AC213-1E6C-4249-AF0A-0C023A70EE67}"/>
              </a:ext>
            </a:extLst>
          </p:cNvPr>
          <p:cNvSpPr>
            <a:spLocks noGrp="1"/>
          </p:cNvSpPr>
          <p:nvPr>
            <p:ph sz="half" idx="1"/>
          </p:nvPr>
        </p:nvSpPr>
        <p:spPr>
          <a:xfrm>
            <a:off x="0" y="774700"/>
            <a:ext cx="6019800" cy="6083300"/>
          </a:xfrm>
        </p:spPr>
        <p:txBody>
          <a:bodyPr>
            <a:normAutofit/>
          </a:bodyPr>
          <a:lstStyle/>
          <a:p>
            <a:r>
              <a:rPr lang="en-US" sz="3000" dirty="0"/>
              <a:t>Diop claims that when Adventists preach the 3 angel’s messages, they are violently attacking the faith of other churches.  Is that what proclaiming the 3 angel’s messages is?  These 3 messages are Heaven’s final call to earth’s inhabitants that they might be ready for Jesus coming? Is that being violent?  Absurd!!  Those in apostate protestant and catholic churches are lovingly called to forsake those fallen churches before judgments fall on them!!</a:t>
            </a:r>
          </a:p>
        </p:txBody>
      </p:sp>
      <p:pic>
        <p:nvPicPr>
          <p:cNvPr id="5" name="Content Placeholder 4">
            <a:extLst>
              <a:ext uri="{FF2B5EF4-FFF2-40B4-BE49-F238E27FC236}">
                <a16:creationId xmlns:a16="http://schemas.microsoft.com/office/drawing/2014/main" id="{07805436-AD0D-4792-8E54-432F438BC439}"/>
              </a:ext>
            </a:extLst>
          </p:cNvPr>
          <p:cNvPicPr>
            <a:picLocks noGrp="1" noChangeAspect="1"/>
          </p:cNvPicPr>
          <p:nvPr>
            <p:ph sz="half" idx="2"/>
          </p:nvPr>
        </p:nvPicPr>
        <p:blipFill>
          <a:blip r:embed="rId2"/>
          <a:stretch>
            <a:fillRect/>
          </a:stretch>
        </p:blipFill>
        <p:spPr>
          <a:xfrm>
            <a:off x="6096000" y="774700"/>
            <a:ext cx="6095999" cy="6083299"/>
          </a:xfrm>
          <a:prstGeom prst="rect">
            <a:avLst/>
          </a:prstGeom>
        </p:spPr>
      </p:pic>
    </p:spTree>
    <p:extLst>
      <p:ext uri="{BB962C8B-B14F-4D97-AF65-F5344CB8AC3E}">
        <p14:creationId xmlns:p14="http://schemas.microsoft.com/office/powerpoint/2010/main" val="55082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AF57-4C5C-49DC-9792-05FFC6C23334}"/>
              </a:ext>
            </a:extLst>
          </p:cNvPr>
          <p:cNvSpPr>
            <a:spLocks noGrp="1"/>
          </p:cNvSpPr>
          <p:nvPr>
            <p:ph type="title"/>
          </p:nvPr>
        </p:nvSpPr>
        <p:spPr>
          <a:xfrm>
            <a:off x="4686300" y="1"/>
            <a:ext cx="7505701" cy="533399"/>
          </a:xfrm>
        </p:spPr>
        <p:txBody>
          <a:bodyPr>
            <a:normAutofit fontScale="90000"/>
          </a:bodyPr>
          <a:lstStyle/>
          <a:p>
            <a:r>
              <a:rPr lang="en-US" dirty="0">
                <a:solidFill>
                  <a:srgbClr val="00B050"/>
                </a:solidFill>
              </a:rPr>
              <a:t>Diop is blaspheming the Holy Spirit!</a:t>
            </a:r>
          </a:p>
        </p:txBody>
      </p:sp>
      <p:pic>
        <p:nvPicPr>
          <p:cNvPr id="5" name="Content Placeholder 4">
            <a:extLst>
              <a:ext uri="{FF2B5EF4-FFF2-40B4-BE49-F238E27FC236}">
                <a16:creationId xmlns:a16="http://schemas.microsoft.com/office/drawing/2014/main" id="{32D17FAE-DB2C-4B7C-91F4-A8540D705FDC}"/>
              </a:ext>
            </a:extLst>
          </p:cNvPr>
          <p:cNvPicPr>
            <a:picLocks noGrp="1" noChangeAspect="1"/>
          </p:cNvPicPr>
          <p:nvPr>
            <p:ph sz="half" idx="1"/>
          </p:nvPr>
        </p:nvPicPr>
        <p:blipFill>
          <a:blip r:embed="rId2"/>
          <a:stretch>
            <a:fillRect/>
          </a:stretch>
        </p:blipFill>
        <p:spPr>
          <a:xfrm>
            <a:off x="1" y="1"/>
            <a:ext cx="4686299" cy="6857998"/>
          </a:xfrm>
          <a:prstGeom prst="rect">
            <a:avLst/>
          </a:prstGeom>
        </p:spPr>
      </p:pic>
      <p:sp>
        <p:nvSpPr>
          <p:cNvPr id="4" name="Content Placeholder 3">
            <a:extLst>
              <a:ext uri="{FF2B5EF4-FFF2-40B4-BE49-F238E27FC236}">
                <a16:creationId xmlns:a16="http://schemas.microsoft.com/office/drawing/2014/main" id="{FBEC64B8-2156-4144-B978-DBB579252834}"/>
              </a:ext>
            </a:extLst>
          </p:cNvPr>
          <p:cNvSpPr>
            <a:spLocks noGrp="1"/>
          </p:cNvSpPr>
          <p:nvPr>
            <p:ph sz="half" idx="2"/>
          </p:nvPr>
        </p:nvSpPr>
        <p:spPr>
          <a:xfrm>
            <a:off x="4419601" y="533400"/>
            <a:ext cx="7772400" cy="6324599"/>
          </a:xfrm>
        </p:spPr>
        <p:txBody>
          <a:bodyPr>
            <a:noAutofit/>
          </a:bodyPr>
          <a:lstStyle/>
          <a:p>
            <a:r>
              <a:rPr lang="en-US" sz="4000" dirty="0"/>
              <a:t>God calls His children in those churches– be it Apostate Protestant or Roman Catholic—in infinite love to them before the plagues fall!!  These messages are from Heaven.  For Diop to call those who give them wreck less, violent, closet terrorists, or irresponsible is nuts!!  These are Heaven’s final call to a judgment bound world, given in infinite love!!!</a:t>
            </a:r>
          </a:p>
        </p:txBody>
      </p:sp>
    </p:spTree>
    <p:extLst>
      <p:ext uri="{BB962C8B-B14F-4D97-AF65-F5344CB8AC3E}">
        <p14:creationId xmlns:p14="http://schemas.microsoft.com/office/powerpoint/2010/main" val="2996944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2098</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Diop Warns the Faithful!!!</vt:lpstr>
      <vt:lpstr>  Diop Warns Adventism</vt:lpstr>
      <vt:lpstr>           Do You know of Any such Messages?</vt:lpstr>
      <vt:lpstr>                To Preach Against Others Faith</vt:lpstr>
      <vt:lpstr>                      Unpardonable Sin!!!</vt:lpstr>
      <vt:lpstr>                 Insanity  Trash Pile for Rev. 14</vt:lpstr>
      <vt:lpstr>                      Diop Attacks 3 Angel’s</vt:lpstr>
      <vt:lpstr>              Attacking Other People’s Faith!?!?!</vt:lpstr>
      <vt:lpstr>Diop is blaspheming the Holy Spirit!</vt:lpstr>
      <vt:lpstr>                                   In Every Era</vt:lpstr>
      <vt:lpstr>Was Christ’s Message Violent and wreck less too?</vt:lpstr>
      <vt:lpstr>PowerPoint Presentation</vt:lpstr>
      <vt:lpstr>                              Will We Yield?</vt:lpstr>
      <vt:lpstr>Diop Warns of Persecution of Adventists who preach 3 Angel’s Messages</vt:lpstr>
      <vt:lpstr>                          During the Last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Diop Warns the Faithful!!!</dc:title>
  <dc:creator>Patron</dc:creator>
  <cp:lastModifiedBy>Patron</cp:lastModifiedBy>
  <cp:revision>11</cp:revision>
  <dcterms:created xsi:type="dcterms:W3CDTF">2024-04-17T19:33:32Z</dcterms:created>
  <dcterms:modified xsi:type="dcterms:W3CDTF">2024-05-15T17:01:28Z</dcterms:modified>
</cp:coreProperties>
</file>