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685" r:id="rId2"/>
    <p:sldId id="807" r:id="rId3"/>
    <p:sldId id="808" r:id="rId4"/>
    <p:sldId id="809" r:id="rId5"/>
    <p:sldId id="810" r:id="rId6"/>
    <p:sldId id="811" r:id="rId7"/>
    <p:sldId id="812" r:id="rId8"/>
    <p:sldId id="813" r:id="rId9"/>
    <p:sldId id="267" r:id="rId10"/>
    <p:sldId id="815" r:id="rId11"/>
    <p:sldId id="816" r:id="rId12"/>
    <p:sldId id="817" r:id="rId13"/>
    <p:sldId id="273" r:id="rId14"/>
    <p:sldId id="274" r:id="rId15"/>
    <p:sldId id="275" r:id="rId16"/>
    <p:sldId id="818" r:id="rId17"/>
    <p:sldId id="819" r:id="rId18"/>
    <p:sldId id="820" r:id="rId19"/>
    <p:sldId id="821" r:id="rId20"/>
    <p:sldId id="534" r:id="rId21"/>
    <p:sldId id="537" r:id="rId22"/>
    <p:sldId id="638" r:id="rId23"/>
    <p:sldId id="805" r:id="rId24"/>
    <p:sldId id="641" r:id="rId25"/>
    <p:sldId id="634" r:id="rId26"/>
    <p:sldId id="635" r:id="rId27"/>
    <p:sldId id="329" r:id="rId28"/>
    <p:sldId id="541" r:id="rId29"/>
    <p:sldId id="636" r:id="rId30"/>
    <p:sldId id="648" r:id="rId31"/>
    <p:sldId id="49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52" autoAdjust="0"/>
    <p:restoredTop sz="94660"/>
  </p:normalViewPr>
  <p:slideViewPr>
    <p:cSldViewPr snapToGrid="0">
      <p:cViewPr>
        <p:scale>
          <a:sx n="67" d="100"/>
          <a:sy n="67" d="100"/>
        </p:scale>
        <p:origin x="58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A65C9-558D-4FFE-830B-ED057563F0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75AB15-F48F-45E4-9503-26B01DAB16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F4F49A-272E-4541-9C47-EA9C83E70653}"/>
              </a:ext>
            </a:extLst>
          </p:cNvPr>
          <p:cNvSpPr>
            <a:spLocks noGrp="1"/>
          </p:cNvSpPr>
          <p:nvPr>
            <p:ph type="dt" sz="half" idx="10"/>
          </p:nvPr>
        </p:nvSpPr>
        <p:spPr/>
        <p:txBody>
          <a:bodyPr/>
          <a:lstStyle/>
          <a:p>
            <a:fld id="{7E47841F-206C-4C0A-866F-FA189F490881}" type="datetimeFigureOut">
              <a:rPr lang="en-US" smtClean="0"/>
              <a:t>12/12/2023</a:t>
            </a:fld>
            <a:endParaRPr lang="en-US"/>
          </a:p>
        </p:txBody>
      </p:sp>
      <p:sp>
        <p:nvSpPr>
          <p:cNvPr id="5" name="Footer Placeholder 4">
            <a:extLst>
              <a:ext uri="{FF2B5EF4-FFF2-40B4-BE49-F238E27FC236}">
                <a16:creationId xmlns:a16="http://schemas.microsoft.com/office/drawing/2014/main" id="{507EAC22-76ED-4F98-B70A-FDEB6B4E9A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AA1B5-362C-4A00-968C-6651606BF167}"/>
              </a:ext>
            </a:extLst>
          </p:cNvPr>
          <p:cNvSpPr>
            <a:spLocks noGrp="1"/>
          </p:cNvSpPr>
          <p:nvPr>
            <p:ph type="sldNum" sz="quarter" idx="12"/>
          </p:nvPr>
        </p:nvSpPr>
        <p:spPr/>
        <p:txBody>
          <a:bodyPr/>
          <a:lstStyle/>
          <a:p>
            <a:fld id="{858D0CDD-5060-4795-91B4-B812E7F6AE00}" type="slidenum">
              <a:rPr lang="en-US" smtClean="0"/>
              <a:t>‹#›</a:t>
            </a:fld>
            <a:endParaRPr lang="en-US"/>
          </a:p>
        </p:txBody>
      </p:sp>
    </p:spTree>
    <p:extLst>
      <p:ext uri="{BB962C8B-B14F-4D97-AF65-F5344CB8AC3E}">
        <p14:creationId xmlns:p14="http://schemas.microsoft.com/office/powerpoint/2010/main" val="1164896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800FA-CE5F-44A9-947E-1733F9EE6F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C43909-6822-492F-8918-651033F534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3AFF0F-5387-420E-845F-86287CD7D378}"/>
              </a:ext>
            </a:extLst>
          </p:cNvPr>
          <p:cNvSpPr>
            <a:spLocks noGrp="1"/>
          </p:cNvSpPr>
          <p:nvPr>
            <p:ph type="dt" sz="half" idx="10"/>
          </p:nvPr>
        </p:nvSpPr>
        <p:spPr/>
        <p:txBody>
          <a:bodyPr/>
          <a:lstStyle/>
          <a:p>
            <a:fld id="{7E47841F-206C-4C0A-866F-FA189F490881}" type="datetimeFigureOut">
              <a:rPr lang="en-US" smtClean="0"/>
              <a:t>12/12/2023</a:t>
            </a:fld>
            <a:endParaRPr lang="en-US"/>
          </a:p>
        </p:txBody>
      </p:sp>
      <p:sp>
        <p:nvSpPr>
          <p:cNvPr id="5" name="Footer Placeholder 4">
            <a:extLst>
              <a:ext uri="{FF2B5EF4-FFF2-40B4-BE49-F238E27FC236}">
                <a16:creationId xmlns:a16="http://schemas.microsoft.com/office/drawing/2014/main" id="{9AB1D16E-D234-46B2-B021-731849CE1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1A91E9-163A-499B-BDE5-B2BAFEF63948}"/>
              </a:ext>
            </a:extLst>
          </p:cNvPr>
          <p:cNvSpPr>
            <a:spLocks noGrp="1"/>
          </p:cNvSpPr>
          <p:nvPr>
            <p:ph type="sldNum" sz="quarter" idx="12"/>
          </p:nvPr>
        </p:nvSpPr>
        <p:spPr/>
        <p:txBody>
          <a:bodyPr/>
          <a:lstStyle/>
          <a:p>
            <a:fld id="{858D0CDD-5060-4795-91B4-B812E7F6AE00}" type="slidenum">
              <a:rPr lang="en-US" smtClean="0"/>
              <a:t>‹#›</a:t>
            </a:fld>
            <a:endParaRPr lang="en-US"/>
          </a:p>
        </p:txBody>
      </p:sp>
    </p:spTree>
    <p:extLst>
      <p:ext uri="{BB962C8B-B14F-4D97-AF65-F5344CB8AC3E}">
        <p14:creationId xmlns:p14="http://schemas.microsoft.com/office/powerpoint/2010/main" val="1841026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970A02-39A2-4EF8-BF11-44A950586F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9D1F9E-0F96-418B-8349-960CFF2CA1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BE2022-0FE1-421E-8B06-FF2CF771D230}"/>
              </a:ext>
            </a:extLst>
          </p:cNvPr>
          <p:cNvSpPr>
            <a:spLocks noGrp="1"/>
          </p:cNvSpPr>
          <p:nvPr>
            <p:ph type="dt" sz="half" idx="10"/>
          </p:nvPr>
        </p:nvSpPr>
        <p:spPr/>
        <p:txBody>
          <a:bodyPr/>
          <a:lstStyle/>
          <a:p>
            <a:fld id="{7E47841F-206C-4C0A-866F-FA189F490881}" type="datetimeFigureOut">
              <a:rPr lang="en-US" smtClean="0"/>
              <a:t>12/12/2023</a:t>
            </a:fld>
            <a:endParaRPr lang="en-US"/>
          </a:p>
        </p:txBody>
      </p:sp>
      <p:sp>
        <p:nvSpPr>
          <p:cNvPr id="5" name="Footer Placeholder 4">
            <a:extLst>
              <a:ext uri="{FF2B5EF4-FFF2-40B4-BE49-F238E27FC236}">
                <a16:creationId xmlns:a16="http://schemas.microsoft.com/office/drawing/2014/main" id="{3A00E2D5-8A68-4D29-8A60-4A92CA9EFB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75ECA3-D35A-4606-A35F-4481B6A6B0F0}"/>
              </a:ext>
            </a:extLst>
          </p:cNvPr>
          <p:cNvSpPr>
            <a:spLocks noGrp="1"/>
          </p:cNvSpPr>
          <p:nvPr>
            <p:ph type="sldNum" sz="quarter" idx="12"/>
          </p:nvPr>
        </p:nvSpPr>
        <p:spPr/>
        <p:txBody>
          <a:bodyPr/>
          <a:lstStyle/>
          <a:p>
            <a:fld id="{858D0CDD-5060-4795-91B4-B812E7F6AE00}" type="slidenum">
              <a:rPr lang="en-US" smtClean="0"/>
              <a:t>‹#›</a:t>
            </a:fld>
            <a:endParaRPr lang="en-US"/>
          </a:p>
        </p:txBody>
      </p:sp>
    </p:spTree>
    <p:extLst>
      <p:ext uri="{BB962C8B-B14F-4D97-AF65-F5344CB8AC3E}">
        <p14:creationId xmlns:p14="http://schemas.microsoft.com/office/powerpoint/2010/main" val="1085540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342CF-87F0-4C54-8445-CB42921856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CC2E57-D7F6-450B-A618-ECDC1E1440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44E92B-554F-4051-B7E0-3087C0CC1F57}"/>
              </a:ext>
            </a:extLst>
          </p:cNvPr>
          <p:cNvSpPr>
            <a:spLocks noGrp="1"/>
          </p:cNvSpPr>
          <p:nvPr>
            <p:ph type="dt" sz="half" idx="10"/>
          </p:nvPr>
        </p:nvSpPr>
        <p:spPr/>
        <p:txBody>
          <a:bodyPr/>
          <a:lstStyle/>
          <a:p>
            <a:fld id="{7E47841F-206C-4C0A-866F-FA189F490881}" type="datetimeFigureOut">
              <a:rPr lang="en-US" smtClean="0"/>
              <a:t>12/12/2023</a:t>
            </a:fld>
            <a:endParaRPr lang="en-US"/>
          </a:p>
        </p:txBody>
      </p:sp>
      <p:sp>
        <p:nvSpPr>
          <p:cNvPr id="5" name="Footer Placeholder 4">
            <a:extLst>
              <a:ext uri="{FF2B5EF4-FFF2-40B4-BE49-F238E27FC236}">
                <a16:creationId xmlns:a16="http://schemas.microsoft.com/office/drawing/2014/main" id="{FBFAA543-86B3-4A61-BA47-7CA5A5D0C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6F271F-9828-4706-B769-C8AE4D57DFFA}"/>
              </a:ext>
            </a:extLst>
          </p:cNvPr>
          <p:cNvSpPr>
            <a:spLocks noGrp="1"/>
          </p:cNvSpPr>
          <p:nvPr>
            <p:ph type="sldNum" sz="quarter" idx="12"/>
          </p:nvPr>
        </p:nvSpPr>
        <p:spPr/>
        <p:txBody>
          <a:bodyPr/>
          <a:lstStyle/>
          <a:p>
            <a:fld id="{858D0CDD-5060-4795-91B4-B812E7F6AE00}" type="slidenum">
              <a:rPr lang="en-US" smtClean="0"/>
              <a:t>‹#›</a:t>
            </a:fld>
            <a:endParaRPr lang="en-US"/>
          </a:p>
        </p:txBody>
      </p:sp>
    </p:spTree>
    <p:extLst>
      <p:ext uri="{BB962C8B-B14F-4D97-AF65-F5344CB8AC3E}">
        <p14:creationId xmlns:p14="http://schemas.microsoft.com/office/powerpoint/2010/main" val="2278362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992BC-D5C4-40AC-BAFA-305701EE47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A5B25F-4A2B-44F7-A361-63AA5D82D0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8970EF-C247-4316-9A82-BA061EA849B0}"/>
              </a:ext>
            </a:extLst>
          </p:cNvPr>
          <p:cNvSpPr>
            <a:spLocks noGrp="1"/>
          </p:cNvSpPr>
          <p:nvPr>
            <p:ph type="dt" sz="half" idx="10"/>
          </p:nvPr>
        </p:nvSpPr>
        <p:spPr/>
        <p:txBody>
          <a:bodyPr/>
          <a:lstStyle/>
          <a:p>
            <a:fld id="{7E47841F-206C-4C0A-866F-FA189F490881}" type="datetimeFigureOut">
              <a:rPr lang="en-US" smtClean="0"/>
              <a:t>12/12/2023</a:t>
            </a:fld>
            <a:endParaRPr lang="en-US"/>
          </a:p>
        </p:txBody>
      </p:sp>
      <p:sp>
        <p:nvSpPr>
          <p:cNvPr id="5" name="Footer Placeholder 4">
            <a:extLst>
              <a:ext uri="{FF2B5EF4-FFF2-40B4-BE49-F238E27FC236}">
                <a16:creationId xmlns:a16="http://schemas.microsoft.com/office/drawing/2014/main" id="{C016C5F1-9AA9-4B78-831C-5F2C236235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917039-13A4-4F1B-B367-61DE096AC685}"/>
              </a:ext>
            </a:extLst>
          </p:cNvPr>
          <p:cNvSpPr>
            <a:spLocks noGrp="1"/>
          </p:cNvSpPr>
          <p:nvPr>
            <p:ph type="sldNum" sz="quarter" idx="12"/>
          </p:nvPr>
        </p:nvSpPr>
        <p:spPr/>
        <p:txBody>
          <a:bodyPr/>
          <a:lstStyle/>
          <a:p>
            <a:fld id="{858D0CDD-5060-4795-91B4-B812E7F6AE00}" type="slidenum">
              <a:rPr lang="en-US" smtClean="0"/>
              <a:t>‹#›</a:t>
            </a:fld>
            <a:endParaRPr lang="en-US"/>
          </a:p>
        </p:txBody>
      </p:sp>
    </p:spTree>
    <p:extLst>
      <p:ext uri="{BB962C8B-B14F-4D97-AF65-F5344CB8AC3E}">
        <p14:creationId xmlns:p14="http://schemas.microsoft.com/office/powerpoint/2010/main" val="1673962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A25B3-D9F2-413C-AFF0-34FE33B513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C90F9D-235A-4A20-B744-9D26ABEEE0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30A896-8570-448C-9922-DB8BDFD194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50C976-566E-4F38-95AE-9761DD15CA86}"/>
              </a:ext>
            </a:extLst>
          </p:cNvPr>
          <p:cNvSpPr>
            <a:spLocks noGrp="1"/>
          </p:cNvSpPr>
          <p:nvPr>
            <p:ph type="dt" sz="half" idx="10"/>
          </p:nvPr>
        </p:nvSpPr>
        <p:spPr/>
        <p:txBody>
          <a:bodyPr/>
          <a:lstStyle/>
          <a:p>
            <a:fld id="{7E47841F-206C-4C0A-866F-FA189F490881}" type="datetimeFigureOut">
              <a:rPr lang="en-US" smtClean="0"/>
              <a:t>12/12/2023</a:t>
            </a:fld>
            <a:endParaRPr lang="en-US"/>
          </a:p>
        </p:txBody>
      </p:sp>
      <p:sp>
        <p:nvSpPr>
          <p:cNvPr id="6" name="Footer Placeholder 5">
            <a:extLst>
              <a:ext uri="{FF2B5EF4-FFF2-40B4-BE49-F238E27FC236}">
                <a16:creationId xmlns:a16="http://schemas.microsoft.com/office/drawing/2014/main" id="{B60C83BD-A0DF-40CA-8502-244539E105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E16A37-B370-4C04-A494-3F37E2A1FC6D}"/>
              </a:ext>
            </a:extLst>
          </p:cNvPr>
          <p:cNvSpPr>
            <a:spLocks noGrp="1"/>
          </p:cNvSpPr>
          <p:nvPr>
            <p:ph type="sldNum" sz="quarter" idx="12"/>
          </p:nvPr>
        </p:nvSpPr>
        <p:spPr/>
        <p:txBody>
          <a:bodyPr/>
          <a:lstStyle/>
          <a:p>
            <a:fld id="{858D0CDD-5060-4795-91B4-B812E7F6AE00}" type="slidenum">
              <a:rPr lang="en-US" smtClean="0"/>
              <a:t>‹#›</a:t>
            </a:fld>
            <a:endParaRPr lang="en-US"/>
          </a:p>
        </p:txBody>
      </p:sp>
    </p:spTree>
    <p:extLst>
      <p:ext uri="{BB962C8B-B14F-4D97-AF65-F5344CB8AC3E}">
        <p14:creationId xmlns:p14="http://schemas.microsoft.com/office/powerpoint/2010/main" val="1715168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86CB1-79E8-48F9-8513-4B20805C54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9E1623-6F03-4312-9246-E7325FA340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FEE2E5-818C-4F82-A933-1CD3644EA6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3718D6-8DBB-44EA-BF07-809F300400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271EE8-206C-4F66-B900-1CCEE4E6C1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1DA502-4097-4432-A503-5DE9BB121856}"/>
              </a:ext>
            </a:extLst>
          </p:cNvPr>
          <p:cNvSpPr>
            <a:spLocks noGrp="1"/>
          </p:cNvSpPr>
          <p:nvPr>
            <p:ph type="dt" sz="half" idx="10"/>
          </p:nvPr>
        </p:nvSpPr>
        <p:spPr/>
        <p:txBody>
          <a:bodyPr/>
          <a:lstStyle/>
          <a:p>
            <a:fld id="{7E47841F-206C-4C0A-866F-FA189F490881}" type="datetimeFigureOut">
              <a:rPr lang="en-US" smtClean="0"/>
              <a:t>12/12/2023</a:t>
            </a:fld>
            <a:endParaRPr lang="en-US"/>
          </a:p>
        </p:txBody>
      </p:sp>
      <p:sp>
        <p:nvSpPr>
          <p:cNvPr id="8" name="Footer Placeholder 7">
            <a:extLst>
              <a:ext uri="{FF2B5EF4-FFF2-40B4-BE49-F238E27FC236}">
                <a16:creationId xmlns:a16="http://schemas.microsoft.com/office/drawing/2014/main" id="{B53FA6B0-C1E2-4128-9D31-907EA8D5E0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6DEC73-D82D-49B3-AF1B-4968D78B506D}"/>
              </a:ext>
            </a:extLst>
          </p:cNvPr>
          <p:cNvSpPr>
            <a:spLocks noGrp="1"/>
          </p:cNvSpPr>
          <p:nvPr>
            <p:ph type="sldNum" sz="quarter" idx="12"/>
          </p:nvPr>
        </p:nvSpPr>
        <p:spPr/>
        <p:txBody>
          <a:bodyPr/>
          <a:lstStyle/>
          <a:p>
            <a:fld id="{858D0CDD-5060-4795-91B4-B812E7F6AE00}" type="slidenum">
              <a:rPr lang="en-US" smtClean="0"/>
              <a:t>‹#›</a:t>
            </a:fld>
            <a:endParaRPr lang="en-US"/>
          </a:p>
        </p:txBody>
      </p:sp>
    </p:spTree>
    <p:extLst>
      <p:ext uri="{BB962C8B-B14F-4D97-AF65-F5344CB8AC3E}">
        <p14:creationId xmlns:p14="http://schemas.microsoft.com/office/powerpoint/2010/main" val="485466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3E18D-E34E-4578-A534-126B6B746C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5A63DA-0C1F-4751-8358-DDD43614B059}"/>
              </a:ext>
            </a:extLst>
          </p:cNvPr>
          <p:cNvSpPr>
            <a:spLocks noGrp="1"/>
          </p:cNvSpPr>
          <p:nvPr>
            <p:ph type="dt" sz="half" idx="10"/>
          </p:nvPr>
        </p:nvSpPr>
        <p:spPr/>
        <p:txBody>
          <a:bodyPr/>
          <a:lstStyle/>
          <a:p>
            <a:fld id="{7E47841F-206C-4C0A-866F-FA189F490881}" type="datetimeFigureOut">
              <a:rPr lang="en-US" smtClean="0"/>
              <a:t>12/12/2023</a:t>
            </a:fld>
            <a:endParaRPr lang="en-US"/>
          </a:p>
        </p:txBody>
      </p:sp>
      <p:sp>
        <p:nvSpPr>
          <p:cNvPr id="4" name="Footer Placeholder 3">
            <a:extLst>
              <a:ext uri="{FF2B5EF4-FFF2-40B4-BE49-F238E27FC236}">
                <a16:creationId xmlns:a16="http://schemas.microsoft.com/office/drawing/2014/main" id="{5FDDB9DF-04B7-45D8-BA70-7228BF187F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ACEF4A-FD4C-4D56-8204-861C1EEAEBAF}"/>
              </a:ext>
            </a:extLst>
          </p:cNvPr>
          <p:cNvSpPr>
            <a:spLocks noGrp="1"/>
          </p:cNvSpPr>
          <p:nvPr>
            <p:ph type="sldNum" sz="quarter" idx="12"/>
          </p:nvPr>
        </p:nvSpPr>
        <p:spPr/>
        <p:txBody>
          <a:bodyPr/>
          <a:lstStyle/>
          <a:p>
            <a:fld id="{858D0CDD-5060-4795-91B4-B812E7F6AE00}" type="slidenum">
              <a:rPr lang="en-US" smtClean="0"/>
              <a:t>‹#›</a:t>
            </a:fld>
            <a:endParaRPr lang="en-US"/>
          </a:p>
        </p:txBody>
      </p:sp>
    </p:spTree>
    <p:extLst>
      <p:ext uri="{BB962C8B-B14F-4D97-AF65-F5344CB8AC3E}">
        <p14:creationId xmlns:p14="http://schemas.microsoft.com/office/powerpoint/2010/main" val="221909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5D2F1F-B4D8-4689-AB14-B1D6AD8444BA}"/>
              </a:ext>
            </a:extLst>
          </p:cNvPr>
          <p:cNvSpPr>
            <a:spLocks noGrp="1"/>
          </p:cNvSpPr>
          <p:nvPr>
            <p:ph type="dt" sz="half" idx="10"/>
          </p:nvPr>
        </p:nvSpPr>
        <p:spPr/>
        <p:txBody>
          <a:bodyPr/>
          <a:lstStyle/>
          <a:p>
            <a:fld id="{7E47841F-206C-4C0A-866F-FA189F490881}" type="datetimeFigureOut">
              <a:rPr lang="en-US" smtClean="0"/>
              <a:t>12/12/2023</a:t>
            </a:fld>
            <a:endParaRPr lang="en-US"/>
          </a:p>
        </p:txBody>
      </p:sp>
      <p:sp>
        <p:nvSpPr>
          <p:cNvPr id="3" name="Footer Placeholder 2">
            <a:extLst>
              <a:ext uri="{FF2B5EF4-FFF2-40B4-BE49-F238E27FC236}">
                <a16:creationId xmlns:a16="http://schemas.microsoft.com/office/drawing/2014/main" id="{01153CCE-2F6B-4F49-B92A-C06657E2EC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9850C0-0042-4BDD-B16B-FB9463E5B170}"/>
              </a:ext>
            </a:extLst>
          </p:cNvPr>
          <p:cNvSpPr>
            <a:spLocks noGrp="1"/>
          </p:cNvSpPr>
          <p:nvPr>
            <p:ph type="sldNum" sz="quarter" idx="12"/>
          </p:nvPr>
        </p:nvSpPr>
        <p:spPr/>
        <p:txBody>
          <a:bodyPr/>
          <a:lstStyle/>
          <a:p>
            <a:fld id="{858D0CDD-5060-4795-91B4-B812E7F6AE00}" type="slidenum">
              <a:rPr lang="en-US" smtClean="0"/>
              <a:t>‹#›</a:t>
            </a:fld>
            <a:endParaRPr lang="en-US"/>
          </a:p>
        </p:txBody>
      </p:sp>
    </p:spTree>
    <p:extLst>
      <p:ext uri="{BB962C8B-B14F-4D97-AF65-F5344CB8AC3E}">
        <p14:creationId xmlns:p14="http://schemas.microsoft.com/office/powerpoint/2010/main" val="1567314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E418B-74AA-457B-BF2C-B94676FABA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50D108-6394-448F-96C0-2F96D690EA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6EADB6-12A3-4733-A1A2-F5669AF5A4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EBE922-9AF0-46D0-A36D-3ED9D82FFFAC}"/>
              </a:ext>
            </a:extLst>
          </p:cNvPr>
          <p:cNvSpPr>
            <a:spLocks noGrp="1"/>
          </p:cNvSpPr>
          <p:nvPr>
            <p:ph type="dt" sz="half" idx="10"/>
          </p:nvPr>
        </p:nvSpPr>
        <p:spPr/>
        <p:txBody>
          <a:bodyPr/>
          <a:lstStyle/>
          <a:p>
            <a:fld id="{7E47841F-206C-4C0A-866F-FA189F490881}" type="datetimeFigureOut">
              <a:rPr lang="en-US" smtClean="0"/>
              <a:t>12/12/2023</a:t>
            </a:fld>
            <a:endParaRPr lang="en-US"/>
          </a:p>
        </p:txBody>
      </p:sp>
      <p:sp>
        <p:nvSpPr>
          <p:cNvPr id="6" name="Footer Placeholder 5">
            <a:extLst>
              <a:ext uri="{FF2B5EF4-FFF2-40B4-BE49-F238E27FC236}">
                <a16:creationId xmlns:a16="http://schemas.microsoft.com/office/drawing/2014/main" id="{9231AF4C-D3AC-49C1-81E7-C6CC94972A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6E0F16-0236-4DB0-BCE4-301AA3F3A715}"/>
              </a:ext>
            </a:extLst>
          </p:cNvPr>
          <p:cNvSpPr>
            <a:spLocks noGrp="1"/>
          </p:cNvSpPr>
          <p:nvPr>
            <p:ph type="sldNum" sz="quarter" idx="12"/>
          </p:nvPr>
        </p:nvSpPr>
        <p:spPr/>
        <p:txBody>
          <a:bodyPr/>
          <a:lstStyle/>
          <a:p>
            <a:fld id="{858D0CDD-5060-4795-91B4-B812E7F6AE00}" type="slidenum">
              <a:rPr lang="en-US" smtClean="0"/>
              <a:t>‹#›</a:t>
            </a:fld>
            <a:endParaRPr lang="en-US"/>
          </a:p>
        </p:txBody>
      </p:sp>
    </p:spTree>
    <p:extLst>
      <p:ext uri="{BB962C8B-B14F-4D97-AF65-F5344CB8AC3E}">
        <p14:creationId xmlns:p14="http://schemas.microsoft.com/office/powerpoint/2010/main" val="283827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F6024-294F-4A44-8E37-E1C19D7D06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5B9DF5-5F86-447B-B41F-6038984778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9C57F3-77FD-4B1B-904C-F992B964F1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E0BF3F-FE16-4C2E-ABAA-68D844B94D6F}"/>
              </a:ext>
            </a:extLst>
          </p:cNvPr>
          <p:cNvSpPr>
            <a:spLocks noGrp="1"/>
          </p:cNvSpPr>
          <p:nvPr>
            <p:ph type="dt" sz="half" idx="10"/>
          </p:nvPr>
        </p:nvSpPr>
        <p:spPr/>
        <p:txBody>
          <a:bodyPr/>
          <a:lstStyle/>
          <a:p>
            <a:fld id="{7E47841F-206C-4C0A-866F-FA189F490881}" type="datetimeFigureOut">
              <a:rPr lang="en-US" smtClean="0"/>
              <a:t>12/12/2023</a:t>
            </a:fld>
            <a:endParaRPr lang="en-US"/>
          </a:p>
        </p:txBody>
      </p:sp>
      <p:sp>
        <p:nvSpPr>
          <p:cNvPr id="6" name="Footer Placeholder 5">
            <a:extLst>
              <a:ext uri="{FF2B5EF4-FFF2-40B4-BE49-F238E27FC236}">
                <a16:creationId xmlns:a16="http://schemas.microsoft.com/office/drawing/2014/main" id="{962A79F1-1D44-4EE8-9942-8E9E47CBDC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EB9FD6-1DB6-4EB1-A343-F9389FBCA929}"/>
              </a:ext>
            </a:extLst>
          </p:cNvPr>
          <p:cNvSpPr>
            <a:spLocks noGrp="1"/>
          </p:cNvSpPr>
          <p:nvPr>
            <p:ph type="sldNum" sz="quarter" idx="12"/>
          </p:nvPr>
        </p:nvSpPr>
        <p:spPr/>
        <p:txBody>
          <a:bodyPr/>
          <a:lstStyle/>
          <a:p>
            <a:fld id="{858D0CDD-5060-4795-91B4-B812E7F6AE00}" type="slidenum">
              <a:rPr lang="en-US" smtClean="0"/>
              <a:t>‹#›</a:t>
            </a:fld>
            <a:endParaRPr lang="en-US"/>
          </a:p>
        </p:txBody>
      </p:sp>
    </p:spTree>
    <p:extLst>
      <p:ext uri="{BB962C8B-B14F-4D97-AF65-F5344CB8AC3E}">
        <p14:creationId xmlns:p14="http://schemas.microsoft.com/office/powerpoint/2010/main" val="1264442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CEEB16-910E-4E85-B6EF-A5A6DA92B0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FBA0F5-C86A-4893-B97D-C3E339074E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862769-8930-4C59-AAD5-E8BE6105E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47841F-206C-4C0A-866F-FA189F490881}" type="datetimeFigureOut">
              <a:rPr lang="en-US" smtClean="0"/>
              <a:t>12/12/2023</a:t>
            </a:fld>
            <a:endParaRPr lang="en-US"/>
          </a:p>
        </p:txBody>
      </p:sp>
      <p:sp>
        <p:nvSpPr>
          <p:cNvPr id="5" name="Footer Placeholder 4">
            <a:extLst>
              <a:ext uri="{FF2B5EF4-FFF2-40B4-BE49-F238E27FC236}">
                <a16:creationId xmlns:a16="http://schemas.microsoft.com/office/drawing/2014/main" id="{2E39EB52-E74D-4779-8CC4-3A78728E78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7164DA-D41E-42F6-9775-F99FF3AD61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8D0CDD-5060-4795-91B4-B812E7F6AE00}" type="slidenum">
              <a:rPr lang="en-US" smtClean="0"/>
              <a:t>‹#›</a:t>
            </a:fld>
            <a:endParaRPr lang="en-US"/>
          </a:p>
        </p:txBody>
      </p:sp>
    </p:spTree>
    <p:extLst>
      <p:ext uri="{BB962C8B-B14F-4D97-AF65-F5344CB8AC3E}">
        <p14:creationId xmlns:p14="http://schemas.microsoft.com/office/powerpoint/2010/main" val="790317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1BE0428-A7E8-42FC-A461-2B9F74685974}"/>
              </a:ext>
            </a:extLst>
          </p:cNvPr>
          <p:cNvPicPr>
            <a:picLocks noChangeAspect="1"/>
          </p:cNvPicPr>
          <p:nvPr/>
        </p:nvPicPr>
        <p:blipFill>
          <a:blip r:embed="rId2"/>
          <a:stretch>
            <a:fillRect/>
          </a:stretch>
        </p:blipFill>
        <p:spPr>
          <a:xfrm>
            <a:off x="4104473" y="1426139"/>
            <a:ext cx="3632785" cy="4900554"/>
          </a:xfrm>
          <a:prstGeom prst="rect">
            <a:avLst/>
          </a:prstGeom>
        </p:spPr>
      </p:pic>
      <p:sp>
        <p:nvSpPr>
          <p:cNvPr id="2" name="Title 1">
            <a:extLst>
              <a:ext uri="{FF2B5EF4-FFF2-40B4-BE49-F238E27FC236}">
                <a16:creationId xmlns:a16="http://schemas.microsoft.com/office/drawing/2014/main" id="{716F5639-CB69-488F-9C18-CE50FAB6DF9F}"/>
              </a:ext>
            </a:extLst>
          </p:cNvPr>
          <p:cNvSpPr>
            <a:spLocks noGrp="1"/>
          </p:cNvSpPr>
          <p:nvPr>
            <p:ph type="ctrTitle"/>
          </p:nvPr>
        </p:nvSpPr>
        <p:spPr>
          <a:xfrm>
            <a:off x="0" y="-1387987"/>
            <a:ext cx="12192000" cy="2387600"/>
          </a:xfrm>
        </p:spPr>
        <p:txBody>
          <a:bodyPr/>
          <a:lstStyle/>
          <a:p>
            <a:r>
              <a:rPr lang="en-US" dirty="0">
                <a:solidFill>
                  <a:srgbClr val="FF0000"/>
                </a:solidFill>
              </a:rPr>
              <a:t>The Mark of the Beast: What is it?</a:t>
            </a:r>
          </a:p>
        </p:txBody>
      </p:sp>
      <p:pic>
        <p:nvPicPr>
          <p:cNvPr id="3" name="Picture 2">
            <a:extLst>
              <a:ext uri="{FF2B5EF4-FFF2-40B4-BE49-F238E27FC236}">
                <a16:creationId xmlns:a16="http://schemas.microsoft.com/office/drawing/2014/main" id="{420D8B68-7797-70AC-BA61-EC4F0D43A406}"/>
              </a:ext>
            </a:extLst>
          </p:cNvPr>
          <p:cNvPicPr>
            <a:picLocks noChangeAspect="1"/>
          </p:cNvPicPr>
          <p:nvPr/>
        </p:nvPicPr>
        <p:blipFill>
          <a:blip r:embed="rId3"/>
          <a:stretch>
            <a:fillRect/>
          </a:stretch>
        </p:blipFill>
        <p:spPr>
          <a:xfrm>
            <a:off x="8724900" y="2034540"/>
            <a:ext cx="3139440" cy="2354580"/>
          </a:xfrm>
          <a:prstGeom prst="rect">
            <a:avLst/>
          </a:prstGeom>
        </p:spPr>
      </p:pic>
      <p:pic>
        <p:nvPicPr>
          <p:cNvPr id="12" name="Picture 11">
            <a:extLst>
              <a:ext uri="{FF2B5EF4-FFF2-40B4-BE49-F238E27FC236}">
                <a16:creationId xmlns:a16="http://schemas.microsoft.com/office/drawing/2014/main" id="{FC825D36-7F60-F987-1370-AD762179A2DE}"/>
              </a:ext>
            </a:extLst>
          </p:cNvPr>
          <p:cNvPicPr>
            <a:picLocks noChangeAspect="1"/>
          </p:cNvPicPr>
          <p:nvPr/>
        </p:nvPicPr>
        <p:blipFill>
          <a:blip r:embed="rId4"/>
          <a:stretch>
            <a:fillRect/>
          </a:stretch>
        </p:blipFill>
        <p:spPr>
          <a:xfrm>
            <a:off x="327660" y="2034540"/>
            <a:ext cx="2859592" cy="3152050"/>
          </a:xfrm>
          <a:prstGeom prst="rect">
            <a:avLst/>
          </a:prstGeom>
        </p:spPr>
      </p:pic>
    </p:spTree>
    <p:extLst>
      <p:ext uri="{BB962C8B-B14F-4D97-AF65-F5344CB8AC3E}">
        <p14:creationId xmlns:p14="http://schemas.microsoft.com/office/powerpoint/2010/main" val="1125327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601E9-F8EB-ED6F-DCC9-44D62F900910}"/>
              </a:ext>
            </a:extLst>
          </p:cNvPr>
          <p:cNvSpPr>
            <a:spLocks noGrp="1"/>
          </p:cNvSpPr>
          <p:nvPr>
            <p:ph type="title"/>
          </p:nvPr>
        </p:nvSpPr>
        <p:spPr>
          <a:xfrm>
            <a:off x="495300" y="-194945"/>
            <a:ext cx="10515600" cy="1325563"/>
          </a:xfrm>
        </p:spPr>
        <p:txBody>
          <a:bodyPr/>
          <a:lstStyle/>
          <a:p>
            <a:r>
              <a:rPr lang="en-US" b="1" u="sng" dirty="0">
                <a:solidFill>
                  <a:srgbClr val="7030A0"/>
                </a:solidFill>
                <a:effectLst>
                  <a:outerShdw blurRad="38100" dist="38100" dir="2700000" algn="tl">
                    <a:srgbClr val="000000">
                      <a:alpha val="43137"/>
                    </a:srgbClr>
                  </a:outerShdw>
                </a:effectLst>
              </a:rPr>
              <a:t>Commits Blasphemy</a:t>
            </a:r>
          </a:p>
        </p:txBody>
      </p:sp>
      <p:sp>
        <p:nvSpPr>
          <p:cNvPr id="4" name="TextBox 3">
            <a:extLst>
              <a:ext uri="{FF2B5EF4-FFF2-40B4-BE49-F238E27FC236}">
                <a16:creationId xmlns:a16="http://schemas.microsoft.com/office/drawing/2014/main" id="{A201B9DB-3DE4-A58D-B210-9BEF4DF21244}"/>
              </a:ext>
            </a:extLst>
          </p:cNvPr>
          <p:cNvSpPr txBox="1"/>
          <p:nvPr/>
        </p:nvSpPr>
        <p:spPr>
          <a:xfrm>
            <a:off x="374333" y="1130618"/>
            <a:ext cx="6097904" cy="5262979"/>
          </a:xfrm>
          <a:prstGeom prst="rect">
            <a:avLst/>
          </a:prstGeom>
          <a:noFill/>
        </p:spPr>
        <p:txBody>
          <a:bodyPr wrap="square">
            <a:spAutoFit/>
          </a:bodyPr>
          <a:lstStyle/>
          <a:p>
            <a:r>
              <a:rPr lang="en-US" sz="2800" dirty="0"/>
              <a:t>Mark 2:4-7 “And when they could not come nigh unto him for the press, they uncovered the roof where he was: and when they had broken it up, they let down the bed wherein the sick of the palsy lay. When Jesus saw their faith, he said unto the sick of the palsy, Son, thy sins be forgiven thee. But there was certain of the scribes sitting there, and reasoning in their hearts, </a:t>
            </a:r>
            <a:r>
              <a:rPr lang="en-US" sz="2800" b="1" u="sng" dirty="0"/>
              <a:t>Why doth this man thus speak blasphemies? who can forgive sins but God only?”</a:t>
            </a:r>
          </a:p>
        </p:txBody>
      </p:sp>
      <p:pic>
        <p:nvPicPr>
          <p:cNvPr id="5" name="Picture 4">
            <a:extLst>
              <a:ext uri="{FF2B5EF4-FFF2-40B4-BE49-F238E27FC236}">
                <a16:creationId xmlns:a16="http://schemas.microsoft.com/office/drawing/2014/main" id="{A6389C26-1857-3987-74B6-215D2B3F40E9}"/>
              </a:ext>
            </a:extLst>
          </p:cNvPr>
          <p:cNvPicPr>
            <a:picLocks noChangeAspect="1"/>
          </p:cNvPicPr>
          <p:nvPr/>
        </p:nvPicPr>
        <p:blipFill>
          <a:blip r:embed="rId2"/>
          <a:stretch>
            <a:fillRect/>
          </a:stretch>
        </p:blipFill>
        <p:spPr>
          <a:xfrm>
            <a:off x="6975881" y="510957"/>
            <a:ext cx="4720819" cy="5882640"/>
          </a:xfrm>
          <a:prstGeom prst="rect">
            <a:avLst/>
          </a:prstGeom>
        </p:spPr>
      </p:pic>
    </p:spTree>
    <p:extLst>
      <p:ext uri="{BB962C8B-B14F-4D97-AF65-F5344CB8AC3E}">
        <p14:creationId xmlns:p14="http://schemas.microsoft.com/office/powerpoint/2010/main" val="963112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604EE-96D0-86FB-6306-490A2B84D834}"/>
              </a:ext>
            </a:extLst>
          </p:cNvPr>
          <p:cNvSpPr>
            <a:spLocks noGrp="1"/>
          </p:cNvSpPr>
          <p:nvPr>
            <p:ph type="title"/>
          </p:nvPr>
        </p:nvSpPr>
        <p:spPr>
          <a:xfrm>
            <a:off x="712470" y="-194945"/>
            <a:ext cx="10515600" cy="1325563"/>
          </a:xfrm>
        </p:spPr>
        <p:txBody>
          <a:bodyPr/>
          <a:lstStyle/>
          <a:p>
            <a:r>
              <a:rPr lang="en-US" u="sng" dirty="0">
                <a:solidFill>
                  <a:srgbClr val="FF0000"/>
                </a:solidFill>
                <a:effectLst>
                  <a:outerShdw blurRad="38100" dist="38100" dir="2700000" algn="tl">
                    <a:srgbClr val="000000">
                      <a:alpha val="43137"/>
                    </a:srgbClr>
                  </a:outerShdw>
                </a:effectLst>
              </a:rPr>
              <a:t>Blasphemy According to Scripture</a:t>
            </a:r>
          </a:p>
        </p:txBody>
      </p:sp>
      <p:sp>
        <p:nvSpPr>
          <p:cNvPr id="4" name="TextBox 3">
            <a:extLst>
              <a:ext uri="{FF2B5EF4-FFF2-40B4-BE49-F238E27FC236}">
                <a16:creationId xmlns:a16="http://schemas.microsoft.com/office/drawing/2014/main" id="{9144F98A-D6F8-4C89-A3AB-70AE5E7D6E52}"/>
              </a:ext>
            </a:extLst>
          </p:cNvPr>
          <p:cNvSpPr txBox="1"/>
          <p:nvPr/>
        </p:nvSpPr>
        <p:spPr>
          <a:xfrm>
            <a:off x="5970270" y="1370648"/>
            <a:ext cx="6097904" cy="4401205"/>
          </a:xfrm>
          <a:prstGeom prst="rect">
            <a:avLst/>
          </a:prstGeom>
          <a:noFill/>
        </p:spPr>
        <p:txBody>
          <a:bodyPr wrap="square">
            <a:spAutoFit/>
          </a:bodyPr>
          <a:lstStyle/>
          <a:p>
            <a:r>
              <a:rPr lang="en-US" sz="2800" dirty="0"/>
              <a:t>John 10:30-33 “</a:t>
            </a:r>
            <a:r>
              <a:rPr lang="en-US" sz="2800" b="1" u="sng" dirty="0"/>
              <a:t>I and my Father are one</a:t>
            </a:r>
            <a:r>
              <a:rPr lang="en-US" sz="2800" dirty="0"/>
              <a:t>. Then the Jews took up stones again to stone him. Jesus answered them, Many good works have I shewed you from my Father; for which of those works do ye stone me? The Jews answered him, saying, For a good work we stone thee not; </a:t>
            </a:r>
            <a:r>
              <a:rPr lang="en-US" sz="2800" b="1" u="sng" dirty="0"/>
              <a:t>but for blasphemy; and because that thou, being a man, </a:t>
            </a:r>
            <a:r>
              <a:rPr lang="en-US" sz="2800" b="1" u="sng" dirty="0" err="1"/>
              <a:t>makest</a:t>
            </a:r>
            <a:r>
              <a:rPr lang="en-US" sz="2800" b="1" u="sng" dirty="0"/>
              <a:t> thyself God</a:t>
            </a:r>
            <a:r>
              <a:rPr lang="en-US" sz="2800" dirty="0"/>
              <a:t>.”</a:t>
            </a:r>
          </a:p>
        </p:txBody>
      </p:sp>
      <p:pic>
        <p:nvPicPr>
          <p:cNvPr id="5" name="Picture 4">
            <a:extLst>
              <a:ext uri="{FF2B5EF4-FFF2-40B4-BE49-F238E27FC236}">
                <a16:creationId xmlns:a16="http://schemas.microsoft.com/office/drawing/2014/main" id="{8D6B4216-F3B3-F30F-140E-1B9B7272FCD2}"/>
              </a:ext>
            </a:extLst>
          </p:cNvPr>
          <p:cNvPicPr>
            <a:picLocks noChangeAspect="1"/>
          </p:cNvPicPr>
          <p:nvPr/>
        </p:nvPicPr>
        <p:blipFill rotWithShape="1">
          <a:blip r:embed="rId2"/>
          <a:srcRect l="28074" t="1111" r="26482" b="2534"/>
          <a:stretch/>
        </p:blipFill>
        <p:spPr>
          <a:xfrm>
            <a:off x="963930" y="993375"/>
            <a:ext cx="4080510" cy="5407425"/>
          </a:xfrm>
          <a:prstGeom prst="rect">
            <a:avLst/>
          </a:prstGeom>
        </p:spPr>
      </p:pic>
    </p:spTree>
    <p:extLst>
      <p:ext uri="{BB962C8B-B14F-4D97-AF65-F5344CB8AC3E}">
        <p14:creationId xmlns:p14="http://schemas.microsoft.com/office/powerpoint/2010/main" val="1852819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9AA27-CCB9-29D5-1686-00B4E6158DB9}"/>
              </a:ext>
            </a:extLst>
          </p:cNvPr>
          <p:cNvSpPr>
            <a:spLocks noGrp="1"/>
          </p:cNvSpPr>
          <p:nvPr>
            <p:ph type="title"/>
          </p:nvPr>
        </p:nvSpPr>
        <p:spPr>
          <a:xfrm>
            <a:off x="918210" y="-172085"/>
            <a:ext cx="10515600" cy="1325563"/>
          </a:xfrm>
        </p:spPr>
        <p:txBody>
          <a:bodyPr>
            <a:normAutofit/>
          </a:bodyPr>
          <a:lstStyle/>
          <a:p>
            <a:r>
              <a:rPr lang="en-US" sz="6000" b="1" u="sng" dirty="0">
                <a:solidFill>
                  <a:srgbClr val="002060"/>
                </a:solidFill>
                <a:effectLst>
                  <a:outerShdw blurRad="38100" dist="38100" dir="2700000" algn="tl">
                    <a:srgbClr val="000000">
                      <a:alpha val="43137"/>
                    </a:srgbClr>
                  </a:outerShdw>
                </a:effectLst>
              </a:rPr>
              <a:t>Getting Closer….</a:t>
            </a:r>
          </a:p>
        </p:txBody>
      </p:sp>
      <p:sp>
        <p:nvSpPr>
          <p:cNvPr id="3" name="TextBox 2">
            <a:extLst>
              <a:ext uri="{FF2B5EF4-FFF2-40B4-BE49-F238E27FC236}">
                <a16:creationId xmlns:a16="http://schemas.microsoft.com/office/drawing/2014/main" id="{A3D2A765-8E5F-FDD8-CDE1-5E267F6D2395}"/>
              </a:ext>
            </a:extLst>
          </p:cNvPr>
          <p:cNvSpPr txBox="1"/>
          <p:nvPr/>
        </p:nvSpPr>
        <p:spPr>
          <a:xfrm>
            <a:off x="571500" y="1497330"/>
            <a:ext cx="11109960" cy="5016758"/>
          </a:xfrm>
          <a:prstGeom prst="rect">
            <a:avLst/>
          </a:prstGeom>
          <a:noFill/>
        </p:spPr>
        <p:txBody>
          <a:bodyPr wrap="square" rtlCol="0">
            <a:spAutoFit/>
          </a:bodyPr>
          <a:lstStyle/>
          <a:p>
            <a:r>
              <a:rPr lang="en-US" sz="4000" dirty="0"/>
              <a:t>What </a:t>
            </a:r>
            <a:r>
              <a:rPr lang="en-US" sz="4000" b="1" dirty="0"/>
              <a:t>World Empire/Power</a:t>
            </a:r>
            <a:r>
              <a:rPr lang="en-US" sz="4000" dirty="0"/>
              <a:t> which has to do with </a:t>
            </a:r>
            <a:r>
              <a:rPr lang="en-US" sz="4000" b="1" dirty="0"/>
              <a:t>worship</a:t>
            </a:r>
            <a:r>
              <a:rPr lang="en-US" sz="4000" dirty="0"/>
              <a:t>, arose out of the </a:t>
            </a:r>
            <a:r>
              <a:rPr lang="en-US" sz="4000" b="1" dirty="0"/>
              <a:t>10 divisions of the Roman Empire</a:t>
            </a:r>
            <a:r>
              <a:rPr lang="en-US" sz="4000" dirty="0"/>
              <a:t> by </a:t>
            </a:r>
            <a:r>
              <a:rPr lang="en-US" sz="4000" b="1" dirty="0"/>
              <a:t>538AD</a:t>
            </a:r>
            <a:r>
              <a:rPr lang="en-US" sz="4000" dirty="0"/>
              <a:t> which </a:t>
            </a:r>
            <a:r>
              <a:rPr lang="en-US" sz="4000" b="1" u="sng" dirty="0"/>
              <a:t>claims to have the power to forgive sins and that it represents God on earth</a:t>
            </a:r>
            <a:r>
              <a:rPr lang="en-US" sz="4000" dirty="0"/>
              <a:t>?</a:t>
            </a:r>
          </a:p>
          <a:p>
            <a:endParaRPr lang="en-US" sz="4000" dirty="0"/>
          </a:p>
          <a:p>
            <a:r>
              <a:rPr lang="en-US" sz="4000" dirty="0"/>
              <a:t>Answer: The Holy Roman Empire Rules Europe after the fall of the Empire, the worship element found in the rise of the </a:t>
            </a:r>
            <a:r>
              <a:rPr lang="en-US" sz="4000" b="1" u="sng" dirty="0"/>
              <a:t>Roman Catholic Church</a:t>
            </a:r>
          </a:p>
        </p:txBody>
      </p:sp>
    </p:spTree>
    <p:extLst>
      <p:ext uri="{BB962C8B-B14F-4D97-AF65-F5344CB8AC3E}">
        <p14:creationId xmlns:p14="http://schemas.microsoft.com/office/powerpoint/2010/main" val="129701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9A73-0610-46C6-BFBA-4426D65C302A}"/>
              </a:ext>
            </a:extLst>
          </p:cNvPr>
          <p:cNvSpPr>
            <a:spLocks noGrp="1"/>
          </p:cNvSpPr>
          <p:nvPr>
            <p:ph type="title"/>
          </p:nvPr>
        </p:nvSpPr>
        <p:spPr>
          <a:xfrm>
            <a:off x="838200" y="-282948"/>
            <a:ext cx="10515600" cy="1325563"/>
          </a:xfrm>
        </p:spPr>
        <p:txBody>
          <a:bodyPr/>
          <a:lstStyle/>
          <a:p>
            <a:pPr algn="ctr"/>
            <a:r>
              <a:rPr lang="en-US" b="1" dirty="0"/>
              <a:t>Claims to Forgive Sins…</a:t>
            </a:r>
          </a:p>
        </p:txBody>
      </p:sp>
      <p:sp>
        <p:nvSpPr>
          <p:cNvPr id="3" name="Rectangle 2">
            <a:extLst>
              <a:ext uri="{FF2B5EF4-FFF2-40B4-BE49-F238E27FC236}">
                <a16:creationId xmlns:a16="http://schemas.microsoft.com/office/drawing/2014/main" id="{CA6D3E1C-76B0-48B7-B84A-3FF70EFD827E}"/>
              </a:ext>
            </a:extLst>
          </p:cNvPr>
          <p:cNvSpPr/>
          <p:nvPr/>
        </p:nvSpPr>
        <p:spPr>
          <a:xfrm>
            <a:off x="0" y="1042615"/>
            <a:ext cx="9472474" cy="5693866"/>
          </a:xfrm>
          <a:prstGeom prst="rect">
            <a:avLst/>
          </a:prstGeom>
        </p:spPr>
        <p:txBody>
          <a:bodyPr wrap="square">
            <a:spAutoFit/>
          </a:bodyPr>
          <a:lstStyle/>
          <a:p>
            <a:r>
              <a:rPr lang="en-US" sz="2800" dirty="0"/>
              <a:t>“the poor sinner kneels at his confessor’s feet. He KNOWS he is not speaking to an ordinary man but to ‘</a:t>
            </a:r>
            <a:r>
              <a:rPr lang="en-US" sz="2800" b="1" dirty="0"/>
              <a:t>another Christ’</a:t>
            </a:r>
            <a:r>
              <a:rPr lang="en-US" sz="2800" dirty="0"/>
              <a:t> He hears the words: ‘</a:t>
            </a:r>
            <a:r>
              <a:rPr lang="en-US" sz="2800" b="1" u="sng" dirty="0"/>
              <a:t>I absolve thy sins</a:t>
            </a:r>
            <a:r>
              <a:rPr lang="en-US" sz="2800" dirty="0"/>
              <a:t>…” and the </a:t>
            </a:r>
            <a:r>
              <a:rPr lang="en-US" sz="2800" b="1" dirty="0"/>
              <a:t>hideous load of sins drop from his soul forever</a:t>
            </a:r>
            <a:r>
              <a:rPr lang="en-US" sz="2800" dirty="0"/>
              <a:t>.”--William Doyle, Shall I be a priest, p 14-15</a:t>
            </a:r>
          </a:p>
          <a:p>
            <a:endParaRPr lang="en-US" sz="2800" dirty="0"/>
          </a:p>
          <a:p>
            <a:r>
              <a:rPr lang="en-US" sz="2800" dirty="0"/>
              <a:t>“</a:t>
            </a:r>
            <a:r>
              <a:rPr lang="en-US" sz="2800" b="1" u="sng" dirty="0"/>
              <a:t>This judicial authority will even include the power to forgive sin</a:t>
            </a:r>
            <a:r>
              <a:rPr lang="en-US" sz="2800" dirty="0"/>
              <a:t>.”--The Catholic </a:t>
            </a:r>
            <a:r>
              <a:rPr lang="en-US" sz="2800" dirty="0" err="1"/>
              <a:t>Encyclopaedia</a:t>
            </a:r>
            <a:r>
              <a:rPr lang="en-US" sz="2800" dirty="0"/>
              <a:t> Vol xii, article ‘Pope’, p. 265</a:t>
            </a:r>
          </a:p>
          <a:p>
            <a:endParaRPr lang="en-US" sz="2800" dirty="0"/>
          </a:p>
          <a:p>
            <a:r>
              <a:rPr lang="en-US" sz="2800" dirty="0"/>
              <a:t>“</a:t>
            </a:r>
            <a:r>
              <a:rPr lang="en-US" sz="2800" b="1" u="sng" dirty="0"/>
              <a:t>And God himself is obliged to abide by the judgment of his priest and either not to pardon or to pardon, according as they refuse to give absolution</a:t>
            </a:r>
            <a:r>
              <a:rPr lang="en-US" sz="2800" dirty="0"/>
              <a:t>, provided the penitent is capable of it.”—Liguori, Duties and Dignities of the Priest, p. 27</a:t>
            </a:r>
          </a:p>
        </p:txBody>
      </p:sp>
      <p:pic>
        <p:nvPicPr>
          <p:cNvPr id="4" name="Picture 3">
            <a:extLst>
              <a:ext uri="{FF2B5EF4-FFF2-40B4-BE49-F238E27FC236}">
                <a16:creationId xmlns:a16="http://schemas.microsoft.com/office/drawing/2014/main" id="{F2C0D0E2-EE0E-49C9-B65A-35277DD7E861}"/>
              </a:ext>
            </a:extLst>
          </p:cNvPr>
          <p:cNvPicPr>
            <a:picLocks noChangeAspect="1"/>
          </p:cNvPicPr>
          <p:nvPr/>
        </p:nvPicPr>
        <p:blipFill rotWithShape="1">
          <a:blip r:embed="rId2"/>
          <a:srcRect l="23509" t="9728" r="26491" b="8455"/>
          <a:stretch/>
        </p:blipFill>
        <p:spPr>
          <a:xfrm>
            <a:off x="9262924" y="585415"/>
            <a:ext cx="2876550" cy="3062660"/>
          </a:xfrm>
          <a:prstGeom prst="rect">
            <a:avLst/>
          </a:prstGeom>
        </p:spPr>
      </p:pic>
      <p:pic>
        <p:nvPicPr>
          <p:cNvPr id="5" name="Picture 4">
            <a:extLst>
              <a:ext uri="{FF2B5EF4-FFF2-40B4-BE49-F238E27FC236}">
                <a16:creationId xmlns:a16="http://schemas.microsoft.com/office/drawing/2014/main" id="{B06477C7-60D4-4214-BB73-C92D2708B82D}"/>
              </a:ext>
            </a:extLst>
          </p:cNvPr>
          <p:cNvPicPr>
            <a:picLocks noChangeAspect="1"/>
          </p:cNvPicPr>
          <p:nvPr/>
        </p:nvPicPr>
        <p:blipFill>
          <a:blip r:embed="rId3"/>
          <a:stretch>
            <a:fillRect/>
          </a:stretch>
        </p:blipFill>
        <p:spPr>
          <a:xfrm>
            <a:off x="9510574" y="3966790"/>
            <a:ext cx="2628900" cy="2628900"/>
          </a:xfrm>
          <a:prstGeom prst="rect">
            <a:avLst/>
          </a:prstGeom>
        </p:spPr>
      </p:pic>
    </p:spTree>
    <p:extLst>
      <p:ext uri="{BB962C8B-B14F-4D97-AF65-F5344CB8AC3E}">
        <p14:creationId xmlns:p14="http://schemas.microsoft.com/office/powerpoint/2010/main" val="28748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A44BB-69D0-4B97-9BA6-BB7ADEC2A8CE}"/>
              </a:ext>
            </a:extLst>
          </p:cNvPr>
          <p:cNvSpPr>
            <a:spLocks noGrp="1"/>
          </p:cNvSpPr>
          <p:nvPr>
            <p:ph type="title"/>
          </p:nvPr>
        </p:nvSpPr>
        <p:spPr>
          <a:xfrm>
            <a:off x="838200" y="-318456"/>
            <a:ext cx="10515600" cy="1325563"/>
          </a:xfrm>
        </p:spPr>
        <p:txBody>
          <a:bodyPr/>
          <a:lstStyle/>
          <a:p>
            <a:pPr algn="ctr"/>
            <a:r>
              <a:rPr lang="en-US" b="1" dirty="0"/>
              <a:t>Claims to Be God…</a:t>
            </a:r>
          </a:p>
        </p:txBody>
      </p:sp>
      <p:sp>
        <p:nvSpPr>
          <p:cNvPr id="3" name="TextBox 2">
            <a:extLst>
              <a:ext uri="{FF2B5EF4-FFF2-40B4-BE49-F238E27FC236}">
                <a16:creationId xmlns:a16="http://schemas.microsoft.com/office/drawing/2014/main" id="{2D2585B8-3C70-468F-98D5-4338C5661C2D}"/>
              </a:ext>
            </a:extLst>
          </p:cNvPr>
          <p:cNvSpPr txBox="1"/>
          <p:nvPr/>
        </p:nvSpPr>
        <p:spPr>
          <a:xfrm>
            <a:off x="0" y="546811"/>
            <a:ext cx="12192000" cy="6555641"/>
          </a:xfrm>
          <a:prstGeom prst="rect">
            <a:avLst/>
          </a:prstGeom>
          <a:noFill/>
        </p:spPr>
        <p:txBody>
          <a:bodyPr wrap="square" rtlCol="0">
            <a:spAutoFit/>
          </a:bodyPr>
          <a:lstStyle/>
          <a:p>
            <a:r>
              <a:rPr lang="en-US" sz="2700" dirty="0"/>
              <a:t>“</a:t>
            </a:r>
            <a:r>
              <a:rPr lang="en-US" sz="2700" b="1" u="sng" dirty="0"/>
              <a:t>The Pope and God are the same</a:t>
            </a:r>
            <a:r>
              <a:rPr lang="en-US" sz="2700" dirty="0"/>
              <a:t>, so he has all power in Heaven and earth”—Pope Pius V (1566-1572), Barclay, Cities Petrus </a:t>
            </a:r>
            <a:r>
              <a:rPr lang="en-US" sz="2700" dirty="0" err="1"/>
              <a:t>Bertanous</a:t>
            </a:r>
            <a:r>
              <a:rPr lang="en-US" sz="2700" dirty="0"/>
              <a:t> Chapter XXVII: 218</a:t>
            </a:r>
          </a:p>
          <a:p>
            <a:endParaRPr lang="en-US" sz="2700" dirty="0"/>
          </a:p>
          <a:p>
            <a:r>
              <a:rPr lang="en-US" sz="2700" dirty="0"/>
              <a:t>“We may according to the fulness of our power, </a:t>
            </a:r>
            <a:r>
              <a:rPr lang="en-US" sz="2700" b="1" dirty="0"/>
              <a:t>dispose of the law and dispense above the law</a:t>
            </a:r>
            <a:r>
              <a:rPr lang="en-US" sz="2700" dirty="0"/>
              <a:t>. Those whom the Pope of Rome doth separate, </a:t>
            </a:r>
            <a:r>
              <a:rPr lang="en-US" sz="2700" b="1" u="sng" dirty="0"/>
              <a:t>it is not a man that separates them but God. For the Pope </a:t>
            </a:r>
            <a:r>
              <a:rPr lang="en-US" sz="2700" b="1" u="sng" dirty="0" err="1"/>
              <a:t>holdeth</a:t>
            </a:r>
            <a:r>
              <a:rPr lang="en-US" sz="2700" b="1" u="sng" dirty="0"/>
              <a:t> place on earth, not simply of a man but of the true God</a:t>
            </a:r>
            <a:r>
              <a:rPr lang="en-US" sz="2700" dirty="0"/>
              <a:t>.”—Pope Innocent III (1198-1216), Decretals of Gregory IX, Bk 1, </a:t>
            </a:r>
            <a:r>
              <a:rPr lang="en-US" sz="2700" dirty="0" err="1"/>
              <a:t>ch.</a:t>
            </a:r>
            <a:r>
              <a:rPr lang="en-US" sz="2700" dirty="0"/>
              <a:t> 3</a:t>
            </a:r>
          </a:p>
          <a:p>
            <a:endParaRPr lang="en-US" sz="2700" dirty="0"/>
          </a:p>
          <a:p>
            <a:r>
              <a:rPr lang="en-US" sz="2700" dirty="0"/>
              <a:t>“We declare, assert, define and pronounce to be subject to the Roman Pontiff is </a:t>
            </a:r>
            <a:r>
              <a:rPr lang="en-US" sz="2700" b="1" dirty="0"/>
              <a:t>to every creature altogether necessary for salvation</a:t>
            </a:r>
            <a:r>
              <a:rPr lang="en-US" sz="2700" dirty="0"/>
              <a:t>. . . I have the authority of the King of Kings. </a:t>
            </a:r>
            <a:r>
              <a:rPr lang="en-US" sz="2700" b="1" u="sng" dirty="0"/>
              <a:t>I am all in all, and above all, so that God Himself and I, the Vicar of Christ, have but one consistory, and I am able to do almost all that God can do. What therefore, can you make of me but God?”</a:t>
            </a:r>
            <a:r>
              <a:rPr lang="en-US" sz="2700" dirty="0"/>
              <a:t>—Pope Boniface VIII (1294-1303), Papal Bull </a:t>
            </a:r>
            <a:r>
              <a:rPr lang="en-US" sz="2700" dirty="0" err="1"/>
              <a:t>Unam</a:t>
            </a:r>
            <a:r>
              <a:rPr lang="en-US" sz="2700" dirty="0"/>
              <a:t> Sanctum, 1302AD</a:t>
            </a:r>
            <a:endParaRPr lang="en-US" sz="2700" b="1" u="sng" dirty="0"/>
          </a:p>
        </p:txBody>
      </p:sp>
    </p:spTree>
    <p:extLst>
      <p:ext uri="{BB962C8B-B14F-4D97-AF65-F5344CB8AC3E}">
        <p14:creationId xmlns:p14="http://schemas.microsoft.com/office/powerpoint/2010/main" val="1287501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96388B-8C8F-4E6C-92E0-5074EA06F27A}"/>
              </a:ext>
            </a:extLst>
          </p:cNvPr>
          <p:cNvSpPr txBox="1"/>
          <p:nvPr/>
        </p:nvSpPr>
        <p:spPr>
          <a:xfrm>
            <a:off x="124287" y="284087"/>
            <a:ext cx="11771791" cy="6124754"/>
          </a:xfrm>
          <a:prstGeom prst="rect">
            <a:avLst/>
          </a:prstGeom>
          <a:noFill/>
        </p:spPr>
        <p:txBody>
          <a:bodyPr wrap="square" rtlCol="0">
            <a:spAutoFit/>
          </a:bodyPr>
          <a:lstStyle/>
          <a:p>
            <a:r>
              <a:rPr lang="en-US" sz="2800" dirty="0"/>
              <a:t>“I alone . . . am the successor of the apostles, the vicar of Christ. </a:t>
            </a:r>
            <a:r>
              <a:rPr lang="en-US" sz="2800" b="1" u="sng" dirty="0"/>
              <a:t>I am the way, the truth, and the life”</a:t>
            </a:r>
            <a:r>
              <a:rPr lang="en-US" sz="2800" dirty="0"/>
              <a:t>—Pope Pius XI (1922-1939), quoted in Henry Charles Sheldon, History of the Christian Church, p. 59</a:t>
            </a:r>
          </a:p>
          <a:p>
            <a:endParaRPr lang="en-US" sz="2800" dirty="0"/>
          </a:p>
          <a:p>
            <a:r>
              <a:rPr lang="en-US" sz="2800" dirty="0"/>
              <a:t>“All names which the Scriptures are applied to Christ, by virtue of which it is established that he is over the church, </a:t>
            </a:r>
            <a:r>
              <a:rPr lang="en-US" sz="2800" b="1" u="sng" dirty="0"/>
              <a:t>all the same names are applied to the Pope.</a:t>
            </a:r>
            <a:r>
              <a:rPr lang="en-US" sz="2800" dirty="0"/>
              <a:t>”—Robert Bellarmine, On the Authority of Councils, Vol. 2: 266</a:t>
            </a:r>
          </a:p>
          <a:p>
            <a:endParaRPr lang="en-US" sz="2800" dirty="0"/>
          </a:p>
          <a:p>
            <a:r>
              <a:rPr lang="en-US" sz="2800" dirty="0"/>
              <a:t>“</a:t>
            </a:r>
            <a:r>
              <a:rPr lang="en-US" sz="2800" b="1" u="sng" dirty="0"/>
              <a:t>The Pope takes the place of Christ on earth. . .</a:t>
            </a:r>
            <a:r>
              <a:rPr lang="en-US" sz="2800" dirty="0"/>
              <a:t> by divine right the Pope has supreme and full power in faith, in morals over each and every pastor and his flock. He is the true vicar, the head of the entire church, the father and teacher of all Christians. </a:t>
            </a:r>
            <a:r>
              <a:rPr lang="en-US" sz="2800" b="1" u="sng" dirty="0"/>
              <a:t>He is the infallible ruler,</a:t>
            </a:r>
            <a:r>
              <a:rPr lang="en-US" sz="2800" dirty="0"/>
              <a:t> the founder of dogmas, </a:t>
            </a:r>
            <a:r>
              <a:rPr lang="en-US" sz="2800" b="1" u="sng" dirty="0"/>
              <a:t>the author of and the judge of all, being judged by no one, God himself on earth</a:t>
            </a:r>
            <a:r>
              <a:rPr lang="en-US" sz="2800" dirty="0"/>
              <a:t>”—New York Catechism</a:t>
            </a:r>
          </a:p>
        </p:txBody>
      </p:sp>
    </p:spTree>
    <p:extLst>
      <p:ext uri="{BB962C8B-B14F-4D97-AF65-F5344CB8AC3E}">
        <p14:creationId xmlns:p14="http://schemas.microsoft.com/office/powerpoint/2010/main" val="1224047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CD4BA-BD14-F2EB-B051-EA7288D0F7A1}"/>
              </a:ext>
            </a:extLst>
          </p:cNvPr>
          <p:cNvSpPr>
            <a:spLocks noGrp="1"/>
          </p:cNvSpPr>
          <p:nvPr>
            <p:ph type="title"/>
          </p:nvPr>
        </p:nvSpPr>
        <p:spPr>
          <a:xfrm>
            <a:off x="838200" y="-183515"/>
            <a:ext cx="10515600" cy="1325563"/>
          </a:xfrm>
        </p:spPr>
        <p:txBody>
          <a:bodyPr/>
          <a:lstStyle/>
          <a:p>
            <a:pPr algn="ctr"/>
            <a:r>
              <a:rPr lang="en-US" b="1" u="sng" dirty="0">
                <a:solidFill>
                  <a:srgbClr val="FFC000"/>
                </a:solidFill>
                <a:effectLst>
                  <a:outerShdw blurRad="38100" dist="38100" dir="2700000" algn="tl">
                    <a:srgbClr val="000000">
                      <a:alpha val="43137"/>
                    </a:srgbClr>
                  </a:outerShdw>
                </a:effectLst>
              </a:rPr>
              <a:t>Suffers a Deadly Wound—Reigns 42 Months </a:t>
            </a:r>
          </a:p>
        </p:txBody>
      </p:sp>
      <p:sp>
        <p:nvSpPr>
          <p:cNvPr id="4" name="TextBox 3">
            <a:extLst>
              <a:ext uri="{FF2B5EF4-FFF2-40B4-BE49-F238E27FC236}">
                <a16:creationId xmlns:a16="http://schemas.microsoft.com/office/drawing/2014/main" id="{2AE4AF7B-79CB-6666-2FBE-37012CB60071}"/>
              </a:ext>
            </a:extLst>
          </p:cNvPr>
          <p:cNvSpPr txBox="1"/>
          <p:nvPr/>
        </p:nvSpPr>
        <p:spPr>
          <a:xfrm>
            <a:off x="0" y="733246"/>
            <a:ext cx="7466648" cy="6124754"/>
          </a:xfrm>
          <a:prstGeom prst="rect">
            <a:avLst/>
          </a:prstGeom>
          <a:noFill/>
        </p:spPr>
        <p:txBody>
          <a:bodyPr wrap="square">
            <a:spAutoFit/>
          </a:bodyPr>
          <a:lstStyle/>
          <a:p>
            <a:r>
              <a:rPr lang="en-US" sz="2800" dirty="0"/>
              <a:t>Num. 14:34 “After the number of the days in which ye searched the land, even forty days, </a:t>
            </a:r>
            <a:r>
              <a:rPr lang="en-US" sz="2800" b="1" u="sng" dirty="0"/>
              <a:t>each day for a year</a:t>
            </a:r>
            <a:r>
              <a:rPr lang="en-US" sz="2800" dirty="0"/>
              <a:t>, shall ye bear your iniquities, even forty years, and ye shall know my breach of promise.”</a:t>
            </a:r>
          </a:p>
          <a:p>
            <a:endParaRPr lang="en-US" sz="2800" dirty="0"/>
          </a:p>
          <a:p>
            <a:r>
              <a:rPr lang="en-US" sz="2800" dirty="0"/>
              <a:t>Ez. 4:6 “And when thou hast accomplished them, lie again on thy right side, and thou shalt bear the iniquity of the house of Judah forty days: </a:t>
            </a:r>
            <a:r>
              <a:rPr lang="en-US" sz="2800" b="1" u="sng" dirty="0"/>
              <a:t>I have appointed thee each day for a year</a:t>
            </a:r>
            <a:r>
              <a:rPr lang="en-US" sz="2800" dirty="0"/>
              <a:t>.”</a:t>
            </a:r>
          </a:p>
          <a:p>
            <a:endParaRPr lang="en-US" sz="2800" dirty="0"/>
          </a:p>
          <a:p>
            <a:r>
              <a:rPr lang="en-US" sz="2800" dirty="0"/>
              <a:t>Gen. 29:27 “</a:t>
            </a:r>
            <a:r>
              <a:rPr lang="en-US" sz="2800" b="1" dirty="0"/>
              <a:t>Fulfil her week</a:t>
            </a:r>
            <a:r>
              <a:rPr lang="en-US" sz="2800" dirty="0"/>
              <a:t>, and we will give thee this also for the service which thou shalt </a:t>
            </a:r>
            <a:r>
              <a:rPr lang="en-US" sz="2800" b="1" u="sng" dirty="0"/>
              <a:t>serve with me yet seven other years</a:t>
            </a:r>
            <a:r>
              <a:rPr lang="en-US" sz="2800" dirty="0"/>
              <a:t>.”</a:t>
            </a:r>
          </a:p>
        </p:txBody>
      </p:sp>
      <p:pic>
        <p:nvPicPr>
          <p:cNvPr id="5" name="Picture 4">
            <a:extLst>
              <a:ext uri="{FF2B5EF4-FFF2-40B4-BE49-F238E27FC236}">
                <a16:creationId xmlns:a16="http://schemas.microsoft.com/office/drawing/2014/main" id="{D6B2C8D8-A415-5FB9-18B9-AD6BC5C68E16}"/>
              </a:ext>
            </a:extLst>
          </p:cNvPr>
          <p:cNvPicPr>
            <a:picLocks noChangeAspect="1"/>
          </p:cNvPicPr>
          <p:nvPr/>
        </p:nvPicPr>
        <p:blipFill rotWithShape="1">
          <a:blip r:embed="rId2"/>
          <a:srcRect l="17813" t="-112" r="43000"/>
          <a:stretch/>
        </p:blipFill>
        <p:spPr>
          <a:xfrm>
            <a:off x="7928832" y="941457"/>
            <a:ext cx="3981228" cy="5708332"/>
          </a:xfrm>
          <a:prstGeom prst="rect">
            <a:avLst/>
          </a:prstGeom>
        </p:spPr>
      </p:pic>
    </p:spTree>
    <p:extLst>
      <p:ext uri="{BB962C8B-B14F-4D97-AF65-F5344CB8AC3E}">
        <p14:creationId xmlns:p14="http://schemas.microsoft.com/office/powerpoint/2010/main" val="1439995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AECFA-17F4-8A60-F723-14D2F8A98A1F}"/>
              </a:ext>
            </a:extLst>
          </p:cNvPr>
          <p:cNvSpPr>
            <a:spLocks noGrp="1"/>
          </p:cNvSpPr>
          <p:nvPr>
            <p:ph type="title"/>
          </p:nvPr>
        </p:nvSpPr>
        <p:spPr>
          <a:xfrm>
            <a:off x="838200" y="-240665"/>
            <a:ext cx="10515600" cy="1325563"/>
          </a:xfrm>
        </p:spPr>
        <p:txBody>
          <a:bodyPr/>
          <a:lstStyle/>
          <a:p>
            <a:r>
              <a:rPr lang="en-US" b="1" u="sng" dirty="0">
                <a:effectLst>
                  <a:outerShdw blurRad="38100" dist="38100" dir="2700000" algn="tl">
                    <a:srgbClr val="000000">
                      <a:alpha val="43137"/>
                    </a:srgbClr>
                  </a:outerShdw>
                </a:effectLst>
              </a:rPr>
              <a:t>Sister Verses to the 42 Months</a:t>
            </a:r>
          </a:p>
        </p:txBody>
      </p:sp>
      <p:sp>
        <p:nvSpPr>
          <p:cNvPr id="3" name="TextBox 2">
            <a:extLst>
              <a:ext uri="{FF2B5EF4-FFF2-40B4-BE49-F238E27FC236}">
                <a16:creationId xmlns:a16="http://schemas.microsoft.com/office/drawing/2014/main" id="{220E7F6D-4B23-6F1E-6CC2-918163AD8811}"/>
              </a:ext>
            </a:extLst>
          </p:cNvPr>
          <p:cNvSpPr txBox="1"/>
          <p:nvPr/>
        </p:nvSpPr>
        <p:spPr>
          <a:xfrm>
            <a:off x="228600" y="913448"/>
            <a:ext cx="8435340" cy="5632311"/>
          </a:xfrm>
          <a:prstGeom prst="rect">
            <a:avLst/>
          </a:prstGeom>
          <a:noFill/>
        </p:spPr>
        <p:txBody>
          <a:bodyPr wrap="square" rtlCol="0">
            <a:spAutoFit/>
          </a:bodyPr>
          <a:lstStyle/>
          <a:p>
            <a:r>
              <a:rPr lang="en-US" sz="2400" dirty="0"/>
              <a:t>Dan. 7:25 “ . . . they shall be given into his hand until a </a:t>
            </a:r>
            <a:r>
              <a:rPr lang="en-US" sz="2400" b="1" u="sng" dirty="0"/>
              <a:t>time and times and the dividing of time</a:t>
            </a:r>
            <a:r>
              <a:rPr lang="en-US" sz="2400" dirty="0"/>
              <a:t>.”</a:t>
            </a:r>
          </a:p>
          <a:p>
            <a:endParaRPr lang="en-US" sz="2400" dirty="0"/>
          </a:p>
          <a:p>
            <a:r>
              <a:rPr lang="en-US" sz="2400" dirty="0"/>
              <a:t>Dan. 12:7 “ . . . it shall be for a </a:t>
            </a:r>
            <a:r>
              <a:rPr lang="en-US" sz="2400" b="1" u="sng" dirty="0"/>
              <a:t>time, times, and an half</a:t>
            </a:r>
            <a:r>
              <a:rPr lang="en-US" sz="2400" dirty="0"/>
              <a:t> . . .”</a:t>
            </a:r>
          </a:p>
          <a:p>
            <a:endParaRPr lang="en-US" sz="2400" dirty="0"/>
          </a:p>
          <a:p>
            <a:r>
              <a:rPr lang="en-US" sz="2400" dirty="0"/>
              <a:t>Rev. 11:2 “ . . . the holy city shall they tread under foot </a:t>
            </a:r>
            <a:r>
              <a:rPr lang="en-US" sz="2400" b="1" u="sng" dirty="0"/>
              <a:t>forty and two months</a:t>
            </a:r>
            <a:r>
              <a:rPr lang="en-US" sz="2400" dirty="0"/>
              <a:t>.”</a:t>
            </a:r>
          </a:p>
          <a:p>
            <a:endParaRPr lang="en-US" sz="2400" dirty="0"/>
          </a:p>
          <a:p>
            <a:r>
              <a:rPr lang="en-US" sz="2400" dirty="0"/>
              <a:t>Rev. 11:3 “ . . . a </a:t>
            </a:r>
            <a:r>
              <a:rPr lang="en-US" sz="2400" b="1" dirty="0"/>
              <a:t>thousand two hundred and threescore days</a:t>
            </a:r>
            <a:r>
              <a:rPr lang="en-US" sz="2400" dirty="0"/>
              <a:t> . . .”</a:t>
            </a:r>
          </a:p>
          <a:p>
            <a:endParaRPr lang="en-US" sz="2400" dirty="0"/>
          </a:p>
          <a:p>
            <a:r>
              <a:rPr lang="en-US" sz="2400" dirty="0"/>
              <a:t>Rev. 12:6 “ . . . a </a:t>
            </a:r>
            <a:r>
              <a:rPr lang="en-US" sz="2400" b="1" dirty="0"/>
              <a:t>thousand two hundred and threescore days.”</a:t>
            </a:r>
          </a:p>
          <a:p>
            <a:endParaRPr lang="en-US" sz="2400" b="1" dirty="0"/>
          </a:p>
          <a:p>
            <a:r>
              <a:rPr lang="en-US" sz="2400" dirty="0"/>
              <a:t>Rev. 12:14 “ . . . for </a:t>
            </a:r>
            <a:r>
              <a:rPr lang="en-US" sz="2400" b="1" u="sng" dirty="0"/>
              <a:t>a time, and times, and half a time . . .”</a:t>
            </a:r>
          </a:p>
          <a:p>
            <a:endParaRPr lang="en-US" sz="2400" b="1" u="sng" dirty="0"/>
          </a:p>
          <a:p>
            <a:r>
              <a:rPr lang="en-US" sz="2400" dirty="0"/>
              <a:t>Rev. 13:5 “ . . . continue </a:t>
            </a:r>
            <a:r>
              <a:rPr lang="en-US" sz="2400" b="1" dirty="0"/>
              <a:t>forty and two months</a:t>
            </a:r>
            <a:r>
              <a:rPr lang="en-US" sz="2400" dirty="0"/>
              <a:t>.”</a:t>
            </a:r>
          </a:p>
        </p:txBody>
      </p:sp>
      <p:pic>
        <p:nvPicPr>
          <p:cNvPr id="4" name="Picture 3">
            <a:extLst>
              <a:ext uri="{FF2B5EF4-FFF2-40B4-BE49-F238E27FC236}">
                <a16:creationId xmlns:a16="http://schemas.microsoft.com/office/drawing/2014/main" id="{8B891E68-D046-B18B-236D-4A4142255CD6}"/>
              </a:ext>
            </a:extLst>
          </p:cNvPr>
          <p:cNvPicPr>
            <a:picLocks noChangeAspect="1"/>
          </p:cNvPicPr>
          <p:nvPr/>
        </p:nvPicPr>
        <p:blipFill>
          <a:blip r:embed="rId2"/>
          <a:stretch>
            <a:fillRect/>
          </a:stretch>
        </p:blipFill>
        <p:spPr>
          <a:xfrm>
            <a:off x="8473548" y="2331720"/>
            <a:ext cx="3718451" cy="2711370"/>
          </a:xfrm>
          <a:prstGeom prst="rect">
            <a:avLst/>
          </a:prstGeom>
        </p:spPr>
      </p:pic>
    </p:spTree>
    <p:extLst>
      <p:ext uri="{BB962C8B-B14F-4D97-AF65-F5344CB8AC3E}">
        <p14:creationId xmlns:p14="http://schemas.microsoft.com/office/powerpoint/2010/main" val="1817787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33E895-8D61-8F03-ABEA-D25E337C5FAD}"/>
              </a:ext>
            </a:extLst>
          </p:cNvPr>
          <p:cNvSpPr txBox="1"/>
          <p:nvPr/>
        </p:nvSpPr>
        <p:spPr>
          <a:xfrm>
            <a:off x="617220" y="1280160"/>
            <a:ext cx="10755630" cy="3046988"/>
          </a:xfrm>
          <a:prstGeom prst="rect">
            <a:avLst/>
          </a:prstGeom>
          <a:noFill/>
        </p:spPr>
        <p:txBody>
          <a:bodyPr wrap="square" rtlCol="0">
            <a:spAutoFit/>
          </a:bodyPr>
          <a:lstStyle/>
          <a:p>
            <a:r>
              <a:rPr lang="en-US" sz="4800" b="1" dirty="0"/>
              <a:t>3-1/2 Years = 42 Months = 1,260 Days =</a:t>
            </a:r>
          </a:p>
          <a:p>
            <a:endParaRPr lang="en-US" sz="4800" b="1" dirty="0"/>
          </a:p>
          <a:p>
            <a:endParaRPr lang="en-US" sz="4800" b="1" dirty="0"/>
          </a:p>
          <a:p>
            <a:r>
              <a:rPr lang="en-US" sz="4800" b="1" dirty="0"/>
              <a:t>1,260 Literal Years</a:t>
            </a:r>
          </a:p>
        </p:txBody>
      </p:sp>
    </p:spTree>
    <p:extLst>
      <p:ext uri="{BB962C8B-B14F-4D97-AF65-F5344CB8AC3E}">
        <p14:creationId xmlns:p14="http://schemas.microsoft.com/office/powerpoint/2010/main" val="20222111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7F322-DA59-7285-F77F-F5526FD8A3EF}"/>
              </a:ext>
            </a:extLst>
          </p:cNvPr>
          <p:cNvSpPr>
            <a:spLocks noGrp="1"/>
          </p:cNvSpPr>
          <p:nvPr>
            <p:ph type="title"/>
          </p:nvPr>
        </p:nvSpPr>
        <p:spPr>
          <a:xfrm>
            <a:off x="0" y="-194945"/>
            <a:ext cx="12192000" cy="1325563"/>
          </a:xfrm>
        </p:spPr>
        <p:txBody>
          <a:bodyPr>
            <a:normAutofit/>
          </a:bodyPr>
          <a:lstStyle/>
          <a:p>
            <a:pPr algn="ctr"/>
            <a:r>
              <a:rPr lang="en-US" sz="4000" b="1" dirty="0">
                <a:solidFill>
                  <a:srgbClr val="C00000"/>
                </a:solidFill>
              </a:rPr>
              <a:t>Did the Roman Church Reign for 1,260 Years in Europe?</a:t>
            </a:r>
          </a:p>
        </p:txBody>
      </p:sp>
      <p:sp>
        <p:nvSpPr>
          <p:cNvPr id="3" name="TextBox 2">
            <a:extLst>
              <a:ext uri="{FF2B5EF4-FFF2-40B4-BE49-F238E27FC236}">
                <a16:creationId xmlns:a16="http://schemas.microsoft.com/office/drawing/2014/main" id="{25F2ECB4-A287-502C-8DE8-ABFE92A2AF1F}"/>
              </a:ext>
            </a:extLst>
          </p:cNvPr>
          <p:cNvSpPr txBox="1"/>
          <p:nvPr/>
        </p:nvSpPr>
        <p:spPr>
          <a:xfrm>
            <a:off x="411480" y="982980"/>
            <a:ext cx="6126480" cy="2308324"/>
          </a:xfrm>
          <a:prstGeom prst="rect">
            <a:avLst/>
          </a:prstGeom>
          <a:noFill/>
        </p:spPr>
        <p:txBody>
          <a:bodyPr wrap="square" rtlCol="0">
            <a:spAutoFit/>
          </a:bodyPr>
          <a:lstStyle/>
          <a:p>
            <a:r>
              <a:rPr lang="en-US" sz="3600" dirty="0"/>
              <a:t>538AD + 1,260 years = 1798… What Happened then?</a:t>
            </a:r>
          </a:p>
          <a:p>
            <a:endParaRPr lang="en-US" sz="3600" dirty="0"/>
          </a:p>
          <a:p>
            <a:endParaRPr lang="en-US" sz="3200" dirty="0"/>
          </a:p>
        </p:txBody>
      </p:sp>
      <p:pic>
        <p:nvPicPr>
          <p:cNvPr id="4" name="Picture 3">
            <a:extLst>
              <a:ext uri="{FF2B5EF4-FFF2-40B4-BE49-F238E27FC236}">
                <a16:creationId xmlns:a16="http://schemas.microsoft.com/office/drawing/2014/main" id="{AC1B87AD-818D-8026-4323-B7EA94AB3639}"/>
              </a:ext>
            </a:extLst>
          </p:cNvPr>
          <p:cNvPicPr>
            <a:picLocks noChangeAspect="1"/>
          </p:cNvPicPr>
          <p:nvPr/>
        </p:nvPicPr>
        <p:blipFill>
          <a:blip r:embed="rId2"/>
          <a:stretch>
            <a:fillRect/>
          </a:stretch>
        </p:blipFill>
        <p:spPr>
          <a:xfrm>
            <a:off x="7341448" y="1605279"/>
            <a:ext cx="4644284" cy="3492501"/>
          </a:xfrm>
          <a:prstGeom prst="rect">
            <a:avLst/>
          </a:prstGeom>
        </p:spPr>
      </p:pic>
      <p:sp>
        <p:nvSpPr>
          <p:cNvPr id="5" name="Rectangle 4">
            <a:extLst>
              <a:ext uri="{FF2B5EF4-FFF2-40B4-BE49-F238E27FC236}">
                <a16:creationId xmlns:a16="http://schemas.microsoft.com/office/drawing/2014/main" id="{52E5C26D-BF3A-B482-AC11-A2A1BD3EA81E}"/>
              </a:ext>
            </a:extLst>
          </p:cNvPr>
          <p:cNvSpPr/>
          <p:nvPr/>
        </p:nvSpPr>
        <p:spPr>
          <a:xfrm>
            <a:off x="0" y="2308543"/>
            <a:ext cx="7269480" cy="4524315"/>
          </a:xfrm>
          <a:prstGeom prst="rect">
            <a:avLst/>
          </a:prstGeom>
        </p:spPr>
        <p:txBody>
          <a:bodyPr wrap="square">
            <a:spAutoFit/>
          </a:bodyPr>
          <a:lstStyle/>
          <a:p>
            <a:r>
              <a:rPr lang="en-US" sz="2400" dirty="0"/>
              <a:t>“</a:t>
            </a:r>
            <a:r>
              <a:rPr lang="en-US" sz="2400" b="1" u="sng" dirty="0"/>
              <a:t>the deposing of the pope, the abolition of the papal government, and the decreeing of a republic in the city of Rome by the French in 1798 were acts of war</a:t>
            </a:r>
            <a:r>
              <a:rPr lang="en-US" sz="2400" dirty="0"/>
              <a:t>, </a:t>
            </a:r>
            <a:r>
              <a:rPr lang="en-US" sz="2400" b="1" dirty="0"/>
              <a:t>the consummation of the deadly wound administered to the papal system</a:t>
            </a:r>
            <a:r>
              <a:rPr lang="en-US" sz="2400" dirty="0"/>
              <a:t>. From that day, the pope was </a:t>
            </a:r>
            <a:r>
              <a:rPr lang="en-US" sz="2400" b="1" u="sng" dirty="0"/>
              <a:t>not king until the signing of the concordat with Italy, February 11, 1929</a:t>
            </a:r>
            <a:r>
              <a:rPr lang="en-US" sz="2400" dirty="0"/>
              <a:t>, when Pope Pius XI appeared on the upper balcony of St. Peter's and hundreds of voices from the street below joined in the jubilant cry, "Viva it papa-re! viva it papa-re!" (Long live the Pope King.) Now he is again in very truth a real king.”—( Ministry Magazine, CP Bollman, August 1931, Why the Year 538?)</a:t>
            </a:r>
          </a:p>
        </p:txBody>
      </p:sp>
    </p:spTree>
    <p:extLst>
      <p:ext uri="{BB962C8B-B14F-4D97-AF65-F5344CB8AC3E}">
        <p14:creationId xmlns:p14="http://schemas.microsoft.com/office/powerpoint/2010/main" val="284336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1B71B-1C1D-01A1-0B7F-5EC34218B7D5}"/>
              </a:ext>
            </a:extLst>
          </p:cNvPr>
          <p:cNvSpPr>
            <a:spLocks noGrp="1"/>
          </p:cNvSpPr>
          <p:nvPr>
            <p:ph type="title"/>
          </p:nvPr>
        </p:nvSpPr>
        <p:spPr>
          <a:xfrm>
            <a:off x="838200" y="-183515"/>
            <a:ext cx="10515600" cy="1325563"/>
          </a:xfrm>
        </p:spPr>
        <p:txBody>
          <a:bodyPr/>
          <a:lstStyle/>
          <a:p>
            <a:r>
              <a:rPr lang="en-US" b="1" dirty="0">
                <a:effectLst>
                  <a:outerShdw blurRad="38100" dist="38100" dir="2700000" algn="tl">
                    <a:srgbClr val="000000">
                      <a:alpha val="43137"/>
                    </a:srgbClr>
                  </a:outerShdw>
                </a:effectLst>
              </a:rPr>
              <a:t>The Verse(s) In Question…</a:t>
            </a:r>
          </a:p>
        </p:txBody>
      </p:sp>
      <p:sp>
        <p:nvSpPr>
          <p:cNvPr id="4" name="TextBox 3">
            <a:extLst>
              <a:ext uri="{FF2B5EF4-FFF2-40B4-BE49-F238E27FC236}">
                <a16:creationId xmlns:a16="http://schemas.microsoft.com/office/drawing/2014/main" id="{2D4E0D64-3DC2-F1E5-5E76-AFC6263F4AF1}"/>
              </a:ext>
            </a:extLst>
          </p:cNvPr>
          <p:cNvSpPr txBox="1"/>
          <p:nvPr/>
        </p:nvSpPr>
        <p:spPr>
          <a:xfrm>
            <a:off x="442913" y="937528"/>
            <a:ext cx="5604510" cy="5693866"/>
          </a:xfrm>
          <a:prstGeom prst="rect">
            <a:avLst/>
          </a:prstGeom>
          <a:noFill/>
        </p:spPr>
        <p:txBody>
          <a:bodyPr wrap="square">
            <a:spAutoFit/>
          </a:bodyPr>
          <a:lstStyle/>
          <a:p>
            <a:r>
              <a:rPr lang="en-US" sz="2800" baseline="30000" dirty="0"/>
              <a:t> </a:t>
            </a:r>
            <a:r>
              <a:rPr lang="en-US" sz="2800" dirty="0"/>
              <a:t>Rev. 13:16-18 “And he </a:t>
            </a:r>
            <a:r>
              <a:rPr lang="en-US" sz="2800" dirty="0" err="1"/>
              <a:t>causeth</a:t>
            </a:r>
            <a:r>
              <a:rPr lang="en-US" sz="2800" dirty="0"/>
              <a:t> all, both small and great, rich and poor, free and bond, </a:t>
            </a:r>
            <a:r>
              <a:rPr lang="en-US" sz="2800" b="1" u="sng" dirty="0"/>
              <a:t>to receive a mark in their right hand, or in their foreheads</a:t>
            </a:r>
            <a:r>
              <a:rPr lang="en-US" sz="2800" dirty="0"/>
              <a:t>:</a:t>
            </a:r>
            <a:r>
              <a:rPr lang="en-US" sz="2800" baseline="30000" dirty="0"/>
              <a:t> </a:t>
            </a:r>
            <a:r>
              <a:rPr lang="en-US" sz="2800" dirty="0"/>
              <a:t>And that no man might buy or sell, save he that had the mark, or the name of the beast, or the number of his name.</a:t>
            </a:r>
            <a:r>
              <a:rPr lang="en-US" sz="2800" baseline="30000" dirty="0"/>
              <a:t> </a:t>
            </a:r>
            <a:r>
              <a:rPr lang="en-US" sz="2800" dirty="0"/>
              <a:t>Here is wisdom. Let him that hath understanding count the number of the beast: for it is the number of a man; and his number is Six hundred threescore and six.”</a:t>
            </a:r>
          </a:p>
        </p:txBody>
      </p:sp>
      <p:sp>
        <p:nvSpPr>
          <p:cNvPr id="6" name="TextBox 5">
            <a:extLst>
              <a:ext uri="{FF2B5EF4-FFF2-40B4-BE49-F238E27FC236}">
                <a16:creationId xmlns:a16="http://schemas.microsoft.com/office/drawing/2014/main" id="{773D7324-042D-07F6-8AF8-8E9B5A46E639}"/>
              </a:ext>
            </a:extLst>
          </p:cNvPr>
          <p:cNvSpPr txBox="1"/>
          <p:nvPr/>
        </p:nvSpPr>
        <p:spPr>
          <a:xfrm>
            <a:off x="6442710" y="937528"/>
            <a:ext cx="5477827" cy="5262979"/>
          </a:xfrm>
          <a:prstGeom prst="rect">
            <a:avLst/>
          </a:prstGeom>
          <a:noFill/>
        </p:spPr>
        <p:txBody>
          <a:bodyPr wrap="square">
            <a:spAutoFit/>
          </a:bodyPr>
          <a:lstStyle/>
          <a:p>
            <a:r>
              <a:rPr lang="en-US" sz="2800" dirty="0"/>
              <a:t>Rev. 14:9-10 “And the </a:t>
            </a:r>
            <a:r>
              <a:rPr lang="en-US" sz="2800" b="1" u="sng" dirty="0"/>
              <a:t>third angel</a:t>
            </a:r>
            <a:r>
              <a:rPr lang="en-US" sz="2800" dirty="0"/>
              <a:t> followed them, saying with a loud voice, </a:t>
            </a:r>
            <a:r>
              <a:rPr lang="en-US" sz="2800" b="1" u="sng" dirty="0"/>
              <a:t>If any man worship the beast </a:t>
            </a:r>
            <a:r>
              <a:rPr lang="en-US" sz="2800" dirty="0"/>
              <a:t>and his image, and </a:t>
            </a:r>
            <a:r>
              <a:rPr lang="en-US" sz="2800" b="1" u="sng" dirty="0"/>
              <a:t>receive his mark in his forehead, or in his hand,</a:t>
            </a:r>
            <a:r>
              <a:rPr lang="en-US" sz="2800" dirty="0"/>
              <a:t> The same shall drink of the wine of the wrath of God, which is poured out without mixture into the cup of his indignation; and he shall be tormented with fire and brimstone in the presence of the holy angels, and in the presence of the Lamb”</a:t>
            </a:r>
          </a:p>
        </p:txBody>
      </p:sp>
    </p:spTree>
    <p:extLst>
      <p:ext uri="{BB962C8B-B14F-4D97-AF65-F5344CB8AC3E}">
        <p14:creationId xmlns:p14="http://schemas.microsoft.com/office/powerpoint/2010/main" val="2687965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37522-9487-442D-BFB6-39D71BA349D7}"/>
              </a:ext>
            </a:extLst>
          </p:cNvPr>
          <p:cNvSpPr>
            <a:spLocks noGrp="1"/>
          </p:cNvSpPr>
          <p:nvPr>
            <p:ph type="title"/>
          </p:nvPr>
        </p:nvSpPr>
        <p:spPr>
          <a:xfrm>
            <a:off x="838200" y="-229679"/>
            <a:ext cx="10515600" cy="1325563"/>
          </a:xfrm>
        </p:spPr>
        <p:txBody>
          <a:bodyPr/>
          <a:lstStyle/>
          <a:p>
            <a:pPr algn="ctr"/>
            <a:r>
              <a:rPr lang="en-US" b="1" i="1" dirty="0">
                <a:solidFill>
                  <a:srgbClr val="FFC000"/>
                </a:solidFill>
              </a:rPr>
              <a:t>Deadly Wound Healed: The Papacy…</a:t>
            </a:r>
          </a:p>
        </p:txBody>
      </p:sp>
      <p:pic>
        <p:nvPicPr>
          <p:cNvPr id="3" name="Picture 2">
            <a:extLst>
              <a:ext uri="{FF2B5EF4-FFF2-40B4-BE49-F238E27FC236}">
                <a16:creationId xmlns:a16="http://schemas.microsoft.com/office/drawing/2014/main" id="{C54D8316-1B44-42BA-8F3E-6789E2C13854}"/>
              </a:ext>
            </a:extLst>
          </p:cNvPr>
          <p:cNvPicPr>
            <a:picLocks noChangeAspect="1"/>
          </p:cNvPicPr>
          <p:nvPr/>
        </p:nvPicPr>
        <p:blipFill>
          <a:blip r:embed="rId2"/>
          <a:stretch>
            <a:fillRect/>
          </a:stretch>
        </p:blipFill>
        <p:spPr>
          <a:xfrm>
            <a:off x="300917" y="772279"/>
            <a:ext cx="7817862" cy="4960014"/>
          </a:xfrm>
          <a:prstGeom prst="rect">
            <a:avLst/>
          </a:prstGeom>
        </p:spPr>
      </p:pic>
      <p:sp>
        <p:nvSpPr>
          <p:cNvPr id="4" name="TextBox 3">
            <a:extLst>
              <a:ext uri="{FF2B5EF4-FFF2-40B4-BE49-F238E27FC236}">
                <a16:creationId xmlns:a16="http://schemas.microsoft.com/office/drawing/2014/main" id="{495D273F-C3D6-43EF-BCE7-78A2537BD642}"/>
              </a:ext>
            </a:extLst>
          </p:cNvPr>
          <p:cNvSpPr txBox="1"/>
          <p:nvPr/>
        </p:nvSpPr>
        <p:spPr>
          <a:xfrm>
            <a:off x="238125" y="5848350"/>
            <a:ext cx="11620500" cy="923330"/>
          </a:xfrm>
          <a:prstGeom prst="rect">
            <a:avLst/>
          </a:prstGeom>
          <a:noFill/>
        </p:spPr>
        <p:txBody>
          <a:bodyPr wrap="square" rtlCol="0">
            <a:spAutoFit/>
          </a:bodyPr>
          <a:lstStyle/>
          <a:p>
            <a:pPr algn="ctr"/>
            <a:r>
              <a:rPr lang="en-US" sz="5400" b="1" u="sng" dirty="0">
                <a:solidFill>
                  <a:srgbClr val="002060"/>
                </a:solidFill>
              </a:rPr>
              <a:t>The Lateran Treaty (Accord): 1929</a:t>
            </a:r>
          </a:p>
        </p:txBody>
      </p:sp>
      <p:sp>
        <p:nvSpPr>
          <p:cNvPr id="6" name="TextBox 5">
            <a:extLst>
              <a:ext uri="{FF2B5EF4-FFF2-40B4-BE49-F238E27FC236}">
                <a16:creationId xmlns:a16="http://schemas.microsoft.com/office/drawing/2014/main" id="{E8F5067C-D053-4328-82EA-A217459405DF}"/>
              </a:ext>
            </a:extLst>
          </p:cNvPr>
          <p:cNvSpPr txBox="1"/>
          <p:nvPr/>
        </p:nvSpPr>
        <p:spPr>
          <a:xfrm>
            <a:off x="8273989" y="1433718"/>
            <a:ext cx="3726864" cy="1200329"/>
          </a:xfrm>
          <a:prstGeom prst="rect">
            <a:avLst/>
          </a:prstGeom>
          <a:noFill/>
        </p:spPr>
        <p:txBody>
          <a:bodyPr wrap="square">
            <a:spAutoFit/>
          </a:bodyPr>
          <a:lstStyle/>
          <a:p>
            <a:r>
              <a:rPr lang="en-US" sz="2400" dirty="0"/>
              <a:t>Benito Mussolini and Cardinal </a:t>
            </a:r>
            <a:r>
              <a:rPr lang="en-US" sz="2400" dirty="0" err="1"/>
              <a:t>Gasparri</a:t>
            </a:r>
            <a:r>
              <a:rPr lang="en-US" sz="2400" dirty="0"/>
              <a:t> (signing on behalf of Pope Pius XI).</a:t>
            </a:r>
          </a:p>
        </p:txBody>
      </p:sp>
    </p:spTree>
    <p:extLst>
      <p:ext uri="{BB962C8B-B14F-4D97-AF65-F5344CB8AC3E}">
        <p14:creationId xmlns:p14="http://schemas.microsoft.com/office/powerpoint/2010/main" val="19797067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F28E6-3BA5-421D-8B87-93485E4FB3D0}"/>
              </a:ext>
            </a:extLst>
          </p:cNvPr>
          <p:cNvSpPr>
            <a:spLocks noGrp="1"/>
          </p:cNvSpPr>
          <p:nvPr>
            <p:ph type="title"/>
          </p:nvPr>
        </p:nvSpPr>
        <p:spPr>
          <a:xfrm>
            <a:off x="900344" y="0"/>
            <a:ext cx="10515600" cy="1325563"/>
          </a:xfrm>
        </p:spPr>
        <p:txBody>
          <a:bodyPr/>
          <a:lstStyle/>
          <a:p>
            <a:pPr algn="ctr"/>
            <a:r>
              <a:rPr lang="en-US" i="1" dirty="0">
                <a:solidFill>
                  <a:srgbClr val="FF0000"/>
                </a:solidFill>
                <a:effectLst>
                  <a:outerShdw blurRad="38100" dist="38100" dir="2700000" algn="tl">
                    <a:srgbClr val="000000">
                      <a:alpha val="43137"/>
                    </a:srgbClr>
                  </a:outerShdw>
                </a:effectLst>
              </a:rPr>
              <a:t>New York Times Article Confirms</a:t>
            </a:r>
          </a:p>
        </p:txBody>
      </p:sp>
      <p:sp>
        <p:nvSpPr>
          <p:cNvPr id="5" name="TextBox 4">
            <a:extLst>
              <a:ext uri="{FF2B5EF4-FFF2-40B4-BE49-F238E27FC236}">
                <a16:creationId xmlns:a16="http://schemas.microsoft.com/office/drawing/2014/main" id="{A39405D9-CA8B-457D-A145-69ACA55414B8}"/>
              </a:ext>
            </a:extLst>
          </p:cNvPr>
          <p:cNvSpPr txBox="1"/>
          <p:nvPr/>
        </p:nvSpPr>
        <p:spPr>
          <a:xfrm>
            <a:off x="464598" y="2024510"/>
            <a:ext cx="6096000" cy="3970318"/>
          </a:xfrm>
          <a:prstGeom prst="rect">
            <a:avLst/>
          </a:prstGeom>
          <a:noFill/>
        </p:spPr>
        <p:txBody>
          <a:bodyPr wrap="square">
            <a:spAutoFit/>
          </a:bodyPr>
          <a:lstStyle/>
          <a:p>
            <a:r>
              <a:rPr lang="en-US" sz="2800" b="1" dirty="0"/>
              <a:t>“ROME, Feb. 11.--</a:t>
            </a:r>
            <a:r>
              <a:rPr lang="en-US" sz="2800" dirty="0"/>
              <a:t>The Pope </a:t>
            </a:r>
            <a:r>
              <a:rPr lang="en-US" sz="2800" b="1" u="sng" dirty="0"/>
              <a:t>is again an independent sovereign ruler</a:t>
            </a:r>
            <a:r>
              <a:rPr lang="en-US" sz="2800" dirty="0"/>
              <a:t>, </a:t>
            </a:r>
            <a:r>
              <a:rPr lang="en-US" sz="2800" b="1" u="sng" dirty="0"/>
              <a:t>as he was throughout the Middle Ages</a:t>
            </a:r>
            <a:r>
              <a:rPr lang="en-US" sz="2800" dirty="0"/>
              <a:t>, though his temporal realm, </a:t>
            </a:r>
            <a:r>
              <a:rPr lang="en-US" sz="2800" b="1" u="sng" dirty="0"/>
              <a:t>established today, is the most microscopic independent State in the world, and probably the smallest in all history</a:t>
            </a:r>
            <a:r>
              <a:rPr lang="en-US" sz="2800" dirty="0"/>
              <a:t>.” — THE NEW YORK TIMES, Tuesday, February 12, 1929.</a:t>
            </a:r>
          </a:p>
        </p:txBody>
      </p:sp>
      <p:pic>
        <p:nvPicPr>
          <p:cNvPr id="6" name="Picture 5">
            <a:extLst>
              <a:ext uri="{FF2B5EF4-FFF2-40B4-BE49-F238E27FC236}">
                <a16:creationId xmlns:a16="http://schemas.microsoft.com/office/drawing/2014/main" id="{9D79AEC3-9D09-4FFF-B45A-11FF407E1909}"/>
              </a:ext>
            </a:extLst>
          </p:cNvPr>
          <p:cNvPicPr>
            <a:picLocks noChangeAspect="1"/>
          </p:cNvPicPr>
          <p:nvPr/>
        </p:nvPicPr>
        <p:blipFill>
          <a:blip r:embed="rId2"/>
          <a:stretch>
            <a:fillRect/>
          </a:stretch>
        </p:blipFill>
        <p:spPr>
          <a:xfrm>
            <a:off x="6528463" y="1180543"/>
            <a:ext cx="5198939" cy="5310744"/>
          </a:xfrm>
          <a:prstGeom prst="rect">
            <a:avLst/>
          </a:prstGeom>
        </p:spPr>
      </p:pic>
    </p:spTree>
    <p:extLst>
      <p:ext uri="{BB962C8B-B14F-4D97-AF65-F5344CB8AC3E}">
        <p14:creationId xmlns:p14="http://schemas.microsoft.com/office/powerpoint/2010/main" val="31251468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62685-2B45-46D7-8830-0FD2EA46F4B2}"/>
              </a:ext>
            </a:extLst>
          </p:cNvPr>
          <p:cNvSpPr>
            <a:spLocks noGrp="1"/>
          </p:cNvSpPr>
          <p:nvPr>
            <p:ph type="title"/>
          </p:nvPr>
        </p:nvSpPr>
        <p:spPr>
          <a:xfrm>
            <a:off x="838200" y="-194169"/>
            <a:ext cx="10515600" cy="1325563"/>
          </a:xfrm>
        </p:spPr>
        <p:txBody>
          <a:bodyPr/>
          <a:lstStyle/>
          <a:p>
            <a:r>
              <a:rPr lang="en-US" dirty="0"/>
              <a:t>The Number of his Name…</a:t>
            </a:r>
          </a:p>
        </p:txBody>
      </p:sp>
      <p:sp>
        <p:nvSpPr>
          <p:cNvPr id="3" name="TextBox 2">
            <a:extLst>
              <a:ext uri="{FF2B5EF4-FFF2-40B4-BE49-F238E27FC236}">
                <a16:creationId xmlns:a16="http://schemas.microsoft.com/office/drawing/2014/main" id="{7F434DCD-D05A-40DA-8EE3-C251B0F8F8BA}"/>
              </a:ext>
            </a:extLst>
          </p:cNvPr>
          <p:cNvSpPr txBox="1"/>
          <p:nvPr/>
        </p:nvSpPr>
        <p:spPr>
          <a:xfrm>
            <a:off x="5912527" y="754602"/>
            <a:ext cx="6161103" cy="3539430"/>
          </a:xfrm>
          <a:prstGeom prst="rect">
            <a:avLst/>
          </a:prstGeom>
          <a:noFill/>
        </p:spPr>
        <p:txBody>
          <a:bodyPr wrap="square" rtlCol="0">
            <a:spAutoFit/>
          </a:bodyPr>
          <a:lstStyle/>
          <a:p>
            <a:r>
              <a:rPr lang="en-US" sz="2800" dirty="0"/>
              <a:t>Rev. 13:17-18 “</a:t>
            </a:r>
            <a:r>
              <a:rPr lang="en-US" sz="2800" baseline="30000" dirty="0"/>
              <a:t> </a:t>
            </a:r>
            <a:r>
              <a:rPr lang="en-US" sz="2800" dirty="0"/>
              <a:t>And that no man might buy or sell, save he that had the mark, or the name of the beast, or the number of his name. Here is wisdom. Let him that hath understanding count the number of the beast: </a:t>
            </a:r>
            <a:r>
              <a:rPr lang="en-US" sz="2800" b="1" u="sng" dirty="0"/>
              <a:t>for it is the number of a man; and his number is Six hundred threescore and six</a:t>
            </a:r>
            <a:r>
              <a:rPr lang="en-US" sz="2800" dirty="0"/>
              <a:t>.”</a:t>
            </a:r>
          </a:p>
        </p:txBody>
      </p:sp>
      <p:sp>
        <p:nvSpPr>
          <p:cNvPr id="6" name="TextBox 5">
            <a:extLst>
              <a:ext uri="{FF2B5EF4-FFF2-40B4-BE49-F238E27FC236}">
                <a16:creationId xmlns:a16="http://schemas.microsoft.com/office/drawing/2014/main" id="{A3D3DA0B-D37F-4739-8213-3F56D89CD70D}"/>
              </a:ext>
            </a:extLst>
          </p:cNvPr>
          <p:cNvSpPr txBox="1"/>
          <p:nvPr/>
        </p:nvSpPr>
        <p:spPr>
          <a:xfrm>
            <a:off x="118368" y="754602"/>
            <a:ext cx="5314765" cy="5632311"/>
          </a:xfrm>
          <a:prstGeom prst="rect">
            <a:avLst/>
          </a:prstGeom>
          <a:noFill/>
        </p:spPr>
        <p:txBody>
          <a:bodyPr wrap="square" rtlCol="0">
            <a:spAutoFit/>
          </a:bodyPr>
          <a:lstStyle/>
          <a:p>
            <a:r>
              <a:rPr lang="en-US" sz="2400" dirty="0">
                <a:solidFill>
                  <a:srgbClr val="FF0000"/>
                </a:solidFill>
              </a:rPr>
              <a:t>Papal Titles:</a:t>
            </a:r>
          </a:p>
          <a:p>
            <a:endParaRPr lang="en-US" sz="2400" dirty="0"/>
          </a:p>
          <a:p>
            <a:r>
              <a:rPr lang="en-US" sz="2400" dirty="0" err="1"/>
              <a:t>Vicarius</a:t>
            </a:r>
            <a:r>
              <a:rPr lang="en-US" sz="2400" dirty="0"/>
              <a:t> Christi (Vicar of Christ)</a:t>
            </a:r>
          </a:p>
          <a:p>
            <a:endParaRPr lang="en-US" sz="2400" dirty="0"/>
          </a:p>
          <a:p>
            <a:r>
              <a:rPr lang="en-US" sz="2400" dirty="0" err="1"/>
              <a:t>Vicarius</a:t>
            </a:r>
            <a:r>
              <a:rPr lang="en-US" sz="2400" dirty="0"/>
              <a:t> </a:t>
            </a:r>
            <a:r>
              <a:rPr lang="en-US" sz="2400" dirty="0" err="1"/>
              <a:t>Filii</a:t>
            </a:r>
            <a:r>
              <a:rPr lang="en-US" sz="2400" dirty="0"/>
              <a:t> Dei (Vicar of the Son of God)</a:t>
            </a:r>
          </a:p>
          <a:p>
            <a:endParaRPr lang="en-US" sz="2400" dirty="0"/>
          </a:p>
          <a:p>
            <a:r>
              <a:rPr lang="en-US" sz="2400" dirty="0"/>
              <a:t>Pontifex Maximus (Supreme Pontiff)</a:t>
            </a:r>
          </a:p>
          <a:p>
            <a:endParaRPr lang="en-US" sz="2400" dirty="0"/>
          </a:p>
          <a:p>
            <a:r>
              <a:rPr lang="en-US" sz="2400" dirty="0"/>
              <a:t>Pope</a:t>
            </a:r>
          </a:p>
          <a:p>
            <a:endParaRPr lang="en-US" sz="2400" dirty="0"/>
          </a:p>
          <a:p>
            <a:r>
              <a:rPr lang="en-US" sz="2400" dirty="0"/>
              <a:t>Papacy</a:t>
            </a:r>
          </a:p>
          <a:p>
            <a:endParaRPr lang="en-US" sz="2400" dirty="0"/>
          </a:p>
          <a:p>
            <a:r>
              <a:rPr lang="en-US" sz="2400" dirty="0"/>
              <a:t>Holy See</a:t>
            </a:r>
          </a:p>
          <a:p>
            <a:endParaRPr lang="en-US" sz="2400" dirty="0"/>
          </a:p>
          <a:p>
            <a:r>
              <a:rPr lang="en-US" sz="2400" dirty="0"/>
              <a:t>Holy Father</a:t>
            </a:r>
          </a:p>
        </p:txBody>
      </p:sp>
      <p:pic>
        <p:nvPicPr>
          <p:cNvPr id="7" name="Picture 6">
            <a:extLst>
              <a:ext uri="{FF2B5EF4-FFF2-40B4-BE49-F238E27FC236}">
                <a16:creationId xmlns:a16="http://schemas.microsoft.com/office/drawing/2014/main" id="{E4CB5F98-ADBC-4E00-A21E-D77B892952D2}"/>
              </a:ext>
            </a:extLst>
          </p:cNvPr>
          <p:cNvPicPr>
            <a:picLocks noChangeAspect="1"/>
          </p:cNvPicPr>
          <p:nvPr/>
        </p:nvPicPr>
        <p:blipFill>
          <a:blip r:embed="rId2"/>
          <a:stretch>
            <a:fillRect/>
          </a:stretch>
        </p:blipFill>
        <p:spPr>
          <a:xfrm>
            <a:off x="5912526" y="4328402"/>
            <a:ext cx="5883315" cy="2383115"/>
          </a:xfrm>
          <a:prstGeom prst="rect">
            <a:avLst/>
          </a:prstGeom>
        </p:spPr>
      </p:pic>
    </p:spTree>
    <p:extLst>
      <p:ext uri="{BB962C8B-B14F-4D97-AF65-F5344CB8AC3E}">
        <p14:creationId xmlns:p14="http://schemas.microsoft.com/office/powerpoint/2010/main" val="237618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93008-C863-4409-B8BB-F858437518D5}"/>
              </a:ext>
            </a:extLst>
          </p:cNvPr>
          <p:cNvSpPr>
            <a:spLocks noGrp="1"/>
          </p:cNvSpPr>
          <p:nvPr>
            <p:ph type="title"/>
          </p:nvPr>
        </p:nvSpPr>
        <p:spPr>
          <a:xfrm>
            <a:off x="1219940" y="-327333"/>
            <a:ext cx="10515600" cy="1325563"/>
          </a:xfrm>
        </p:spPr>
        <p:txBody>
          <a:bodyPr/>
          <a:lstStyle/>
          <a:p>
            <a:r>
              <a:rPr lang="en-US" dirty="0"/>
              <a:t>The Number and the Title (of a man)</a:t>
            </a:r>
          </a:p>
        </p:txBody>
      </p:sp>
      <p:sp>
        <p:nvSpPr>
          <p:cNvPr id="3" name="TextBox 2">
            <a:extLst>
              <a:ext uri="{FF2B5EF4-FFF2-40B4-BE49-F238E27FC236}">
                <a16:creationId xmlns:a16="http://schemas.microsoft.com/office/drawing/2014/main" id="{451512BB-6B90-4241-B570-ED2F50710C4B}"/>
              </a:ext>
            </a:extLst>
          </p:cNvPr>
          <p:cNvSpPr txBox="1"/>
          <p:nvPr/>
        </p:nvSpPr>
        <p:spPr>
          <a:xfrm>
            <a:off x="0" y="737717"/>
            <a:ext cx="6303146" cy="6001643"/>
          </a:xfrm>
          <a:prstGeom prst="rect">
            <a:avLst/>
          </a:prstGeom>
          <a:noFill/>
        </p:spPr>
        <p:txBody>
          <a:bodyPr wrap="square">
            <a:spAutoFit/>
          </a:bodyPr>
          <a:lstStyle/>
          <a:p>
            <a:r>
              <a:rPr lang="en-US" sz="2400" dirty="0"/>
              <a:t>Catholic F. </a:t>
            </a:r>
            <a:r>
              <a:rPr lang="en-US" sz="2400" dirty="0" err="1"/>
              <a:t>Lucii</a:t>
            </a:r>
            <a:r>
              <a:rPr lang="en-US" sz="2400" dirty="0"/>
              <a:t> Ferraris, in his Latin encyclopedia called </a:t>
            </a:r>
            <a:r>
              <a:rPr lang="en-US" sz="2400" dirty="0" err="1"/>
              <a:t>Prompta</a:t>
            </a:r>
            <a:r>
              <a:rPr lang="en-US" sz="2400" dirty="0"/>
              <a:t> Bibliotheca </a:t>
            </a:r>
            <a:r>
              <a:rPr lang="en-US" sz="2400" dirty="0" err="1"/>
              <a:t>canonica</a:t>
            </a:r>
            <a:r>
              <a:rPr lang="en-US" sz="2400" dirty="0"/>
              <a:t> </a:t>
            </a:r>
            <a:r>
              <a:rPr lang="en-US" sz="2400" dirty="0" err="1"/>
              <a:t>juridica</a:t>
            </a:r>
            <a:r>
              <a:rPr lang="en-US" sz="2400" dirty="0"/>
              <a:t> </a:t>
            </a:r>
            <a:r>
              <a:rPr lang="en-US" sz="2400" dirty="0" err="1"/>
              <a:t>moralis</a:t>
            </a:r>
            <a:r>
              <a:rPr lang="en-US" sz="2400" dirty="0"/>
              <a:t>: “As the blessed Peter was </a:t>
            </a:r>
            <a:r>
              <a:rPr lang="en-US" sz="2400" b="1" u="sng" dirty="0"/>
              <a:t>constituted Vicar of the Son of God</a:t>
            </a:r>
            <a:r>
              <a:rPr lang="en-US" sz="2400" dirty="0"/>
              <a:t> [this is written as VICARIUS FILII DEI in Ferraris’ Latin publication] on earth, so it is seen that the Pontiffs, his successors, hold for us and our empire the power of a supremacy on the earth greater than the clemency of our earthly imperial serenity.”</a:t>
            </a:r>
          </a:p>
          <a:p>
            <a:endParaRPr lang="en-US" sz="2400" dirty="0"/>
          </a:p>
          <a:p>
            <a:r>
              <a:rPr lang="en-US" sz="2400" dirty="0"/>
              <a:t>“The title of the Pope of Rome is </a:t>
            </a:r>
            <a:r>
              <a:rPr lang="en-US" sz="2400" i="1" dirty="0" err="1"/>
              <a:t>Vicarius</a:t>
            </a:r>
            <a:r>
              <a:rPr lang="en-US" sz="2400" i="1" dirty="0"/>
              <a:t> </a:t>
            </a:r>
            <a:r>
              <a:rPr lang="en-US" sz="2400" i="1" dirty="0" err="1"/>
              <a:t>Filii</a:t>
            </a:r>
            <a:r>
              <a:rPr lang="en-US" sz="2400" i="1" dirty="0"/>
              <a:t> Dei</a:t>
            </a:r>
            <a:r>
              <a:rPr lang="en-US" sz="2400" dirty="0"/>
              <a:t>. This is inscribed on his </a:t>
            </a:r>
            <a:r>
              <a:rPr lang="en-US" sz="2400" dirty="0" err="1"/>
              <a:t>mitre</a:t>
            </a:r>
            <a:r>
              <a:rPr lang="en-US" sz="2400" dirty="0"/>
              <a:t>; and if you take the letters of his title (printed large) and add them together they come to 666...add these together and the total will be 666.”—Our Sunday Visitor, November 5, 1914 </a:t>
            </a:r>
          </a:p>
        </p:txBody>
      </p:sp>
      <p:pic>
        <p:nvPicPr>
          <p:cNvPr id="4" name="Picture 3">
            <a:extLst>
              <a:ext uri="{FF2B5EF4-FFF2-40B4-BE49-F238E27FC236}">
                <a16:creationId xmlns:a16="http://schemas.microsoft.com/office/drawing/2014/main" id="{BAFCAAEE-4260-4329-BEE8-6E0B41424DCA}"/>
              </a:ext>
            </a:extLst>
          </p:cNvPr>
          <p:cNvPicPr>
            <a:picLocks noChangeAspect="1"/>
          </p:cNvPicPr>
          <p:nvPr/>
        </p:nvPicPr>
        <p:blipFill>
          <a:blip r:embed="rId2"/>
          <a:stretch>
            <a:fillRect/>
          </a:stretch>
        </p:blipFill>
        <p:spPr>
          <a:xfrm>
            <a:off x="6943725" y="711421"/>
            <a:ext cx="4520954" cy="6027939"/>
          </a:xfrm>
          <a:prstGeom prst="rect">
            <a:avLst/>
          </a:prstGeom>
        </p:spPr>
      </p:pic>
    </p:spTree>
    <p:extLst>
      <p:ext uri="{BB962C8B-B14F-4D97-AF65-F5344CB8AC3E}">
        <p14:creationId xmlns:p14="http://schemas.microsoft.com/office/powerpoint/2010/main" val="6023970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E18A38-C64A-47C7-9A85-95B30BBBDF74}"/>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493634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C48A2-3201-47AB-8879-58D231D792B3}"/>
              </a:ext>
            </a:extLst>
          </p:cNvPr>
          <p:cNvSpPr>
            <a:spLocks noGrp="1"/>
          </p:cNvSpPr>
          <p:nvPr>
            <p:ph type="title"/>
          </p:nvPr>
        </p:nvSpPr>
        <p:spPr>
          <a:xfrm>
            <a:off x="838200" y="-206375"/>
            <a:ext cx="10515600" cy="1325563"/>
          </a:xfrm>
        </p:spPr>
        <p:txBody>
          <a:bodyPr/>
          <a:lstStyle/>
          <a:p>
            <a:r>
              <a:rPr lang="en-US" dirty="0"/>
              <a:t>What About the Mark?</a:t>
            </a:r>
          </a:p>
        </p:txBody>
      </p:sp>
      <p:sp>
        <p:nvSpPr>
          <p:cNvPr id="3" name="TextBox 2">
            <a:extLst>
              <a:ext uri="{FF2B5EF4-FFF2-40B4-BE49-F238E27FC236}">
                <a16:creationId xmlns:a16="http://schemas.microsoft.com/office/drawing/2014/main" id="{A28D9226-06F9-4B4C-A3A7-11CCB3366A0B}"/>
              </a:ext>
            </a:extLst>
          </p:cNvPr>
          <p:cNvSpPr txBox="1"/>
          <p:nvPr/>
        </p:nvSpPr>
        <p:spPr>
          <a:xfrm>
            <a:off x="161925" y="781050"/>
            <a:ext cx="6305550" cy="6001643"/>
          </a:xfrm>
          <a:prstGeom prst="rect">
            <a:avLst/>
          </a:prstGeom>
          <a:noFill/>
        </p:spPr>
        <p:txBody>
          <a:bodyPr wrap="square" rtlCol="0">
            <a:spAutoFit/>
          </a:bodyPr>
          <a:lstStyle/>
          <a:p>
            <a:r>
              <a:rPr lang="en-US" sz="2400" b="1" dirty="0">
                <a:solidFill>
                  <a:srgbClr val="002060"/>
                </a:solidFill>
              </a:rPr>
              <a:t>In the Forehead: </a:t>
            </a:r>
          </a:p>
          <a:p>
            <a:r>
              <a:rPr lang="en-US" sz="2400" dirty="0"/>
              <a:t>Heb. 10:16 “This </a:t>
            </a:r>
            <a:r>
              <a:rPr lang="en-US" sz="2400" i="1" dirty="0"/>
              <a:t>is</a:t>
            </a:r>
            <a:r>
              <a:rPr lang="en-US" sz="2400" dirty="0"/>
              <a:t> the covenant that I will make with them after those days, saith the Lord, </a:t>
            </a:r>
            <a:r>
              <a:rPr lang="en-US" sz="2400" b="1" u="sng" dirty="0"/>
              <a:t>I will put my laws into their hearts, and in their minds will I write them</a:t>
            </a:r>
            <a:r>
              <a:rPr lang="en-US" sz="2400" dirty="0"/>
              <a:t>”</a:t>
            </a:r>
          </a:p>
          <a:p>
            <a:endParaRPr lang="en-US" sz="2400" dirty="0"/>
          </a:p>
          <a:p>
            <a:r>
              <a:rPr lang="en-US" sz="2400" b="1" dirty="0">
                <a:solidFill>
                  <a:srgbClr val="002060"/>
                </a:solidFill>
              </a:rPr>
              <a:t>In the Hand:</a:t>
            </a:r>
          </a:p>
          <a:p>
            <a:r>
              <a:rPr lang="en-US" sz="2400" dirty="0" err="1"/>
              <a:t>Ecc</a:t>
            </a:r>
            <a:r>
              <a:rPr lang="en-US" sz="2400" dirty="0"/>
              <a:t>. 9:9-10 “Live joyfully with the wife whom thou </a:t>
            </a:r>
            <a:r>
              <a:rPr lang="en-US" sz="2400" dirty="0" err="1"/>
              <a:t>lovest</a:t>
            </a:r>
            <a:r>
              <a:rPr lang="en-US" sz="2400" dirty="0"/>
              <a:t> all the days of the life of thy vanity, which he hath given thee under the sun, all the days of thy vanity: for that is thy portion in this life, and in thy </a:t>
            </a:r>
            <a:r>
              <a:rPr lang="en-US" sz="2400" dirty="0" err="1"/>
              <a:t>labour</a:t>
            </a:r>
            <a:r>
              <a:rPr lang="en-US" sz="2400" dirty="0"/>
              <a:t> which thou </a:t>
            </a:r>
            <a:r>
              <a:rPr lang="en-US" sz="2400" dirty="0" err="1"/>
              <a:t>takest</a:t>
            </a:r>
            <a:r>
              <a:rPr lang="en-US" sz="2400" dirty="0"/>
              <a:t> under the sun.</a:t>
            </a:r>
            <a:r>
              <a:rPr lang="en-US" sz="2400" baseline="30000" dirty="0"/>
              <a:t> </a:t>
            </a:r>
            <a:r>
              <a:rPr lang="en-US" sz="2400" b="1" u="sng" dirty="0"/>
              <a:t>Whatsoever thy hand </a:t>
            </a:r>
            <a:r>
              <a:rPr lang="en-US" sz="2400" b="1" u="sng" dirty="0" err="1"/>
              <a:t>findeth</a:t>
            </a:r>
            <a:r>
              <a:rPr lang="en-US" sz="2400" b="1" u="sng" dirty="0"/>
              <a:t> to do, do it with thy might</a:t>
            </a:r>
            <a:r>
              <a:rPr lang="en-US" sz="2400" dirty="0"/>
              <a:t>; for there is no work, nor device, nor knowledge, nor wisdom, in the grave, whither thou </a:t>
            </a:r>
            <a:r>
              <a:rPr lang="en-US" sz="2400" dirty="0" err="1"/>
              <a:t>goest</a:t>
            </a:r>
            <a:r>
              <a:rPr lang="en-US" sz="2400" dirty="0"/>
              <a:t>.”</a:t>
            </a:r>
          </a:p>
        </p:txBody>
      </p:sp>
      <p:pic>
        <p:nvPicPr>
          <p:cNvPr id="4" name="Picture 3">
            <a:extLst>
              <a:ext uri="{FF2B5EF4-FFF2-40B4-BE49-F238E27FC236}">
                <a16:creationId xmlns:a16="http://schemas.microsoft.com/office/drawing/2014/main" id="{4D75D45B-C6C9-4785-8F56-BE0F4F3517DF}"/>
              </a:ext>
            </a:extLst>
          </p:cNvPr>
          <p:cNvPicPr>
            <a:picLocks noChangeAspect="1"/>
          </p:cNvPicPr>
          <p:nvPr/>
        </p:nvPicPr>
        <p:blipFill>
          <a:blip r:embed="rId2"/>
          <a:stretch>
            <a:fillRect/>
          </a:stretch>
        </p:blipFill>
        <p:spPr>
          <a:xfrm>
            <a:off x="8198660" y="552450"/>
            <a:ext cx="2822601" cy="2876550"/>
          </a:xfrm>
          <a:prstGeom prst="rect">
            <a:avLst/>
          </a:prstGeom>
        </p:spPr>
      </p:pic>
      <p:pic>
        <p:nvPicPr>
          <p:cNvPr id="5" name="Picture 4">
            <a:extLst>
              <a:ext uri="{FF2B5EF4-FFF2-40B4-BE49-F238E27FC236}">
                <a16:creationId xmlns:a16="http://schemas.microsoft.com/office/drawing/2014/main" id="{D0FFC441-8A11-4B27-B43F-BDD5F830492A}"/>
              </a:ext>
            </a:extLst>
          </p:cNvPr>
          <p:cNvPicPr>
            <a:picLocks noChangeAspect="1"/>
          </p:cNvPicPr>
          <p:nvPr/>
        </p:nvPicPr>
        <p:blipFill rotWithShape="1">
          <a:blip r:embed="rId3"/>
          <a:srcRect b="13448"/>
          <a:stretch/>
        </p:blipFill>
        <p:spPr>
          <a:xfrm>
            <a:off x="6549570" y="3667125"/>
            <a:ext cx="5261429" cy="2390775"/>
          </a:xfrm>
          <a:prstGeom prst="rect">
            <a:avLst/>
          </a:prstGeom>
        </p:spPr>
      </p:pic>
    </p:spTree>
    <p:extLst>
      <p:ext uri="{BB962C8B-B14F-4D97-AF65-F5344CB8AC3E}">
        <p14:creationId xmlns:p14="http://schemas.microsoft.com/office/powerpoint/2010/main" val="402002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96BB2-8904-443F-8075-876A97B53FEB}"/>
              </a:ext>
            </a:extLst>
          </p:cNvPr>
          <p:cNvSpPr>
            <a:spLocks noGrp="1"/>
          </p:cNvSpPr>
          <p:nvPr>
            <p:ph type="title"/>
          </p:nvPr>
        </p:nvSpPr>
        <p:spPr>
          <a:xfrm>
            <a:off x="900344" y="-407233"/>
            <a:ext cx="10515600" cy="1325563"/>
          </a:xfrm>
        </p:spPr>
        <p:txBody>
          <a:bodyPr/>
          <a:lstStyle/>
          <a:p>
            <a:r>
              <a:rPr lang="en-US" b="1" u="sng" dirty="0">
                <a:solidFill>
                  <a:srgbClr val="7030A0"/>
                </a:solidFill>
                <a:effectLst>
                  <a:outerShdw blurRad="38100" dist="38100" dir="2700000" algn="tl">
                    <a:srgbClr val="000000">
                      <a:alpha val="43137"/>
                    </a:srgbClr>
                  </a:outerShdw>
                </a:effectLst>
              </a:rPr>
              <a:t>Law of God in the Forehead…</a:t>
            </a:r>
          </a:p>
        </p:txBody>
      </p:sp>
      <p:sp>
        <p:nvSpPr>
          <p:cNvPr id="4" name="TextBox 3">
            <a:extLst>
              <a:ext uri="{FF2B5EF4-FFF2-40B4-BE49-F238E27FC236}">
                <a16:creationId xmlns:a16="http://schemas.microsoft.com/office/drawing/2014/main" id="{AF0131D1-5523-485C-AE57-990C45836392}"/>
              </a:ext>
            </a:extLst>
          </p:cNvPr>
          <p:cNvSpPr txBox="1"/>
          <p:nvPr/>
        </p:nvSpPr>
        <p:spPr>
          <a:xfrm>
            <a:off x="0" y="487025"/>
            <a:ext cx="9064101" cy="6740307"/>
          </a:xfrm>
          <a:prstGeom prst="rect">
            <a:avLst/>
          </a:prstGeom>
          <a:noFill/>
        </p:spPr>
        <p:txBody>
          <a:bodyPr wrap="square">
            <a:spAutoFit/>
          </a:bodyPr>
          <a:lstStyle/>
          <a:p>
            <a:r>
              <a:rPr lang="en-US" sz="2400" dirty="0"/>
              <a:t>Ex. 13:9 “And it shall be for a sign unto thee upon thine hand, and for a memorial between thine eyes, that the Lord's law may be in thy mouth: for with a strong hand hath the Lord brought thee out of Egypt.”</a:t>
            </a:r>
          </a:p>
          <a:p>
            <a:endParaRPr lang="en-US" sz="2400" dirty="0"/>
          </a:p>
          <a:p>
            <a:r>
              <a:rPr lang="en-US" sz="2400" dirty="0"/>
              <a:t>Deut. 11:1, 8, 13-14, 18 “Therefore thou shalt love the </a:t>
            </a:r>
            <a:r>
              <a:rPr lang="en-US" sz="2400" cap="small" dirty="0">
                <a:effectLst/>
              </a:rPr>
              <a:t>Lord</a:t>
            </a:r>
            <a:r>
              <a:rPr lang="en-US" sz="2400" dirty="0"/>
              <a:t> thy God, and keep his charge, and his statutes, and his judgments, and his commandments, </a:t>
            </a:r>
            <a:r>
              <a:rPr lang="en-US" sz="2400" dirty="0" err="1"/>
              <a:t>alway</a:t>
            </a:r>
            <a:r>
              <a:rPr lang="en-US" sz="2400" dirty="0"/>
              <a:t>. . . . Therefore shall ye keep all the commandments which I command you this day, that ye may be strong, and go in and possess the land, whither ye go to possess it . . . And it shall come to pass, if ye shall hearken diligently unto my commandments which I command you this day, to love the </a:t>
            </a:r>
            <a:r>
              <a:rPr lang="en-US" sz="2400" cap="small" dirty="0">
                <a:effectLst/>
              </a:rPr>
              <a:t>Lord</a:t>
            </a:r>
            <a:r>
              <a:rPr lang="en-US" sz="2400" dirty="0"/>
              <a:t> your God, and to serve him with all your heart and with all your soul, That I will give you the rain of your land in his due season, the first rain and the latter rain, that thou mayest gather in thy corn, and thy wine, and thine oil. . . . Therefore shall ye lay up these my words in your heart and in your soul, and bind them for a sign upon your hand, that they may be as frontlets between your eyes.”</a:t>
            </a:r>
          </a:p>
          <a:p>
            <a:endParaRPr lang="en-US" sz="2400" dirty="0"/>
          </a:p>
        </p:txBody>
      </p:sp>
      <p:pic>
        <p:nvPicPr>
          <p:cNvPr id="5" name="Picture 4">
            <a:extLst>
              <a:ext uri="{FF2B5EF4-FFF2-40B4-BE49-F238E27FC236}">
                <a16:creationId xmlns:a16="http://schemas.microsoft.com/office/drawing/2014/main" id="{638A754A-5459-4C0C-9144-CE9355312160}"/>
              </a:ext>
            </a:extLst>
          </p:cNvPr>
          <p:cNvPicPr>
            <a:picLocks noChangeAspect="1"/>
          </p:cNvPicPr>
          <p:nvPr/>
        </p:nvPicPr>
        <p:blipFill>
          <a:blip r:embed="rId2"/>
          <a:stretch>
            <a:fillRect/>
          </a:stretch>
        </p:blipFill>
        <p:spPr>
          <a:xfrm>
            <a:off x="9064101" y="721975"/>
            <a:ext cx="3048000" cy="2181225"/>
          </a:xfrm>
          <a:prstGeom prst="rect">
            <a:avLst/>
          </a:prstGeom>
        </p:spPr>
      </p:pic>
      <p:pic>
        <p:nvPicPr>
          <p:cNvPr id="6" name="Picture 5">
            <a:extLst>
              <a:ext uri="{FF2B5EF4-FFF2-40B4-BE49-F238E27FC236}">
                <a16:creationId xmlns:a16="http://schemas.microsoft.com/office/drawing/2014/main" id="{D19815CF-4E1B-4F8B-8DB7-CA6BAEA95BC2}"/>
              </a:ext>
            </a:extLst>
          </p:cNvPr>
          <p:cNvPicPr>
            <a:picLocks noChangeAspect="1"/>
          </p:cNvPicPr>
          <p:nvPr/>
        </p:nvPicPr>
        <p:blipFill rotWithShape="1">
          <a:blip r:embed="rId3"/>
          <a:srcRect l="18547" r="29667"/>
          <a:stretch/>
        </p:blipFill>
        <p:spPr>
          <a:xfrm>
            <a:off x="9401175" y="3138150"/>
            <a:ext cx="2495066" cy="3510300"/>
          </a:xfrm>
          <a:prstGeom prst="rect">
            <a:avLst/>
          </a:prstGeom>
        </p:spPr>
      </p:pic>
    </p:spTree>
    <p:extLst>
      <p:ext uri="{BB962C8B-B14F-4D97-AF65-F5344CB8AC3E}">
        <p14:creationId xmlns:p14="http://schemas.microsoft.com/office/powerpoint/2010/main" val="1221573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8E8111-C777-4C89-937F-AABCBEF33FDB}"/>
              </a:ext>
            </a:extLst>
          </p:cNvPr>
          <p:cNvSpPr txBox="1"/>
          <p:nvPr/>
        </p:nvSpPr>
        <p:spPr>
          <a:xfrm>
            <a:off x="97654" y="870012"/>
            <a:ext cx="6285391" cy="4832092"/>
          </a:xfrm>
          <a:prstGeom prst="rect">
            <a:avLst/>
          </a:prstGeom>
          <a:noFill/>
        </p:spPr>
        <p:txBody>
          <a:bodyPr wrap="square" rtlCol="0">
            <a:spAutoFit/>
          </a:bodyPr>
          <a:lstStyle/>
          <a:p>
            <a:r>
              <a:rPr lang="en-US" sz="2800" dirty="0"/>
              <a:t>“It is well to remind the Presbyterians, Baptists, Methodists, and all other Christians, that the Bible does not support them anywhere in their observance of Sunday. </a:t>
            </a:r>
            <a:r>
              <a:rPr lang="en-US" sz="2800" b="1" u="sng" dirty="0"/>
              <a:t>Sunday is an institution of the Roman Catholic Church, and those who observe the day observe a commandment of the Catholic Church</a:t>
            </a:r>
            <a:r>
              <a:rPr lang="en-US" sz="2800" dirty="0"/>
              <a:t>.”—Priest Brady, in an address reported in the Elizabeth NJ News on March 18, 1903</a:t>
            </a:r>
          </a:p>
        </p:txBody>
      </p:sp>
      <p:sp>
        <p:nvSpPr>
          <p:cNvPr id="4" name="Rectangle 3">
            <a:extLst>
              <a:ext uri="{FF2B5EF4-FFF2-40B4-BE49-F238E27FC236}">
                <a16:creationId xmlns:a16="http://schemas.microsoft.com/office/drawing/2014/main" id="{05DC58A2-CF32-4EEF-B4A3-60755467D9E0}"/>
              </a:ext>
            </a:extLst>
          </p:cNvPr>
          <p:cNvSpPr/>
          <p:nvPr/>
        </p:nvSpPr>
        <p:spPr>
          <a:xfrm>
            <a:off x="6267635" y="4279834"/>
            <a:ext cx="5939160" cy="1384995"/>
          </a:xfrm>
          <a:prstGeom prst="rect">
            <a:avLst/>
          </a:prstGeom>
        </p:spPr>
        <p:txBody>
          <a:bodyPr wrap="square">
            <a:spAutoFit/>
          </a:bodyPr>
          <a:lstStyle/>
          <a:p>
            <a:r>
              <a:rPr lang="en-US" sz="2800" b="1" i="1" dirty="0">
                <a:solidFill>
                  <a:srgbClr val="C00000"/>
                </a:solidFill>
              </a:rPr>
              <a:t>Matt. 15:9 “But in vain they do worship me, teaching for doctrines the commandments of men.”</a:t>
            </a:r>
          </a:p>
        </p:txBody>
      </p:sp>
      <p:pic>
        <p:nvPicPr>
          <p:cNvPr id="5" name="Picture 4">
            <a:extLst>
              <a:ext uri="{FF2B5EF4-FFF2-40B4-BE49-F238E27FC236}">
                <a16:creationId xmlns:a16="http://schemas.microsoft.com/office/drawing/2014/main" id="{2D78DEA7-3A5B-4D03-A1BD-7C516340DDB7}"/>
              </a:ext>
            </a:extLst>
          </p:cNvPr>
          <p:cNvPicPr>
            <a:picLocks noChangeAspect="1"/>
          </p:cNvPicPr>
          <p:nvPr/>
        </p:nvPicPr>
        <p:blipFill>
          <a:blip r:embed="rId2"/>
          <a:stretch>
            <a:fillRect/>
          </a:stretch>
        </p:blipFill>
        <p:spPr>
          <a:xfrm>
            <a:off x="6471821" y="725009"/>
            <a:ext cx="5530788" cy="3111068"/>
          </a:xfrm>
          <a:prstGeom prst="rect">
            <a:avLst/>
          </a:prstGeom>
        </p:spPr>
      </p:pic>
    </p:spTree>
    <p:extLst>
      <p:ext uri="{BB962C8B-B14F-4D97-AF65-F5344CB8AC3E}">
        <p14:creationId xmlns:p14="http://schemas.microsoft.com/office/powerpoint/2010/main" val="172477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06397-03B0-48ED-8E08-E565DD39A0EE}"/>
              </a:ext>
            </a:extLst>
          </p:cNvPr>
          <p:cNvSpPr>
            <a:spLocks noGrp="1"/>
          </p:cNvSpPr>
          <p:nvPr>
            <p:ph type="title"/>
          </p:nvPr>
        </p:nvSpPr>
        <p:spPr>
          <a:xfrm>
            <a:off x="909221" y="-336211"/>
            <a:ext cx="10515600" cy="1325563"/>
          </a:xfrm>
        </p:spPr>
        <p:txBody>
          <a:bodyPr/>
          <a:lstStyle/>
          <a:p>
            <a:r>
              <a:rPr lang="en-US" dirty="0"/>
              <a:t>Sabbath/Saturday or Sunday?</a:t>
            </a:r>
          </a:p>
        </p:txBody>
      </p:sp>
      <p:sp>
        <p:nvSpPr>
          <p:cNvPr id="3" name="TextBox 2">
            <a:extLst>
              <a:ext uri="{FF2B5EF4-FFF2-40B4-BE49-F238E27FC236}">
                <a16:creationId xmlns:a16="http://schemas.microsoft.com/office/drawing/2014/main" id="{61753769-4D8F-436F-819A-12C09497DD2D}"/>
              </a:ext>
            </a:extLst>
          </p:cNvPr>
          <p:cNvSpPr txBox="1"/>
          <p:nvPr/>
        </p:nvSpPr>
        <p:spPr>
          <a:xfrm>
            <a:off x="72501" y="833579"/>
            <a:ext cx="6094520" cy="3108543"/>
          </a:xfrm>
          <a:prstGeom prst="rect">
            <a:avLst/>
          </a:prstGeom>
          <a:noFill/>
        </p:spPr>
        <p:txBody>
          <a:bodyPr wrap="square">
            <a:spAutoFit/>
          </a:bodyPr>
          <a:lstStyle/>
          <a:p>
            <a:r>
              <a:rPr lang="en-US" sz="2800" dirty="0"/>
              <a:t>“Thus </a:t>
            </a:r>
            <a:r>
              <a:rPr lang="en-US" sz="2800" b="1" u="sng" dirty="0"/>
              <a:t>the observance of Sunday by the Protestants is a homage they pay</a:t>
            </a:r>
            <a:r>
              <a:rPr lang="en-US" sz="2800" dirty="0"/>
              <a:t>, in spite of themselves, to the authority of the Church.” (Louis Gaston </a:t>
            </a:r>
            <a:r>
              <a:rPr lang="en-US" sz="2800" dirty="0" err="1"/>
              <a:t>Segur</a:t>
            </a:r>
            <a:r>
              <a:rPr lang="en-US" sz="2800" dirty="0"/>
              <a:t>, Plain Talk about the Protestantism of To-Day (London: Thomas Richardson and Son, 1874): p. 213)</a:t>
            </a:r>
          </a:p>
        </p:txBody>
      </p:sp>
      <p:sp>
        <p:nvSpPr>
          <p:cNvPr id="4" name="TextBox 3">
            <a:extLst>
              <a:ext uri="{FF2B5EF4-FFF2-40B4-BE49-F238E27FC236}">
                <a16:creationId xmlns:a16="http://schemas.microsoft.com/office/drawing/2014/main" id="{E1BAF02F-C63C-48B9-AF9F-57F45629017D}"/>
              </a:ext>
            </a:extLst>
          </p:cNvPr>
          <p:cNvSpPr txBox="1"/>
          <p:nvPr/>
        </p:nvSpPr>
        <p:spPr>
          <a:xfrm>
            <a:off x="72501" y="4098771"/>
            <a:ext cx="7455763" cy="3108543"/>
          </a:xfrm>
          <a:prstGeom prst="rect">
            <a:avLst/>
          </a:prstGeom>
          <a:noFill/>
        </p:spPr>
        <p:txBody>
          <a:bodyPr wrap="square">
            <a:spAutoFit/>
          </a:bodyPr>
          <a:lstStyle/>
          <a:p>
            <a:r>
              <a:rPr lang="en-US" sz="2800" dirty="0"/>
              <a:t>“</a:t>
            </a:r>
            <a:r>
              <a:rPr lang="en-US" sz="2800" b="1" u="sng" dirty="0"/>
              <a:t>If Protestants would follow the Bible, they should worship God on the Sabbath day by God is Saturday. In keeping the Sunday, they are following a law of the Catholic Church</a:t>
            </a:r>
            <a:r>
              <a:rPr lang="en-US" sz="2800" dirty="0"/>
              <a:t>.” (Chancellor Albert Smith for Cardinal of Baltimore Archdiocese, letter dated February 10, 1920)</a:t>
            </a:r>
          </a:p>
          <a:p>
            <a:endParaRPr lang="en-US" sz="2800" dirty="0"/>
          </a:p>
        </p:txBody>
      </p:sp>
      <p:pic>
        <p:nvPicPr>
          <p:cNvPr id="5" name="Picture 4">
            <a:extLst>
              <a:ext uri="{FF2B5EF4-FFF2-40B4-BE49-F238E27FC236}">
                <a16:creationId xmlns:a16="http://schemas.microsoft.com/office/drawing/2014/main" id="{3A81114E-E82A-4531-85DC-B11D755793E2}"/>
              </a:ext>
            </a:extLst>
          </p:cNvPr>
          <p:cNvPicPr>
            <a:picLocks noChangeAspect="1"/>
          </p:cNvPicPr>
          <p:nvPr/>
        </p:nvPicPr>
        <p:blipFill>
          <a:blip r:embed="rId2"/>
          <a:stretch>
            <a:fillRect/>
          </a:stretch>
        </p:blipFill>
        <p:spPr>
          <a:xfrm>
            <a:off x="6203729" y="691071"/>
            <a:ext cx="5779646" cy="3251051"/>
          </a:xfrm>
          <a:prstGeom prst="rect">
            <a:avLst/>
          </a:prstGeom>
        </p:spPr>
      </p:pic>
      <p:pic>
        <p:nvPicPr>
          <p:cNvPr id="6" name="Picture 5">
            <a:extLst>
              <a:ext uri="{FF2B5EF4-FFF2-40B4-BE49-F238E27FC236}">
                <a16:creationId xmlns:a16="http://schemas.microsoft.com/office/drawing/2014/main" id="{EBF7A681-B92D-4A04-9640-FEA6A134C637}"/>
              </a:ext>
            </a:extLst>
          </p:cNvPr>
          <p:cNvPicPr>
            <a:picLocks noChangeAspect="1"/>
          </p:cNvPicPr>
          <p:nvPr/>
        </p:nvPicPr>
        <p:blipFill>
          <a:blip r:embed="rId3"/>
          <a:stretch>
            <a:fillRect/>
          </a:stretch>
        </p:blipFill>
        <p:spPr>
          <a:xfrm>
            <a:off x="7528264" y="4025098"/>
            <a:ext cx="4663736" cy="2623352"/>
          </a:xfrm>
          <a:prstGeom prst="rect">
            <a:avLst/>
          </a:prstGeom>
        </p:spPr>
      </p:pic>
    </p:spTree>
    <p:extLst>
      <p:ext uri="{BB962C8B-B14F-4D97-AF65-F5344CB8AC3E}">
        <p14:creationId xmlns:p14="http://schemas.microsoft.com/office/powerpoint/2010/main" val="26336687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6E789-3BC4-438C-9E4C-2CD700ADB888}"/>
              </a:ext>
            </a:extLst>
          </p:cNvPr>
          <p:cNvSpPr>
            <a:spLocks noGrp="1"/>
          </p:cNvSpPr>
          <p:nvPr>
            <p:ph type="title"/>
          </p:nvPr>
        </p:nvSpPr>
        <p:spPr>
          <a:xfrm>
            <a:off x="838200" y="-353966"/>
            <a:ext cx="10515600" cy="1325563"/>
          </a:xfrm>
        </p:spPr>
        <p:txBody>
          <a:bodyPr/>
          <a:lstStyle/>
          <a:p>
            <a:pPr algn="ctr"/>
            <a:r>
              <a:rPr lang="en-US" b="1" dirty="0">
                <a:effectLst>
                  <a:outerShdw blurRad="38100" dist="38100" dir="2700000" algn="tl">
                    <a:srgbClr val="000000">
                      <a:alpha val="43137"/>
                    </a:srgbClr>
                  </a:outerShdw>
                </a:effectLst>
              </a:rPr>
              <a:t>The Mark in Rome’s Words…</a:t>
            </a:r>
          </a:p>
        </p:txBody>
      </p:sp>
      <p:sp>
        <p:nvSpPr>
          <p:cNvPr id="3" name="TextBox 2">
            <a:extLst>
              <a:ext uri="{FF2B5EF4-FFF2-40B4-BE49-F238E27FC236}">
                <a16:creationId xmlns:a16="http://schemas.microsoft.com/office/drawing/2014/main" id="{7C822756-61B4-4336-B76D-636713E1FF54}"/>
              </a:ext>
            </a:extLst>
          </p:cNvPr>
          <p:cNvSpPr txBox="1"/>
          <p:nvPr/>
        </p:nvSpPr>
        <p:spPr>
          <a:xfrm>
            <a:off x="5033639" y="696389"/>
            <a:ext cx="7158361" cy="6124754"/>
          </a:xfrm>
          <a:prstGeom prst="rect">
            <a:avLst/>
          </a:prstGeom>
          <a:noFill/>
        </p:spPr>
        <p:txBody>
          <a:bodyPr wrap="square" rtlCol="0">
            <a:spAutoFit/>
          </a:bodyPr>
          <a:lstStyle/>
          <a:p>
            <a:r>
              <a:rPr lang="en-US" sz="2800" dirty="0"/>
              <a:t>“Of course the Catholic Church claims that the change was her act. It could not have been otherwise, as none in those days would have dreamed of doing anything, in matters spiritual, ecclesiastical and religious without her. </a:t>
            </a:r>
            <a:r>
              <a:rPr lang="en-US" sz="2800" b="1" dirty="0"/>
              <a:t>This act is a </a:t>
            </a:r>
            <a:r>
              <a:rPr lang="en-US" sz="2800" b="1" u="sng" dirty="0"/>
              <a:t>mark</a:t>
            </a:r>
            <a:r>
              <a:rPr lang="en-US" sz="2800" b="1" dirty="0"/>
              <a:t> of her ecclesiastical power and authority in religious matters</a:t>
            </a:r>
            <a:r>
              <a:rPr lang="en-US" sz="2800" dirty="0"/>
              <a:t>”—L</a:t>
            </a:r>
            <a:r>
              <a:rPr lang="en-US" sz="2800" dirty="0">
                <a:effectLst/>
              </a:rPr>
              <a:t>etter written by the Chancellor of Cardinal Gibbons, CF Thomas (November 11, 1895). </a:t>
            </a:r>
          </a:p>
          <a:p>
            <a:endParaRPr lang="en-US" sz="2800" dirty="0"/>
          </a:p>
          <a:p>
            <a:r>
              <a:rPr lang="en-US" sz="2800" dirty="0"/>
              <a:t>“</a:t>
            </a:r>
            <a:r>
              <a:rPr lang="en-US" sz="2800" b="1" dirty="0"/>
              <a:t>Sunday is our </a:t>
            </a:r>
            <a:r>
              <a:rPr lang="en-US" sz="2800" b="1" u="sng" dirty="0"/>
              <a:t>mark</a:t>
            </a:r>
            <a:r>
              <a:rPr lang="en-US" sz="2800" b="1" dirty="0"/>
              <a:t> of authority</a:t>
            </a:r>
            <a:r>
              <a:rPr lang="en-US" sz="2800" dirty="0"/>
              <a:t>. . .  The church is above the Bible and this transference of Sabbath observance is proof of that fact”—Catholic Record, September 1, 1923 (Ontario)</a:t>
            </a:r>
          </a:p>
        </p:txBody>
      </p:sp>
      <p:pic>
        <p:nvPicPr>
          <p:cNvPr id="4" name="Picture 3">
            <a:extLst>
              <a:ext uri="{FF2B5EF4-FFF2-40B4-BE49-F238E27FC236}">
                <a16:creationId xmlns:a16="http://schemas.microsoft.com/office/drawing/2014/main" id="{CC441EED-9113-4BB2-B330-5935B9C50F12}"/>
              </a:ext>
            </a:extLst>
          </p:cNvPr>
          <p:cNvPicPr>
            <a:picLocks noChangeAspect="1"/>
          </p:cNvPicPr>
          <p:nvPr/>
        </p:nvPicPr>
        <p:blipFill>
          <a:blip r:embed="rId2"/>
          <a:stretch>
            <a:fillRect/>
          </a:stretch>
        </p:blipFill>
        <p:spPr>
          <a:xfrm>
            <a:off x="110231" y="696390"/>
            <a:ext cx="4894927" cy="3256486"/>
          </a:xfrm>
          <a:prstGeom prst="rect">
            <a:avLst/>
          </a:prstGeom>
        </p:spPr>
      </p:pic>
      <p:pic>
        <p:nvPicPr>
          <p:cNvPr id="5" name="Picture 4">
            <a:extLst>
              <a:ext uri="{FF2B5EF4-FFF2-40B4-BE49-F238E27FC236}">
                <a16:creationId xmlns:a16="http://schemas.microsoft.com/office/drawing/2014/main" id="{CD796E3A-A4EF-4672-B35C-13C5A660A515}"/>
              </a:ext>
            </a:extLst>
          </p:cNvPr>
          <p:cNvPicPr>
            <a:picLocks noChangeAspect="1"/>
          </p:cNvPicPr>
          <p:nvPr/>
        </p:nvPicPr>
        <p:blipFill>
          <a:blip r:embed="rId3"/>
          <a:stretch>
            <a:fillRect/>
          </a:stretch>
        </p:blipFill>
        <p:spPr>
          <a:xfrm>
            <a:off x="672207" y="3832948"/>
            <a:ext cx="3575944" cy="2798810"/>
          </a:xfrm>
          <a:prstGeom prst="rect">
            <a:avLst/>
          </a:prstGeom>
        </p:spPr>
      </p:pic>
    </p:spTree>
    <p:extLst>
      <p:ext uri="{BB962C8B-B14F-4D97-AF65-F5344CB8AC3E}">
        <p14:creationId xmlns:p14="http://schemas.microsoft.com/office/powerpoint/2010/main" val="2555674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8E84A-F309-C35D-97C7-69725DF7F224}"/>
              </a:ext>
            </a:extLst>
          </p:cNvPr>
          <p:cNvSpPr>
            <a:spLocks noGrp="1"/>
          </p:cNvSpPr>
          <p:nvPr>
            <p:ph type="title"/>
          </p:nvPr>
        </p:nvSpPr>
        <p:spPr>
          <a:xfrm>
            <a:off x="838200" y="-183515"/>
            <a:ext cx="10515600" cy="1325563"/>
          </a:xfrm>
        </p:spPr>
        <p:txBody>
          <a:bodyPr/>
          <a:lstStyle/>
          <a:p>
            <a:pPr algn="ctr"/>
            <a:r>
              <a:rPr lang="en-US" b="1" dirty="0">
                <a:solidFill>
                  <a:srgbClr val="002060"/>
                </a:solidFill>
                <a:effectLst>
                  <a:outerShdw blurRad="38100" dist="38100" dir="2700000" algn="tl">
                    <a:srgbClr val="000000">
                      <a:alpha val="43137"/>
                    </a:srgbClr>
                  </a:outerShdw>
                </a:effectLst>
              </a:rPr>
              <a:t>First… How Do We Study the Bible?</a:t>
            </a:r>
          </a:p>
        </p:txBody>
      </p:sp>
      <p:sp>
        <p:nvSpPr>
          <p:cNvPr id="4" name="TextBox 3">
            <a:extLst>
              <a:ext uri="{FF2B5EF4-FFF2-40B4-BE49-F238E27FC236}">
                <a16:creationId xmlns:a16="http://schemas.microsoft.com/office/drawing/2014/main" id="{14C8C9F1-EA66-1AA6-2C14-7DA62C6FED2F}"/>
              </a:ext>
            </a:extLst>
          </p:cNvPr>
          <p:cNvSpPr txBox="1"/>
          <p:nvPr/>
        </p:nvSpPr>
        <p:spPr>
          <a:xfrm>
            <a:off x="397193" y="1763167"/>
            <a:ext cx="6097904" cy="2677656"/>
          </a:xfrm>
          <a:prstGeom prst="rect">
            <a:avLst/>
          </a:prstGeom>
          <a:noFill/>
        </p:spPr>
        <p:txBody>
          <a:bodyPr wrap="square">
            <a:spAutoFit/>
          </a:bodyPr>
          <a:lstStyle/>
          <a:p>
            <a:r>
              <a:rPr lang="en-US" sz="2800" dirty="0"/>
              <a:t>Is. 28:9-10 “Whom shall he teach knowledge? and whom shall he make to understand doctrine? . . . </a:t>
            </a:r>
            <a:r>
              <a:rPr lang="en-US" sz="2800" b="1" dirty="0"/>
              <a:t>For precept must be upon precept, precept upon precept; line upon line, line upon line; here a little, and there a little”</a:t>
            </a:r>
            <a:endParaRPr lang="en-US" sz="2800" dirty="0"/>
          </a:p>
        </p:txBody>
      </p:sp>
      <p:pic>
        <p:nvPicPr>
          <p:cNvPr id="5" name="Picture 4">
            <a:extLst>
              <a:ext uri="{FF2B5EF4-FFF2-40B4-BE49-F238E27FC236}">
                <a16:creationId xmlns:a16="http://schemas.microsoft.com/office/drawing/2014/main" id="{4340A3A8-FC10-2845-352C-D5353D99778F}"/>
              </a:ext>
            </a:extLst>
          </p:cNvPr>
          <p:cNvPicPr>
            <a:picLocks noChangeAspect="1"/>
          </p:cNvPicPr>
          <p:nvPr/>
        </p:nvPicPr>
        <p:blipFill>
          <a:blip r:embed="rId2"/>
          <a:stretch>
            <a:fillRect/>
          </a:stretch>
        </p:blipFill>
        <p:spPr>
          <a:xfrm>
            <a:off x="6495097" y="1392822"/>
            <a:ext cx="5488856" cy="3659237"/>
          </a:xfrm>
          <a:prstGeom prst="rect">
            <a:avLst/>
          </a:prstGeom>
        </p:spPr>
      </p:pic>
    </p:spTree>
    <p:extLst>
      <p:ext uri="{BB962C8B-B14F-4D97-AF65-F5344CB8AC3E}">
        <p14:creationId xmlns:p14="http://schemas.microsoft.com/office/powerpoint/2010/main" val="35710251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753D-6771-450A-A496-1A8A8C5BDD41}"/>
              </a:ext>
            </a:extLst>
          </p:cNvPr>
          <p:cNvSpPr>
            <a:spLocks noGrp="1"/>
          </p:cNvSpPr>
          <p:nvPr>
            <p:ph type="title"/>
          </p:nvPr>
        </p:nvSpPr>
        <p:spPr>
          <a:xfrm>
            <a:off x="838200" y="-311150"/>
            <a:ext cx="10515600" cy="1325563"/>
          </a:xfrm>
        </p:spPr>
        <p:txBody>
          <a:bodyPr/>
          <a:lstStyle/>
          <a:p>
            <a:r>
              <a:rPr lang="en-US" b="1" dirty="0"/>
              <a:t>A “Sunday” Law???</a:t>
            </a:r>
          </a:p>
        </p:txBody>
      </p:sp>
      <p:pic>
        <p:nvPicPr>
          <p:cNvPr id="3" name="Picture 2">
            <a:extLst>
              <a:ext uri="{FF2B5EF4-FFF2-40B4-BE49-F238E27FC236}">
                <a16:creationId xmlns:a16="http://schemas.microsoft.com/office/drawing/2014/main" id="{1956E12F-72DB-4EC2-8498-BAE3C0494FAE}"/>
              </a:ext>
            </a:extLst>
          </p:cNvPr>
          <p:cNvPicPr>
            <a:picLocks noChangeAspect="1"/>
          </p:cNvPicPr>
          <p:nvPr/>
        </p:nvPicPr>
        <p:blipFill>
          <a:blip r:embed="rId2"/>
          <a:stretch>
            <a:fillRect/>
          </a:stretch>
        </p:blipFill>
        <p:spPr>
          <a:xfrm>
            <a:off x="7267574" y="598609"/>
            <a:ext cx="4592901" cy="5660782"/>
          </a:xfrm>
          <a:prstGeom prst="rect">
            <a:avLst/>
          </a:prstGeom>
        </p:spPr>
      </p:pic>
      <p:sp>
        <p:nvSpPr>
          <p:cNvPr id="4" name="Content Placeholder 3">
            <a:extLst>
              <a:ext uri="{FF2B5EF4-FFF2-40B4-BE49-F238E27FC236}">
                <a16:creationId xmlns:a16="http://schemas.microsoft.com/office/drawing/2014/main" id="{9FC8FB1C-DB61-4312-BDD5-73FF14991A0E}"/>
              </a:ext>
            </a:extLst>
          </p:cNvPr>
          <p:cNvSpPr txBox="1">
            <a:spLocks/>
          </p:cNvSpPr>
          <p:nvPr/>
        </p:nvSpPr>
        <p:spPr>
          <a:xfrm>
            <a:off x="0" y="1014413"/>
            <a:ext cx="7102136" cy="62865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2800" b="0" i="0" u="none" strike="noStrike" kern="1200" cap="none" spc="0" normalizeH="0" baseline="0" noProof="0" dirty="0">
                <a:ln>
                  <a:noFill/>
                </a:ln>
                <a:solidFill>
                  <a:sysClr val="windowText" lastClr="000000"/>
                </a:solidFill>
                <a:effectLst/>
                <a:uLnTx/>
                <a:uFillTx/>
                <a:latin typeface="Calibri"/>
                <a:ea typeface="+mn-ea"/>
                <a:cs typeface="+mn-cs"/>
              </a:rPr>
              <a:t>“It is well known to most of our readers that United States Senator </a:t>
            </a:r>
            <a:r>
              <a:rPr kumimoji="0" lang="en-US" sz="2800" b="1" i="0" u="sng" strike="noStrike" kern="1200" cap="none" spc="0" normalizeH="0" baseline="0" noProof="0" dirty="0">
                <a:ln>
                  <a:noFill/>
                </a:ln>
                <a:solidFill>
                  <a:sysClr val="windowText" lastClr="000000"/>
                </a:solidFill>
                <a:effectLst/>
                <a:uLnTx/>
                <a:uFillTx/>
                <a:latin typeface="Calibri"/>
                <a:ea typeface="+mn-ea"/>
                <a:cs typeface="+mn-cs"/>
              </a:rPr>
              <a:t>Henry W. Blair, from New Hampshire, introduced in the Fiftieth Congress, May 21, 1888, what has been commonly known as the " Blair Sunday-Rest bill</a:t>
            </a:r>
            <a:r>
              <a:rPr kumimoji="0" lang="en-US" sz="2800" b="0" i="0" u="none" strike="noStrike" kern="1200" cap="none" spc="0" normalizeH="0" baseline="0" noProof="0" dirty="0">
                <a:ln>
                  <a:noFill/>
                </a:ln>
                <a:solidFill>
                  <a:sysClr val="windowText" lastClr="000000"/>
                </a:solidFill>
                <a:effectLst/>
                <a:uLnTx/>
                <a:uFillTx/>
                <a:latin typeface="Calibri"/>
                <a:ea typeface="+mn-ea"/>
                <a:cs typeface="+mn-cs"/>
              </a:rPr>
              <a:t>," which was read twice, and referred to the Committee on Education and Labor. It was quite fully discussed pro and con. before the committee, with decided favors shown to those who favored the bill, by Mr. Blair, the author of the bill, who was also the chairman of the committee. Many millions of signatures to petitions for and against the bill came before Congress.”  American Sentinel, Dec. 1889</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066703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6CE63-332E-49D6-A576-2C45743FDCD7}"/>
              </a:ext>
            </a:extLst>
          </p:cNvPr>
          <p:cNvSpPr>
            <a:spLocks noGrp="1"/>
          </p:cNvSpPr>
          <p:nvPr>
            <p:ph type="title"/>
          </p:nvPr>
        </p:nvSpPr>
        <p:spPr>
          <a:xfrm>
            <a:off x="838200" y="-140902"/>
            <a:ext cx="10515600" cy="1325563"/>
          </a:xfrm>
        </p:spPr>
        <p:txBody>
          <a:bodyPr/>
          <a:lstStyle/>
          <a:p>
            <a:r>
              <a:rPr lang="en-US" b="1" dirty="0">
                <a:solidFill>
                  <a:srgbClr val="FF0000"/>
                </a:solidFill>
                <a:effectLst>
                  <a:outerShdw blurRad="38100" dist="38100" dir="2700000" algn="tl">
                    <a:srgbClr val="000000">
                      <a:alpha val="43137"/>
                    </a:srgbClr>
                  </a:outerShdw>
                </a:effectLst>
              </a:rPr>
              <a:t>Rome’s Challenge….</a:t>
            </a:r>
          </a:p>
        </p:txBody>
      </p:sp>
      <p:sp>
        <p:nvSpPr>
          <p:cNvPr id="4" name="TextBox 3">
            <a:extLst>
              <a:ext uri="{FF2B5EF4-FFF2-40B4-BE49-F238E27FC236}">
                <a16:creationId xmlns:a16="http://schemas.microsoft.com/office/drawing/2014/main" id="{BEAD2632-51C7-4BD5-B9B4-700A8EC17B61}"/>
              </a:ext>
            </a:extLst>
          </p:cNvPr>
          <p:cNvSpPr txBox="1"/>
          <p:nvPr/>
        </p:nvSpPr>
        <p:spPr>
          <a:xfrm>
            <a:off x="681731" y="1854471"/>
            <a:ext cx="10828538"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It is not yet too late for Protestants to redeem themselves. Will they do it?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will they indeed take the written word only, the Scripture alone, as their sole authority and their sole standard? Or will they still hold the indefensible, self contradictory, and suicidal doctrine and practice of following the authority of the Catholic church and wear the SIGN of her authority? Will they keep the Sabbath of the Lord, the seventh day, according to Scripture?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Or will they keep the Sunday according to the tradition of the Catholic church.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(Canon and Tradition, page 31)</a:t>
            </a:r>
          </a:p>
        </p:txBody>
      </p:sp>
    </p:spTree>
    <p:extLst>
      <p:ext uri="{BB962C8B-B14F-4D97-AF65-F5344CB8AC3E}">
        <p14:creationId xmlns:p14="http://schemas.microsoft.com/office/powerpoint/2010/main" val="1917336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5404B-E968-8B90-800F-2A02D5765065}"/>
              </a:ext>
            </a:extLst>
          </p:cNvPr>
          <p:cNvSpPr>
            <a:spLocks noGrp="1"/>
          </p:cNvSpPr>
          <p:nvPr>
            <p:ph type="title"/>
          </p:nvPr>
        </p:nvSpPr>
        <p:spPr>
          <a:xfrm>
            <a:off x="838200" y="102235"/>
            <a:ext cx="10515600" cy="1325563"/>
          </a:xfrm>
        </p:spPr>
        <p:txBody>
          <a:bodyPr/>
          <a:lstStyle/>
          <a:p>
            <a:r>
              <a:rPr lang="en-US" b="1" u="sng" dirty="0">
                <a:solidFill>
                  <a:srgbClr val="FF0000"/>
                </a:solidFill>
                <a:effectLst>
                  <a:outerShdw blurRad="38100" dist="38100" dir="2700000" algn="tl">
                    <a:srgbClr val="000000">
                      <a:alpha val="43137"/>
                    </a:srgbClr>
                  </a:outerShdw>
                </a:effectLst>
              </a:rPr>
              <a:t>The Major Questions We Want Answers To…</a:t>
            </a:r>
          </a:p>
        </p:txBody>
      </p:sp>
      <p:sp>
        <p:nvSpPr>
          <p:cNvPr id="3" name="TextBox 2">
            <a:extLst>
              <a:ext uri="{FF2B5EF4-FFF2-40B4-BE49-F238E27FC236}">
                <a16:creationId xmlns:a16="http://schemas.microsoft.com/office/drawing/2014/main" id="{EAD047EC-1BEF-CEF6-EF9D-2BEF7554915E}"/>
              </a:ext>
            </a:extLst>
          </p:cNvPr>
          <p:cNvSpPr txBox="1"/>
          <p:nvPr/>
        </p:nvSpPr>
        <p:spPr>
          <a:xfrm>
            <a:off x="1141095" y="2331720"/>
            <a:ext cx="9909810" cy="2308324"/>
          </a:xfrm>
          <a:prstGeom prst="rect">
            <a:avLst/>
          </a:prstGeom>
          <a:noFill/>
        </p:spPr>
        <p:txBody>
          <a:bodyPr wrap="square" rtlCol="0">
            <a:spAutoFit/>
          </a:bodyPr>
          <a:lstStyle/>
          <a:p>
            <a:pPr marL="342900" indent="-342900">
              <a:buAutoNum type="arabicPeriod"/>
            </a:pPr>
            <a:r>
              <a:rPr lang="en-US" sz="4800" b="1" dirty="0"/>
              <a:t>Who is “the Beast”?</a:t>
            </a:r>
          </a:p>
          <a:p>
            <a:pPr marL="342900" indent="-342900">
              <a:buAutoNum type="arabicPeriod"/>
            </a:pPr>
            <a:r>
              <a:rPr lang="en-US" sz="4800" b="1" dirty="0"/>
              <a:t>What is the Number of his name?</a:t>
            </a:r>
          </a:p>
          <a:p>
            <a:pPr marL="342900" indent="-342900">
              <a:buAutoNum type="arabicPeriod"/>
            </a:pPr>
            <a:r>
              <a:rPr lang="en-US" sz="4800" b="1" dirty="0"/>
              <a:t>What is the Mark?</a:t>
            </a:r>
          </a:p>
        </p:txBody>
      </p:sp>
    </p:spTree>
    <p:extLst>
      <p:ext uri="{BB962C8B-B14F-4D97-AF65-F5344CB8AC3E}">
        <p14:creationId xmlns:p14="http://schemas.microsoft.com/office/powerpoint/2010/main" val="2054213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7006D-A86E-96B0-A7B9-F7A9AC03BFB4}"/>
              </a:ext>
            </a:extLst>
          </p:cNvPr>
          <p:cNvSpPr>
            <a:spLocks noGrp="1"/>
          </p:cNvSpPr>
          <p:nvPr>
            <p:ph type="title"/>
          </p:nvPr>
        </p:nvSpPr>
        <p:spPr>
          <a:xfrm>
            <a:off x="838200" y="-172085"/>
            <a:ext cx="10515600" cy="1325563"/>
          </a:xfrm>
        </p:spPr>
        <p:txBody>
          <a:bodyPr/>
          <a:lstStyle/>
          <a:p>
            <a:pPr algn="ctr"/>
            <a:r>
              <a:rPr lang="en-US" b="1" u="sng" dirty="0">
                <a:solidFill>
                  <a:srgbClr val="00B050"/>
                </a:solidFill>
                <a:effectLst>
                  <a:outerShdw blurRad="38100" dist="38100" dir="2700000" algn="tl">
                    <a:srgbClr val="000000">
                      <a:alpha val="43137"/>
                    </a:srgbClr>
                  </a:outerShdw>
                </a:effectLst>
              </a:rPr>
              <a:t>Clues About “the Beast”</a:t>
            </a:r>
          </a:p>
        </p:txBody>
      </p:sp>
      <p:sp>
        <p:nvSpPr>
          <p:cNvPr id="4" name="TextBox 3">
            <a:extLst>
              <a:ext uri="{FF2B5EF4-FFF2-40B4-BE49-F238E27FC236}">
                <a16:creationId xmlns:a16="http://schemas.microsoft.com/office/drawing/2014/main" id="{4FE2157C-5A43-8E1E-A0A0-DC382CF54C24}"/>
              </a:ext>
            </a:extLst>
          </p:cNvPr>
          <p:cNvSpPr txBox="1"/>
          <p:nvPr/>
        </p:nvSpPr>
        <p:spPr>
          <a:xfrm>
            <a:off x="182881" y="797510"/>
            <a:ext cx="7486650" cy="5632311"/>
          </a:xfrm>
          <a:prstGeom prst="rect">
            <a:avLst/>
          </a:prstGeom>
          <a:noFill/>
        </p:spPr>
        <p:txBody>
          <a:bodyPr wrap="square">
            <a:spAutoFit/>
          </a:bodyPr>
          <a:lstStyle/>
          <a:p>
            <a:r>
              <a:rPr lang="en-US" sz="2400" dirty="0"/>
              <a:t>Rev. 13:1-5 “And I stood upon the sand of the sea, and </a:t>
            </a:r>
            <a:r>
              <a:rPr lang="en-US" sz="2400" b="1" dirty="0"/>
              <a:t>saw a beast rise up out of the sea, having seven heads and ten horns, and upon his horns ten crowns, and upon his heads the name of blasphemy.</a:t>
            </a:r>
            <a:r>
              <a:rPr lang="en-US" sz="2400" dirty="0"/>
              <a:t> And the beast which I saw was like unto a leopard, and his feet were as the feet of a bear, and his mouth as the mouth of a lion: and the dragon gave him his power, and his seat, and great authority. </a:t>
            </a:r>
            <a:r>
              <a:rPr lang="en-US" sz="2400" b="1" dirty="0"/>
              <a:t>And I saw one of his heads as it were wounded to death; and his deadly wound was healed</a:t>
            </a:r>
            <a:r>
              <a:rPr lang="en-US" sz="2400" dirty="0"/>
              <a:t>: and all the world wondered after the beast. And they worshipped the dragon which gave power unto the beast: and they worshipped the beast, saying, Who is like unto the beast? who is able to make war with him? And there was given unto him a mouth speaking great things and blasphemies; and </a:t>
            </a:r>
            <a:r>
              <a:rPr lang="en-US" sz="2400" b="1" u="sng" dirty="0"/>
              <a:t>power was given unto him to continue forty and two months</a:t>
            </a:r>
            <a:r>
              <a:rPr lang="en-US" sz="2400" dirty="0"/>
              <a:t>.”</a:t>
            </a:r>
          </a:p>
        </p:txBody>
      </p:sp>
      <p:pic>
        <p:nvPicPr>
          <p:cNvPr id="5" name="Picture 4">
            <a:extLst>
              <a:ext uri="{FF2B5EF4-FFF2-40B4-BE49-F238E27FC236}">
                <a16:creationId xmlns:a16="http://schemas.microsoft.com/office/drawing/2014/main" id="{2C8B9FF9-A2F9-E4FB-8B33-94DE9F428EF7}"/>
              </a:ext>
            </a:extLst>
          </p:cNvPr>
          <p:cNvPicPr>
            <a:picLocks noChangeAspect="1"/>
          </p:cNvPicPr>
          <p:nvPr/>
        </p:nvPicPr>
        <p:blipFill rotWithShape="1">
          <a:blip r:embed="rId2"/>
          <a:srcRect l="19583" r="19167"/>
          <a:stretch/>
        </p:blipFill>
        <p:spPr>
          <a:xfrm>
            <a:off x="7719916" y="1678305"/>
            <a:ext cx="4289203" cy="3501390"/>
          </a:xfrm>
          <a:prstGeom prst="rect">
            <a:avLst/>
          </a:prstGeom>
        </p:spPr>
      </p:pic>
    </p:spTree>
    <p:extLst>
      <p:ext uri="{BB962C8B-B14F-4D97-AF65-F5344CB8AC3E}">
        <p14:creationId xmlns:p14="http://schemas.microsoft.com/office/powerpoint/2010/main" val="1875510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C2CA9-EC7F-FA5B-3DB6-DD1E5B18A9EB}"/>
              </a:ext>
            </a:extLst>
          </p:cNvPr>
          <p:cNvSpPr>
            <a:spLocks noGrp="1"/>
          </p:cNvSpPr>
          <p:nvPr>
            <p:ph type="title"/>
          </p:nvPr>
        </p:nvSpPr>
        <p:spPr>
          <a:xfrm>
            <a:off x="838200" y="-172085"/>
            <a:ext cx="10515600" cy="1325563"/>
          </a:xfrm>
        </p:spPr>
        <p:txBody>
          <a:bodyPr/>
          <a:lstStyle/>
          <a:p>
            <a:r>
              <a:rPr lang="en-US" b="1" dirty="0">
                <a:solidFill>
                  <a:srgbClr val="7030A0"/>
                </a:solidFill>
                <a:effectLst>
                  <a:outerShdw blurRad="38100" dist="38100" dir="2700000" algn="tl">
                    <a:srgbClr val="000000">
                      <a:alpha val="43137"/>
                    </a:srgbClr>
                  </a:outerShdw>
                </a:effectLst>
              </a:rPr>
              <a:t>Revelation 13 Clues</a:t>
            </a:r>
          </a:p>
        </p:txBody>
      </p:sp>
      <p:sp>
        <p:nvSpPr>
          <p:cNvPr id="3" name="TextBox 2">
            <a:extLst>
              <a:ext uri="{FF2B5EF4-FFF2-40B4-BE49-F238E27FC236}">
                <a16:creationId xmlns:a16="http://schemas.microsoft.com/office/drawing/2014/main" id="{1E0F5E12-AD1C-FF80-7B75-47DA7CA8F264}"/>
              </a:ext>
            </a:extLst>
          </p:cNvPr>
          <p:cNvSpPr txBox="1"/>
          <p:nvPr/>
        </p:nvSpPr>
        <p:spPr>
          <a:xfrm>
            <a:off x="6096000" y="1153478"/>
            <a:ext cx="5989320" cy="4154984"/>
          </a:xfrm>
          <a:prstGeom prst="rect">
            <a:avLst/>
          </a:prstGeom>
          <a:noFill/>
        </p:spPr>
        <p:txBody>
          <a:bodyPr wrap="square" rtlCol="0">
            <a:spAutoFit/>
          </a:bodyPr>
          <a:lstStyle/>
          <a:p>
            <a:pPr marL="342900" indent="-342900">
              <a:buAutoNum type="arabicPeriod"/>
            </a:pPr>
            <a:r>
              <a:rPr lang="en-US" sz="4400" dirty="0"/>
              <a:t>Comes out of the Sea</a:t>
            </a:r>
          </a:p>
          <a:p>
            <a:pPr marL="342900" indent="-342900">
              <a:buAutoNum type="arabicPeriod"/>
            </a:pPr>
            <a:r>
              <a:rPr lang="en-US" sz="4400" dirty="0"/>
              <a:t>Has 7 heads/10 horns</a:t>
            </a:r>
          </a:p>
          <a:p>
            <a:pPr marL="342900" indent="-342900">
              <a:buAutoNum type="arabicPeriod"/>
            </a:pPr>
            <a:r>
              <a:rPr lang="en-US" sz="4400" dirty="0"/>
              <a:t>Commits Blasphemy</a:t>
            </a:r>
          </a:p>
          <a:p>
            <a:pPr marL="342900" indent="-342900">
              <a:buAutoNum type="arabicPeriod"/>
            </a:pPr>
            <a:r>
              <a:rPr lang="en-US" sz="4400" dirty="0"/>
              <a:t>Suffers a Deadly Wound which is healed</a:t>
            </a:r>
          </a:p>
          <a:p>
            <a:pPr marL="342900" indent="-342900">
              <a:buAutoNum type="arabicPeriod"/>
            </a:pPr>
            <a:r>
              <a:rPr lang="en-US" sz="4400" dirty="0"/>
              <a:t>Reigns for 42 months</a:t>
            </a:r>
          </a:p>
        </p:txBody>
      </p:sp>
      <p:pic>
        <p:nvPicPr>
          <p:cNvPr id="4" name="Picture 3">
            <a:extLst>
              <a:ext uri="{FF2B5EF4-FFF2-40B4-BE49-F238E27FC236}">
                <a16:creationId xmlns:a16="http://schemas.microsoft.com/office/drawing/2014/main" id="{733ACD35-E862-7F3C-5332-2F305F95ACC7}"/>
              </a:ext>
            </a:extLst>
          </p:cNvPr>
          <p:cNvPicPr>
            <a:picLocks noChangeAspect="1"/>
          </p:cNvPicPr>
          <p:nvPr/>
        </p:nvPicPr>
        <p:blipFill>
          <a:blip r:embed="rId2"/>
          <a:stretch>
            <a:fillRect/>
          </a:stretch>
        </p:blipFill>
        <p:spPr>
          <a:xfrm>
            <a:off x="274320" y="1220272"/>
            <a:ext cx="5445760" cy="3063240"/>
          </a:xfrm>
          <a:prstGeom prst="rect">
            <a:avLst/>
          </a:prstGeom>
        </p:spPr>
      </p:pic>
      <p:sp>
        <p:nvSpPr>
          <p:cNvPr id="5" name="TextBox 4">
            <a:extLst>
              <a:ext uri="{FF2B5EF4-FFF2-40B4-BE49-F238E27FC236}">
                <a16:creationId xmlns:a16="http://schemas.microsoft.com/office/drawing/2014/main" id="{FE2D36A5-489A-E97F-3868-6F2BAD1AF2A6}"/>
              </a:ext>
            </a:extLst>
          </p:cNvPr>
          <p:cNvSpPr txBox="1"/>
          <p:nvPr/>
        </p:nvSpPr>
        <p:spPr>
          <a:xfrm>
            <a:off x="274320" y="4754880"/>
            <a:ext cx="5445760" cy="1384995"/>
          </a:xfrm>
          <a:prstGeom prst="rect">
            <a:avLst/>
          </a:prstGeom>
          <a:noFill/>
        </p:spPr>
        <p:txBody>
          <a:bodyPr wrap="square" rtlCol="0">
            <a:spAutoFit/>
          </a:bodyPr>
          <a:lstStyle/>
          <a:p>
            <a:r>
              <a:rPr lang="en-US" sz="2800" b="1" i="1" dirty="0">
                <a:solidFill>
                  <a:srgbClr val="FF0000"/>
                </a:solidFill>
              </a:rPr>
              <a:t>Things to Remember: This power has to do with worship and its name adds up to 666</a:t>
            </a:r>
          </a:p>
        </p:txBody>
      </p:sp>
    </p:spTree>
    <p:extLst>
      <p:ext uri="{BB962C8B-B14F-4D97-AF65-F5344CB8AC3E}">
        <p14:creationId xmlns:p14="http://schemas.microsoft.com/office/powerpoint/2010/main" val="4294540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C2FB3-1136-4C54-8042-0D4E1410782C}"/>
              </a:ext>
            </a:extLst>
          </p:cNvPr>
          <p:cNvSpPr>
            <a:spLocks noGrp="1"/>
          </p:cNvSpPr>
          <p:nvPr>
            <p:ph type="title"/>
          </p:nvPr>
        </p:nvSpPr>
        <p:spPr>
          <a:xfrm>
            <a:off x="838200" y="-123147"/>
            <a:ext cx="10515600" cy="1325563"/>
          </a:xfrm>
        </p:spPr>
        <p:txBody>
          <a:bodyPr/>
          <a:lstStyle/>
          <a:p>
            <a:r>
              <a:rPr lang="en-US" b="1" dirty="0">
                <a:solidFill>
                  <a:srgbClr val="002060"/>
                </a:solidFill>
                <a:effectLst>
                  <a:outerShdw blurRad="38100" dist="38100" dir="2700000" algn="tl">
                    <a:srgbClr val="000000">
                      <a:alpha val="43137"/>
                    </a:srgbClr>
                  </a:outerShdw>
                </a:effectLst>
              </a:rPr>
              <a:t>What are the Sea and Beast Symbolic of???</a:t>
            </a:r>
          </a:p>
        </p:txBody>
      </p:sp>
      <p:sp>
        <p:nvSpPr>
          <p:cNvPr id="4" name="TextBox 3">
            <a:extLst>
              <a:ext uri="{FF2B5EF4-FFF2-40B4-BE49-F238E27FC236}">
                <a16:creationId xmlns:a16="http://schemas.microsoft.com/office/drawing/2014/main" id="{69603DAD-E617-4E55-8256-AE22745FBA48}"/>
              </a:ext>
            </a:extLst>
          </p:cNvPr>
          <p:cNvSpPr txBox="1"/>
          <p:nvPr/>
        </p:nvSpPr>
        <p:spPr>
          <a:xfrm>
            <a:off x="5860741" y="1442597"/>
            <a:ext cx="6331259" cy="4401205"/>
          </a:xfrm>
          <a:prstGeom prst="rect">
            <a:avLst/>
          </a:prstGeom>
          <a:noFill/>
        </p:spPr>
        <p:txBody>
          <a:bodyPr wrap="square">
            <a:spAutoFit/>
          </a:bodyPr>
          <a:lstStyle/>
          <a:p>
            <a:r>
              <a:rPr lang="en-US" sz="2800" dirty="0"/>
              <a:t>Rev. 17:15 “And he saith unto me, </a:t>
            </a:r>
            <a:r>
              <a:rPr lang="en-US" sz="2800" b="1" u="sng" dirty="0"/>
              <a:t>The waters which thou </a:t>
            </a:r>
            <a:r>
              <a:rPr lang="en-US" sz="2800" b="1" u="sng" dirty="0" err="1"/>
              <a:t>sawest</a:t>
            </a:r>
            <a:r>
              <a:rPr lang="en-US" sz="2800" b="1" u="sng" dirty="0"/>
              <a:t>, where the whore </a:t>
            </a:r>
            <a:r>
              <a:rPr lang="en-US" sz="2800" b="1" u="sng" dirty="0" err="1"/>
              <a:t>sitteth</a:t>
            </a:r>
            <a:r>
              <a:rPr lang="en-US" sz="2800" b="1" u="sng" dirty="0"/>
              <a:t>, are peoples, and multitudes, and nations, and tongues.</a:t>
            </a:r>
            <a:r>
              <a:rPr lang="en-US" sz="2800" dirty="0"/>
              <a:t>”</a:t>
            </a:r>
          </a:p>
          <a:p>
            <a:endParaRPr lang="en-US" sz="2800" dirty="0"/>
          </a:p>
          <a:p>
            <a:r>
              <a:rPr lang="en-US" sz="2800" dirty="0"/>
              <a:t>Dan. 7:23 “Thus he said, </a:t>
            </a:r>
            <a:r>
              <a:rPr lang="en-US" sz="2800" b="1" u="sng" dirty="0"/>
              <a:t>The fourth beast shall be the fourth kingdom upon earth</a:t>
            </a:r>
            <a:r>
              <a:rPr lang="en-US" sz="2800" dirty="0"/>
              <a:t>, which shall be diverse from all kingdoms, and shall devour the whole earth, and shall tread it down, and break it in pieces.”</a:t>
            </a:r>
          </a:p>
        </p:txBody>
      </p:sp>
      <p:pic>
        <p:nvPicPr>
          <p:cNvPr id="5" name="Picture 4">
            <a:extLst>
              <a:ext uri="{FF2B5EF4-FFF2-40B4-BE49-F238E27FC236}">
                <a16:creationId xmlns:a16="http://schemas.microsoft.com/office/drawing/2014/main" id="{F04222E4-FB5D-40D6-AD81-FD318A018043}"/>
              </a:ext>
            </a:extLst>
          </p:cNvPr>
          <p:cNvPicPr>
            <a:picLocks noChangeAspect="1"/>
          </p:cNvPicPr>
          <p:nvPr/>
        </p:nvPicPr>
        <p:blipFill>
          <a:blip r:embed="rId2"/>
          <a:stretch>
            <a:fillRect/>
          </a:stretch>
        </p:blipFill>
        <p:spPr>
          <a:xfrm>
            <a:off x="114301" y="1351531"/>
            <a:ext cx="5638800" cy="4413360"/>
          </a:xfrm>
          <a:prstGeom prst="rect">
            <a:avLst/>
          </a:prstGeom>
        </p:spPr>
      </p:pic>
    </p:spTree>
    <p:extLst>
      <p:ext uri="{BB962C8B-B14F-4D97-AF65-F5344CB8AC3E}">
        <p14:creationId xmlns:p14="http://schemas.microsoft.com/office/powerpoint/2010/main" val="360521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98B5D-6D9E-53B7-22F3-E88294EB123E}"/>
              </a:ext>
            </a:extLst>
          </p:cNvPr>
          <p:cNvSpPr>
            <a:spLocks noGrp="1"/>
          </p:cNvSpPr>
          <p:nvPr>
            <p:ph type="title"/>
          </p:nvPr>
        </p:nvSpPr>
        <p:spPr>
          <a:xfrm>
            <a:off x="666750" y="113665"/>
            <a:ext cx="10515600" cy="1325563"/>
          </a:xfrm>
        </p:spPr>
        <p:txBody>
          <a:bodyPr/>
          <a:lstStyle/>
          <a:p>
            <a:r>
              <a:rPr lang="en-US" b="1" u="sng" dirty="0">
                <a:solidFill>
                  <a:srgbClr val="00B050"/>
                </a:solidFill>
                <a:effectLst>
                  <a:outerShdw blurRad="38100" dist="38100" dir="2700000" algn="tl">
                    <a:srgbClr val="000000">
                      <a:alpha val="43137"/>
                    </a:srgbClr>
                  </a:outerShdw>
                </a:effectLst>
              </a:rPr>
              <a:t>What are horns in </a:t>
            </a:r>
            <a:br>
              <a:rPr lang="en-US" b="1" u="sng" dirty="0">
                <a:solidFill>
                  <a:srgbClr val="00B050"/>
                </a:solidFill>
                <a:effectLst>
                  <a:outerShdw blurRad="38100" dist="38100" dir="2700000" algn="tl">
                    <a:srgbClr val="000000">
                      <a:alpha val="43137"/>
                    </a:srgbClr>
                  </a:outerShdw>
                </a:effectLst>
              </a:rPr>
            </a:br>
            <a:r>
              <a:rPr lang="en-US" b="1" u="sng" dirty="0">
                <a:solidFill>
                  <a:srgbClr val="00B050"/>
                </a:solidFill>
                <a:effectLst>
                  <a:outerShdw blurRad="38100" dist="38100" dir="2700000" algn="tl">
                    <a:srgbClr val="000000">
                      <a:alpha val="43137"/>
                    </a:srgbClr>
                  </a:outerShdw>
                </a:effectLst>
              </a:rPr>
              <a:t>prophecy???</a:t>
            </a:r>
          </a:p>
        </p:txBody>
      </p:sp>
      <p:sp>
        <p:nvSpPr>
          <p:cNvPr id="4" name="TextBox 3">
            <a:extLst>
              <a:ext uri="{FF2B5EF4-FFF2-40B4-BE49-F238E27FC236}">
                <a16:creationId xmlns:a16="http://schemas.microsoft.com/office/drawing/2014/main" id="{46943913-8670-792D-8D25-1354153A810C}"/>
              </a:ext>
            </a:extLst>
          </p:cNvPr>
          <p:cNvSpPr txBox="1"/>
          <p:nvPr/>
        </p:nvSpPr>
        <p:spPr>
          <a:xfrm>
            <a:off x="534353" y="2075795"/>
            <a:ext cx="6097904" cy="3416320"/>
          </a:xfrm>
          <a:prstGeom prst="rect">
            <a:avLst/>
          </a:prstGeom>
          <a:noFill/>
        </p:spPr>
        <p:txBody>
          <a:bodyPr wrap="square">
            <a:spAutoFit/>
          </a:bodyPr>
          <a:lstStyle/>
          <a:p>
            <a:r>
              <a:rPr lang="en-US" sz="3600" dirty="0"/>
              <a:t>Dan. 7:24 “</a:t>
            </a:r>
            <a:r>
              <a:rPr lang="en-US" sz="3600" b="1" u="sng" dirty="0"/>
              <a:t>And the ten horns out of this kingdom are ten kings that shall arise,</a:t>
            </a:r>
            <a:r>
              <a:rPr lang="en-US" sz="3600" dirty="0"/>
              <a:t> and he shall be diverse from the first, and he shall subdue three kings.”</a:t>
            </a:r>
          </a:p>
        </p:txBody>
      </p:sp>
      <p:pic>
        <p:nvPicPr>
          <p:cNvPr id="5" name="Picture 4">
            <a:extLst>
              <a:ext uri="{FF2B5EF4-FFF2-40B4-BE49-F238E27FC236}">
                <a16:creationId xmlns:a16="http://schemas.microsoft.com/office/drawing/2014/main" id="{AD5F892C-B2A8-44EB-74B9-5AF57033DAC8}"/>
              </a:ext>
            </a:extLst>
          </p:cNvPr>
          <p:cNvPicPr>
            <a:picLocks noChangeAspect="1"/>
          </p:cNvPicPr>
          <p:nvPr/>
        </p:nvPicPr>
        <p:blipFill>
          <a:blip r:embed="rId2"/>
          <a:stretch>
            <a:fillRect/>
          </a:stretch>
        </p:blipFill>
        <p:spPr>
          <a:xfrm>
            <a:off x="6916615" y="0"/>
            <a:ext cx="5275385" cy="6858000"/>
          </a:xfrm>
          <a:prstGeom prst="rect">
            <a:avLst/>
          </a:prstGeom>
        </p:spPr>
      </p:pic>
    </p:spTree>
    <p:extLst>
      <p:ext uri="{BB962C8B-B14F-4D97-AF65-F5344CB8AC3E}">
        <p14:creationId xmlns:p14="http://schemas.microsoft.com/office/powerpoint/2010/main" val="2053132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93327E-7596-48C7-B3A2-95F84D963A17}"/>
              </a:ext>
            </a:extLst>
          </p:cNvPr>
          <p:cNvPicPr>
            <a:picLocks noChangeAspect="1"/>
          </p:cNvPicPr>
          <p:nvPr/>
        </p:nvPicPr>
        <p:blipFill>
          <a:blip r:embed="rId2"/>
          <a:stretch>
            <a:fillRect/>
          </a:stretch>
        </p:blipFill>
        <p:spPr>
          <a:xfrm>
            <a:off x="17753" y="781235"/>
            <a:ext cx="6633565" cy="4980373"/>
          </a:xfrm>
          <a:prstGeom prst="rect">
            <a:avLst/>
          </a:prstGeom>
        </p:spPr>
      </p:pic>
      <p:sp>
        <p:nvSpPr>
          <p:cNvPr id="4" name="Rectangle 3">
            <a:extLst>
              <a:ext uri="{FF2B5EF4-FFF2-40B4-BE49-F238E27FC236}">
                <a16:creationId xmlns:a16="http://schemas.microsoft.com/office/drawing/2014/main" id="{A11D6AD7-9D9D-4B8A-B1B9-43D286A7EE9E}"/>
              </a:ext>
            </a:extLst>
          </p:cNvPr>
          <p:cNvSpPr/>
          <p:nvPr/>
        </p:nvSpPr>
        <p:spPr>
          <a:xfrm>
            <a:off x="6651319" y="243512"/>
            <a:ext cx="5540682" cy="66325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Alemanni (Germany), Franks (France), Visigoths (Spain), Suevi (Portugal), </a:t>
            </a:r>
            <a:r>
              <a:rPr kumimoji="0" lang="en-US" sz="2500" b="0" i="0" u="none" strike="noStrike" kern="1200" cap="none" spc="0" normalizeH="0" baseline="0" noProof="0" dirty="0" err="1">
                <a:ln>
                  <a:noFill/>
                </a:ln>
                <a:solidFill>
                  <a:prstClr val="black"/>
                </a:solidFill>
                <a:effectLst/>
                <a:uLnTx/>
                <a:uFillTx/>
                <a:latin typeface="Calibri" panose="020F0502020204030204"/>
                <a:ea typeface="+mn-ea"/>
                <a:cs typeface="+mn-cs"/>
              </a:rPr>
              <a:t>Lombards</a:t>
            </a: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 (Italy), Burgundians (Switzerland), Anglo-Saxons (Britain), </a:t>
            </a:r>
            <a:r>
              <a:rPr kumimoji="0" lang="en-US" sz="2500" b="1" i="0" u="none" strike="noStrike" kern="1200" cap="none" spc="0" normalizeH="0" baseline="0" noProof="0" dirty="0" err="1">
                <a:ln>
                  <a:noFill/>
                </a:ln>
                <a:solidFill>
                  <a:prstClr val="black"/>
                </a:solidFill>
                <a:effectLst/>
                <a:uLnTx/>
                <a:uFillTx/>
                <a:latin typeface="Calibri" panose="020F0502020204030204"/>
                <a:ea typeface="+mn-ea"/>
                <a:cs typeface="+mn-cs"/>
              </a:rPr>
              <a:t>Heruli</a:t>
            </a:r>
            <a:r>
              <a:rPr kumimoji="0" lang="en-US" sz="2500" b="1" i="0" u="none" strike="noStrike" kern="1200" cap="none" spc="0" normalizeH="0" baseline="0" noProof="0" dirty="0">
                <a:ln>
                  <a:noFill/>
                </a:ln>
                <a:solidFill>
                  <a:prstClr val="black"/>
                </a:solidFill>
                <a:effectLst/>
                <a:uLnTx/>
                <a:uFillTx/>
                <a:latin typeface="Calibri" panose="020F0502020204030204"/>
                <a:ea typeface="+mn-ea"/>
                <a:cs typeface="+mn-cs"/>
              </a:rPr>
              <a:t> (Italy and parts of Greece), Ostrogoths (Greece, Macedonia), Vandals (North Africa</a:t>
            </a: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)—the last 3 kingdoms were destroyed according to history, because they would not accept the church’s decree on the divinity of Christ (Arian history)—</a:t>
            </a:r>
            <a:r>
              <a:rPr kumimoji="0" lang="en-US" sz="2500" b="1" i="0" u="sng"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2500" b="1" i="0" u="sng" strike="noStrike" kern="1200" cap="none" spc="0" normalizeH="0" baseline="0" noProof="0" dirty="0" err="1">
                <a:ln>
                  <a:noFill/>
                </a:ln>
                <a:solidFill>
                  <a:prstClr val="black"/>
                </a:solidFill>
                <a:effectLst/>
                <a:uLnTx/>
                <a:uFillTx/>
                <a:latin typeface="Calibri" panose="020F0502020204030204"/>
                <a:ea typeface="+mn-ea"/>
                <a:cs typeface="+mn-cs"/>
              </a:rPr>
              <a:t>Heruli</a:t>
            </a:r>
            <a:r>
              <a:rPr kumimoji="0" lang="en-US" sz="2500" b="1" i="0" u="sng" strike="noStrike" kern="1200" cap="none" spc="0" normalizeH="0" baseline="0" noProof="0" dirty="0">
                <a:ln>
                  <a:noFill/>
                </a:ln>
                <a:solidFill>
                  <a:prstClr val="black"/>
                </a:solidFill>
                <a:effectLst/>
                <a:uLnTx/>
                <a:uFillTx/>
                <a:latin typeface="Calibri" panose="020F0502020204030204"/>
                <a:ea typeface="+mn-ea"/>
                <a:cs typeface="+mn-cs"/>
              </a:rPr>
              <a:t> King Odoacer who took over Rome in 476AD was defeated by Ostrogoth King Theodoric in 493AD</a:t>
            </a: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 Roman General Belisarius defeated the Vandals as a nation in 534AD, and the Ostrogoths in </a:t>
            </a:r>
            <a:r>
              <a:rPr kumimoji="0" lang="en-US" sz="2500" b="1" i="0" u="sng" strike="noStrike" kern="1200" cap="none" spc="0" normalizeH="0" baseline="0" noProof="0" dirty="0">
                <a:ln>
                  <a:noFill/>
                </a:ln>
                <a:solidFill>
                  <a:prstClr val="black"/>
                </a:solidFill>
                <a:effectLst/>
                <a:uLnTx/>
                <a:uFillTx/>
                <a:latin typeface="Calibri" panose="020F0502020204030204"/>
                <a:ea typeface="+mn-ea"/>
                <a:cs typeface="+mn-cs"/>
              </a:rPr>
              <a:t>538AD</a:t>
            </a: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 were eliminated from Rome.</a:t>
            </a:r>
          </a:p>
        </p:txBody>
      </p:sp>
    </p:spTree>
    <p:extLst>
      <p:ext uri="{BB962C8B-B14F-4D97-AF65-F5344CB8AC3E}">
        <p14:creationId xmlns:p14="http://schemas.microsoft.com/office/powerpoint/2010/main" val="304460243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3354</Words>
  <Application>Microsoft Office PowerPoint</Application>
  <PresentationFormat>Widescreen</PresentationFormat>
  <Paragraphs>127</Paragraphs>
  <Slides>31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Calibri Light</vt:lpstr>
      <vt:lpstr>1_Office Theme</vt:lpstr>
      <vt:lpstr>The Mark of the Beast: What is it?</vt:lpstr>
      <vt:lpstr>The Verse(s) In Question…</vt:lpstr>
      <vt:lpstr>First… How Do We Study the Bible?</vt:lpstr>
      <vt:lpstr>The Major Questions We Want Answers To…</vt:lpstr>
      <vt:lpstr>Clues About “the Beast”</vt:lpstr>
      <vt:lpstr>Revelation 13 Clues</vt:lpstr>
      <vt:lpstr>What are the Sea and Beast Symbolic of???</vt:lpstr>
      <vt:lpstr>What are horns in  prophecy???</vt:lpstr>
      <vt:lpstr>PowerPoint Presentation</vt:lpstr>
      <vt:lpstr>Commits Blasphemy</vt:lpstr>
      <vt:lpstr>Blasphemy According to Scripture</vt:lpstr>
      <vt:lpstr>Getting Closer….</vt:lpstr>
      <vt:lpstr>Claims to Forgive Sins…</vt:lpstr>
      <vt:lpstr>Claims to Be God…</vt:lpstr>
      <vt:lpstr>PowerPoint Presentation</vt:lpstr>
      <vt:lpstr>Suffers a Deadly Wound—Reigns 42 Months </vt:lpstr>
      <vt:lpstr>Sister Verses to the 42 Months</vt:lpstr>
      <vt:lpstr>PowerPoint Presentation</vt:lpstr>
      <vt:lpstr>Did the Roman Church Reign for 1,260 Years in Europe?</vt:lpstr>
      <vt:lpstr>Deadly Wound Healed: The Papacy…</vt:lpstr>
      <vt:lpstr>New York Times Article Confirms</vt:lpstr>
      <vt:lpstr>The Number of his Name…</vt:lpstr>
      <vt:lpstr>The Number and the Title (of a man)</vt:lpstr>
      <vt:lpstr>PowerPoint Presentation</vt:lpstr>
      <vt:lpstr>What About the Mark?</vt:lpstr>
      <vt:lpstr>Law of God in the Forehead…</vt:lpstr>
      <vt:lpstr>PowerPoint Presentation</vt:lpstr>
      <vt:lpstr>Sabbath/Saturday or Sunday?</vt:lpstr>
      <vt:lpstr>The Mark in Rome’s Words…</vt:lpstr>
      <vt:lpstr>A “Sunday” Law???</vt:lpstr>
      <vt:lpstr>Rome’s Challenge….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dc:creator>
  <cp:lastModifiedBy>Kody Morey</cp:lastModifiedBy>
  <cp:revision>53</cp:revision>
  <dcterms:created xsi:type="dcterms:W3CDTF">2018-06-01T21:01:31Z</dcterms:created>
  <dcterms:modified xsi:type="dcterms:W3CDTF">2023-12-12T23:43:14Z</dcterms:modified>
</cp:coreProperties>
</file>