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9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249CA-F1C5-834E-8643-46C815C21BC1}" type="datetimeFigureOut">
              <a:rPr lang="en-US" smtClean="0"/>
              <a:t>2/14/15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176846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249CA-F1C5-834E-8643-46C815C21BC1}" type="datetimeFigureOut">
              <a:rPr lang="en-US" smtClean="0"/>
              <a:t>2/14/15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138789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249CA-F1C5-834E-8643-46C815C21BC1}" type="datetimeFigureOut">
              <a:rPr lang="en-US" smtClean="0"/>
              <a:t>2/14/15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36391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249CA-F1C5-834E-8643-46C815C21BC1}" type="datetimeFigureOut">
              <a:rPr lang="en-US" smtClean="0"/>
              <a:t>2/14/15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366067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249CA-F1C5-834E-8643-46C815C21BC1}" type="datetimeFigureOut">
              <a:rPr lang="en-US" smtClean="0"/>
              <a:t>2/14/15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205965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249CA-F1C5-834E-8643-46C815C21BC1}" type="datetimeFigureOut">
              <a:rPr lang="en-US" smtClean="0"/>
              <a:t>2/14/15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411740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249CA-F1C5-834E-8643-46C815C21BC1}" type="datetimeFigureOut">
              <a:rPr lang="en-US" smtClean="0"/>
              <a:t>2/14/15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35054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249CA-F1C5-834E-8643-46C815C21BC1}" type="datetimeFigureOut">
              <a:rPr lang="en-US" smtClean="0"/>
              <a:t>2/14/15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1653388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249CA-F1C5-834E-8643-46C815C21BC1}" type="datetimeFigureOut">
              <a:rPr lang="en-US" smtClean="0"/>
              <a:t>2/14/15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371600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249CA-F1C5-834E-8643-46C815C21BC1}" type="datetimeFigureOut">
              <a:rPr lang="en-US" smtClean="0"/>
              <a:t>2/14/15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154813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249CA-F1C5-834E-8643-46C815C21BC1}" type="datetimeFigureOut">
              <a:rPr lang="en-US" smtClean="0"/>
              <a:t>2/14/15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AE6CB-E7BA-284F-8C27-4262E0F1397D}" type="slidenum">
              <a:rPr lang="en-US" smtClean="0"/>
              <a:t>‹#›</a:t>
            </a:fld>
            <a:endParaRPr lang="en-US"/>
          </a:p>
        </p:txBody>
      </p:sp>
    </p:spTree>
    <p:extLst>
      <p:ext uri="{BB962C8B-B14F-4D97-AF65-F5344CB8AC3E}">
        <p14:creationId xmlns:p14="http://schemas.microsoft.com/office/powerpoint/2010/main" val="412384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249CA-F1C5-834E-8643-46C815C21BC1}" type="datetimeFigureOut">
              <a:rPr lang="en-US" smtClean="0"/>
              <a:t>2/14/15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AE6CB-E7BA-284F-8C27-4262E0F1397D}" type="slidenum">
              <a:rPr lang="en-US" smtClean="0"/>
              <a:t>‹#›</a:t>
            </a:fld>
            <a:endParaRPr lang="en-US"/>
          </a:p>
        </p:txBody>
      </p:sp>
    </p:spTree>
    <p:extLst>
      <p:ext uri="{BB962C8B-B14F-4D97-AF65-F5344CB8AC3E}">
        <p14:creationId xmlns:p14="http://schemas.microsoft.com/office/powerpoint/2010/main" val="102925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u="sng" dirty="0" smtClean="0">
                <a:solidFill>
                  <a:srgbClr val="FF0000"/>
                </a:solidFill>
              </a:rPr>
              <a:t>Amazing Grace, pt. 5</a:t>
            </a:r>
            <a:endParaRPr lang="en-US" sz="5400" b="1" i="1" u="sng" dirty="0">
              <a:solidFill>
                <a:srgbClr val="FF0000"/>
              </a:solidFill>
            </a:endParaRPr>
          </a:p>
        </p:txBody>
      </p:sp>
      <p:sp>
        <p:nvSpPr>
          <p:cNvPr id="3" name="Subtitle 2"/>
          <p:cNvSpPr>
            <a:spLocks noGrp="1"/>
          </p:cNvSpPr>
          <p:nvPr>
            <p:ph type="subTitle" idx="1"/>
          </p:nvPr>
        </p:nvSpPr>
        <p:spPr/>
        <p:txBody>
          <a:bodyPr>
            <a:normAutofit/>
          </a:bodyPr>
          <a:lstStyle/>
          <a:p>
            <a:r>
              <a:rPr lang="en-US" sz="4000" b="1" i="1" u="sng" dirty="0" smtClean="0">
                <a:solidFill>
                  <a:srgbClr val="3366FF"/>
                </a:solidFill>
              </a:rPr>
              <a:t>‘Woman of Privilege’ </a:t>
            </a:r>
            <a:endParaRPr lang="en-US" sz="4000" b="1" i="1" u="sng" dirty="0">
              <a:solidFill>
                <a:srgbClr val="3366FF"/>
              </a:solidFill>
            </a:endParaRPr>
          </a:p>
        </p:txBody>
      </p:sp>
    </p:spTree>
    <p:extLst>
      <p:ext uri="{BB962C8B-B14F-4D97-AF65-F5344CB8AC3E}">
        <p14:creationId xmlns:p14="http://schemas.microsoft.com/office/powerpoint/2010/main" val="402421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62000"/>
          </a:xfrm>
        </p:spPr>
        <p:txBody>
          <a:bodyPr/>
          <a:lstStyle/>
          <a:p>
            <a:r>
              <a:rPr lang="en-US" b="1" i="1" u="sng" dirty="0" smtClean="0">
                <a:solidFill>
                  <a:srgbClr val="000090"/>
                </a:solidFill>
              </a:rPr>
              <a:t>Isaac Still Couldn’t See it!</a:t>
            </a:r>
            <a:endParaRPr lang="en-US" b="1" i="1" u="sng" dirty="0">
              <a:solidFill>
                <a:srgbClr val="000090"/>
              </a:solidFill>
            </a:endParaRPr>
          </a:p>
        </p:txBody>
      </p:sp>
      <p:sp>
        <p:nvSpPr>
          <p:cNvPr id="3" name="Content Placeholder 2"/>
          <p:cNvSpPr>
            <a:spLocks noGrp="1"/>
          </p:cNvSpPr>
          <p:nvPr>
            <p:ph sz="half" idx="1"/>
          </p:nvPr>
        </p:nvSpPr>
        <p:spPr>
          <a:xfrm>
            <a:off x="0" y="762000"/>
            <a:ext cx="4648200" cy="6096000"/>
          </a:xfrm>
        </p:spPr>
        <p:txBody>
          <a:bodyPr>
            <a:normAutofit lnSpcReduction="10000"/>
          </a:bodyPr>
          <a:lstStyle/>
          <a:p>
            <a:r>
              <a:rPr lang="en-US" dirty="0" smtClean="0"/>
              <a:t>“Then </a:t>
            </a:r>
            <a:r>
              <a:rPr lang="en-US" dirty="0"/>
              <a:t>Jacob gave Esau bread and pottage of </a:t>
            </a:r>
            <a:r>
              <a:rPr lang="en-US" dirty="0" smtClean="0"/>
              <a:t>lentils; </a:t>
            </a:r>
            <a:r>
              <a:rPr lang="en-US" dirty="0"/>
              <a:t>and he did eat and drink, and rose up, and went his way: thus Esau despised </a:t>
            </a:r>
            <a:r>
              <a:rPr lang="en-US" i="1" dirty="0"/>
              <a:t>his</a:t>
            </a:r>
            <a:r>
              <a:rPr lang="en-US" dirty="0"/>
              <a:t> birthright</a:t>
            </a:r>
            <a:r>
              <a:rPr lang="en-US" dirty="0" smtClean="0"/>
              <a:t>.”  Gen. 25:34  “</a:t>
            </a:r>
            <a:r>
              <a:rPr lang="en-US" b="1" baseline="30000" dirty="0"/>
              <a:t>34</a:t>
            </a:r>
            <a:r>
              <a:rPr lang="en-US" b="1" dirty="0"/>
              <a:t>And Esau was forty years old when he took to wife Judith the daughter of Beeri the Hittite, and Bashemath the daughter of Elon the Hittite</a:t>
            </a:r>
            <a:r>
              <a:rPr lang="en-US" b="1" dirty="0" smtClean="0"/>
              <a:t>:</a:t>
            </a:r>
            <a:r>
              <a:rPr lang="en-US" dirty="0" smtClean="0"/>
              <a:t> </a:t>
            </a:r>
            <a:r>
              <a:rPr lang="en-US" dirty="0"/>
              <a:t>Which were a grief of mind unto Isaac and to Rebekah</a:t>
            </a:r>
            <a:r>
              <a:rPr lang="en-US" dirty="0" smtClean="0"/>
              <a:t>.”  Gen. 26:34,35</a:t>
            </a:r>
            <a:endParaRPr lang="en-US" dirty="0"/>
          </a:p>
          <a:p>
            <a:endParaRPr lang="en-US" dirty="0"/>
          </a:p>
          <a:p>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7396" r="17396"/>
          <a:stretch>
            <a:fillRect/>
          </a:stretch>
        </p:blipFill>
        <p:spPr>
          <a:xfrm>
            <a:off x="4648200" y="762000"/>
            <a:ext cx="4495800" cy="6096000"/>
          </a:xfrm>
        </p:spPr>
      </p:pic>
    </p:spTree>
    <p:extLst>
      <p:ext uri="{BB962C8B-B14F-4D97-AF65-F5344CB8AC3E}">
        <p14:creationId xmlns:p14="http://schemas.microsoft.com/office/powerpoint/2010/main" val="351853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5579"/>
          </a:xfrm>
        </p:spPr>
        <p:txBody>
          <a:bodyPr/>
          <a:lstStyle/>
          <a:p>
            <a:r>
              <a:rPr lang="en-US" b="1" i="1" u="sng" dirty="0" smtClean="0">
                <a:solidFill>
                  <a:srgbClr val="FF6600"/>
                </a:solidFill>
              </a:rPr>
              <a:t>Rebekah Fit to be Tied</a:t>
            </a:r>
            <a:endParaRPr lang="en-US" b="1" i="1" u="sng" dirty="0">
              <a:solidFill>
                <a:srgbClr val="FF6600"/>
              </a:solidFill>
            </a:endParaRPr>
          </a:p>
        </p:txBody>
      </p:sp>
      <p:sp>
        <p:nvSpPr>
          <p:cNvPr id="3" name="Content Placeholder 2"/>
          <p:cNvSpPr>
            <a:spLocks noGrp="1"/>
          </p:cNvSpPr>
          <p:nvPr>
            <p:ph sz="half" idx="1"/>
          </p:nvPr>
        </p:nvSpPr>
        <p:spPr>
          <a:xfrm>
            <a:off x="0" y="735263"/>
            <a:ext cx="4648200" cy="6122737"/>
          </a:xfrm>
        </p:spPr>
        <p:txBody>
          <a:bodyPr>
            <a:normAutofit lnSpcReduction="10000"/>
          </a:bodyPr>
          <a:lstStyle/>
          <a:p>
            <a:r>
              <a:rPr lang="en-US" dirty="0" smtClean="0"/>
              <a:t>Rebekah was fit to be tied.  </a:t>
            </a:r>
          </a:p>
          <a:p>
            <a:r>
              <a:rPr lang="en-US" dirty="0" smtClean="0"/>
              <a:t>1. The angel told her.</a:t>
            </a:r>
          </a:p>
          <a:p>
            <a:r>
              <a:rPr lang="en-US" dirty="0" smtClean="0"/>
              <a:t>2. Esau was irreverent and had no desire for religious things.</a:t>
            </a:r>
          </a:p>
          <a:p>
            <a:r>
              <a:rPr lang="en-US" dirty="0" smtClean="0"/>
              <a:t>3. Esau sold it to Jacob.</a:t>
            </a:r>
          </a:p>
          <a:p>
            <a:r>
              <a:rPr lang="en-US" dirty="0" smtClean="0"/>
              <a:t>4. Esau forfeited the birthright by marrying outside the faith.</a:t>
            </a:r>
          </a:p>
          <a:p>
            <a:r>
              <a:rPr lang="en-US" dirty="0" smtClean="0"/>
              <a:t>5. Rebekah could not get it thru her husband’s thick skull!!!</a:t>
            </a:r>
          </a:p>
          <a:p>
            <a:r>
              <a:rPr lang="en-US" dirty="0" smtClean="0"/>
              <a:t>Sound familiar? </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5357" r="15357"/>
          <a:stretch>
            <a:fillRect/>
          </a:stretch>
        </p:blipFill>
        <p:spPr>
          <a:xfrm>
            <a:off x="4438316" y="735264"/>
            <a:ext cx="4705684" cy="6122736"/>
          </a:xfrm>
        </p:spPr>
      </p:pic>
    </p:spTree>
    <p:extLst>
      <p:ext uri="{BB962C8B-B14F-4D97-AF65-F5344CB8AC3E}">
        <p14:creationId xmlns:p14="http://schemas.microsoft.com/office/powerpoint/2010/main" val="428757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95800" cy="935789"/>
          </a:xfrm>
        </p:spPr>
        <p:txBody>
          <a:bodyPr>
            <a:normAutofit/>
          </a:bodyPr>
          <a:lstStyle/>
          <a:p>
            <a:r>
              <a:rPr lang="en-US" b="1" i="1" u="sng" dirty="0" smtClean="0">
                <a:solidFill>
                  <a:srgbClr val="FF6600"/>
                </a:solidFill>
              </a:rPr>
              <a:t>Isaac Makes Plans</a:t>
            </a:r>
            <a:endParaRPr lang="en-US" b="1" i="1" u="sng" dirty="0">
              <a:solidFill>
                <a:srgbClr val="FF66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16581" r="16581"/>
          <a:stretch>
            <a:fillRect/>
          </a:stretch>
        </p:blipFill>
        <p:spPr>
          <a:xfrm>
            <a:off x="-1" y="775368"/>
            <a:ext cx="4919579" cy="6082632"/>
          </a:xfrm>
        </p:spPr>
      </p:pic>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“And </a:t>
            </a:r>
            <a:r>
              <a:rPr lang="en-US" dirty="0"/>
              <a:t>it came to pass, that when Isaac was old, and his eyes were dim, so that he could not see, he called Esau his eldest son, and said unto him, My son: and he said unto him, Behold, </a:t>
            </a:r>
            <a:r>
              <a:rPr lang="en-US" i="1" dirty="0"/>
              <a:t>here am</a:t>
            </a:r>
            <a:r>
              <a:rPr lang="en-US" dirty="0"/>
              <a:t> I</a:t>
            </a:r>
            <a:r>
              <a:rPr lang="en-US" dirty="0" smtClean="0"/>
              <a:t>. </a:t>
            </a:r>
            <a:r>
              <a:rPr lang="en-US" dirty="0"/>
              <a:t>And he said, Behold now, I am old, I know not the day of my death</a:t>
            </a:r>
            <a:r>
              <a:rPr lang="en-US" dirty="0" smtClean="0"/>
              <a:t>:  </a:t>
            </a:r>
            <a:r>
              <a:rPr lang="en-US" dirty="0"/>
              <a:t>Now therefore take, I pray thee, thy weapons, thy quiver and thy bow, and go out to the field, and take me </a:t>
            </a:r>
            <a:r>
              <a:rPr lang="en-US" i="1" dirty="0"/>
              <a:t>some</a:t>
            </a:r>
            <a:r>
              <a:rPr lang="en-US" dirty="0"/>
              <a:t> venison</a:t>
            </a:r>
            <a:r>
              <a:rPr lang="en-US" dirty="0" smtClean="0"/>
              <a:t>;  </a:t>
            </a:r>
            <a:r>
              <a:rPr lang="en-US" dirty="0"/>
              <a:t>And make me savoury meat, such as I love, and bring </a:t>
            </a:r>
            <a:r>
              <a:rPr lang="en-US" i="1" dirty="0"/>
              <a:t>it</a:t>
            </a:r>
            <a:r>
              <a:rPr lang="en-US" dirty="0"/>
              <a:t> to me, that I may eat; that my soul may bless thee before I </a:t>
            </a:r>
            <a:r>
              <a:rPr lang="en-US" dirty="0" smtClean="0"/>
              <a:t>die. And </a:t>
            </a:r>
            <a:r>
              <a:rPr lang="en-US" dirty="0"/>
              <a:t>Rebekah heard when Isaac spake to Esau his son</a:t>
            </a:r>
            <a:r>
              <a:rPr lang="en-US" dirty="0" smtClean="0"/>
              <a:t>.”  Gen. 27:1-5</a:t>
            </a:r>
            <a:endParaRPr lang="en-US" dirty="0"/>
          </a:p>
          <a:p>
            <a:endParaRPr lang="en-US" dirty="0"/>
          </a:p>
        </p:txBody>
      </p:sp>
    </p:spTree>
    <p:extLst>
      <p:ext uri="{BB962C8B-B14F-4D97-AF65-F5344CB8AC3E}">
        <p14:creationId xmlns:p14="http://schemas.microsoft.com/office/powerpoint/2010/main" val="34626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4679"/>
          </a:xfrm>
        </p:spPr>
        <p:txBody>
          <a:bodyPr/>
          <a:lstStyle/>
          <a:p>
            <a:r>
              <a:rPr lang="en-US" b="1" i="1" u="sng" dirty="0" smtClean="0">
                <a:solidFill>
                  <a:srgbClr val="FF0000"/>
                </a:solidFill>
              </a:rPr>
              <a:t>What Should she do?</a:t>
            </a:r>
            <a:endParaRPr lang="en-US" b="1" i="1" u="sng" dirty="0">
              <a:solidFill>
                <a:srgbClr val="FF0000"/>
              </a:solidFill>
            </a:endParaRPr>
          </a:p>
        </p:txBody>
      </p:sp>
      <p:sp>
        <p:nvSpPr>
          <p:cNvPr id="3" name="Content Placeholder 2"/>
          <p:cNvSpPr>
            <a:spLocks noGrp="1"/>
          </p:cNvSpPr>
          <p:nvPr>
            <p:ph idx="1"/>
          </p:nvPr>
        </p:nvSpPr>
        <p:spPr>
          <a:xfrm>
            <a:off x="0" y="779236"/>
            <a:ext cx="9144000" cy="6078764"/>
          </a:xfrm>
        </p:spPr>
        <p:txBody>
          <a:bodyPr>
            <a:normAutofit/>
          </a:bodyPr>
          <a:lstStyle/>
          <a:p>
            <a:r>
              <a:rPr lang="en-US" sz="4000" dirty="0" smtClean="0"/>
              <a:t>1.  Her fondest and cherished dream for Jacob, her beloved son, was slipping thru her fingers.</a:t>
            </a:r>
          </a:p>
          <a:p>
            <a:r>
              <a:rPr lang="en-US" sz="4000" dirty="0" smtClean="0"/>
              <a:t>2.  Her husband was making the dumbest decision of his life.</a:t>
            </a:r>
          </a:p>
          <a:p>
            <a:r>
              <a:rPr lang="en-US" sz="4000" dirty="0" smtClean="0"/>
              <a:t>3.  She could kill him, but that would be too direct!!</a:t>
            </a:r>
          </a:p>
          <a:p>
            <a:r>
              <a:rPr lang="en-US" sz="4000" dirty="0" smtClean="0"/>
              <a:t>4.  She had tried everything else; what could she do?</a:t>
            </a:r>
            <a:endParaRPr lang="en-US" sz="4000" dirty="0"/>
          </a:p>
        </p:txBody>
      </p:sp>
    </p:spTree>
    <p:extLst>
      <p:ext uri="{BB962C8B-B14F-4D97-AF65-F5344CB8AC3E}">
        <p14:creationId xmlns:p14="http://schemas.microsoft.com/office/powerpoint/2010/main" val="2949467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4679"/>
          </a:xfrm>
        </p:spPr>
        <p:txBody>
          <a:bodyPr/>
          <a:lstStyle/>
          <a:p>
            <a:r>
              <a:rPr lang="en-US" b="1" i="1" u="sng" dirty="0" smtClean="0">
                <a:solidFill>
                  <a:srgbClr val="3366FF"/>
                </a:solidFill>
              </a:rPr>
              <a:t>Stratagem-Distrusted God!</a:t>
            </a:r>
            <a:endParaRPr lang="en-US" b="1" i="1" u="sng" dirty="0">
              <a:solidFill>
                <a:srgbClr val="3366FF"/>
              </a:solidFill>
            </a:endParaRPr>
          </a:p>
        </p:txBody>
      </p:sp>
      <p:sp>
        <p:nvSpPr>
          <p:cNvPr id="3" name="Content Placeholder 2"/>
          <p:cNvSpPr>
            <a:spLocks noGrp="1"/>
          </p:cNvSpPr>
          <p:nvPr>
            <p:ph idx="1"/>
          </p:nvPr>
        </p:nvSpPr>
        <p:spPr>
          <a:xfrm>
            <a:off x="0" y="735945"/>
            <a:ext cx="9144000" cy="6122055"/>
          </a:xfrm>
        </p:spPr>
        <p:txBody>
          <a:bodyPr>
            <a:normAutofit fontScale="85000" lnSpcReduction="10000"/>
          </a:bodyPr>
          <a:lstStyle/>
          <a:p>
            <a:r>
              <a:rPr lang="en-US" dirty="0" smtClean="0"/>
              <a:t>“And </a:t>
            </a:r>
            <a:r>
              <a:rPr lang="en-US" dirty="0"/>
              <a:t>Rebekah spake unto Jacob her son, saying, Behold, I heard thy father speak unto Esau thy brother, saying</a:t>
            </a:r>
            <a:r>
              <a:rPr lang="en-US" dirty="0" smtClean="0"/>
              <a:t>, </a:t>
            </a:r>
            <a:r>
              <a:rPr lang="en-US" dirty="0"/>
              <a:t>Bring me venison, and make me savoury meat, that I may eat, and bless thee before the LORD before my death</a:t>
            </a:r>
            <a:r>
              <a:rPr lang="en-US" dirty="0" smtClean="0"/>
              <a:t>.  </a:t>
            </a:r>
            <a:r>
              <a:rPr lang="en-US" dirty="0"/>
              <a:t>Now therefore, my son, obey my voice according to that which I command thee</a:t>
            </a:r>
            <a:r>
              <a:rPr lang="en-US" dirty="0" smtClean="0"/>
              <a:t>.  </a:t>
            </a:r>
            <a:r>
              <a:rPr lang="en-US" dirty="0"/>
              <a:t>Go now to the flock, and fetch me from thence two good kids of the goats; and I will make them savoury meat for thy father, such as he </a:t>
            </a:r>
            <a:r>
              <a:rPr lang="en-US" dirty="0" err="1"/>
              <a:t>loveth</a:t>
            </a:r>
            <a:r>
              <a:rPr lang="en-US" dirty="0" smtClean="0"/>
              <a:t>:  </a:t>
            </a:r>
            <a:r>
              <a:rPr lang="en-US" dirty="0"/>
              <a:t>And thou shalt bring </a:t>
            </a:r>
            <a:r>
              <a:rPr lang="en-US" i="1" dirty="0"/>
              <a:t>it</a:t>
            </a:r>
            <a:r>
              <a:rPr lang="en-US" dirty="0"/>
              <a:t> to thy father, that he may eat, and that he may bless thee before his death</a:t>
            </a:r>
            <a:r>
              <a:rPr lang="en-US" dirty="0" smtClean="0"/>
              <a:t>.  </a:t>
            </a:r>
            <a:r>
              <a:rPr lang="en-US" dirty="0"/>
              <a:t>And Jacob said to Rebekah his mother, Behold, Esau my brother </a:t>
            </a:r>
            <a:r>
              <a:rPr lang="en-US" i="1" dirty="0"/>
              <a:t>is</a:t>
            </a:r>
            <a:r>
              <a:rPr lang="en-US" dirty="0"/>
              <a:t> a hairy man, and I </a:t>
            </a:r>
            <a:r>
              <a:rPr lang="en-US" i="1" dirty="0"/>
              <a:t>am</a:t>
            </a:r>
            <a:r>
              <a:rPr lang="en-US" dirty="0"/>
              <a:t> a smooth man</a:t>
            </a:r>
            <a:r>
              <a:rPr lang="en-US" dirty="0" smtClean="0"/>
              <a:t>:  </a:t>
            </a:r>
            <a:r>
              <a:rPr lang="en-US" dirty="0"/>
              <a:t>My father peradventure will feel me, and I shall seem to him as a deceiver; and I shall bring a curse upon me, and not a blessing</a:t>
            </a:r>
            <a:r>
              <a:rPr lang="en-US" dirty="0" smtClean="0"/>
              <a:t>.  </a:t>
            </a:r>
            <a:r>
              <a:rPr lang="en-US" dirty="0"/>
              <a:t>And his mother said unto him, Upon me </a:t>
            </a:r>
            <a:r>
              <a:rPr lang="en-US" i="1" dirty="0"/>
              <a:t>be</a:t>
            </a:r>
            <a:r>
              <a:rPr lang="en-US" dirty="0"/>
              <a:t> thy curse, my son: only obey my voice, and go fetch me </a:t>
            </a:r>
            <a:r>
              <a:rPr lang="en-US" i="1" dirty="0"/>
              <a:t>them</a:t>
            </a:r>
            <a:r>
              <a:rPr lang="en-US" dirty="0" smtClean="0"/>
              <a:t>.”  Gen. 27:6-13</a:t>
            </a:r>
            <a:endParaRPr lang="en-US" dirty="0"/>
          </a:p>
          <a:p>
            <a:endParaRPr lang="en-US" dirty="0"/>
          </a:p>
        </p:txBody>
      </p:sp>
    </p:spTree>
    <p:extLst>
      <p:ext uri="{BB962C8B-B14F-4D97-AF65-F5344CB8AC3E}">
        <p14:creationId xmlns:p14="http://schemas.microsoft.com/office/powerpoint/2010/main" val="420423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5818"/>
          </a:xfrm>
        </p:spPr>
        <p:txBody>
          <a:bodyPr/>
          <a:lstStyle/>
          <a:p>
            <a:r>
              <a:rPr lang="en-US" b="1" i="1" u="sng" dirty="0" smtClean="0">
                <a:solidFill>
                  <a:srgbClr val="3366FF"/>
                </a:solidFill>
              </a:rPr>
              <a:t>God’s Way-God’s Time</a:t>
            </a:r>
            <a:endParaRPr lang="en-US" b="1" i="1" u="sng" dirty="0">
              <a:solidFill>
                <a:srgbClr val="3366FF"/>
              </a:solidFill>
            </a:endParaRPr>
          </a:p>
        </p:txBody>
      </p:sp>
      <p:sp>
        <p:nvSpPr>
          <p:cNvPr id="3" name="Content Placeholder 2"/>
          <p:cNvSpPr>
            <a:spLocks noGrp="1"/>
          </p:cNvSpPr>
          <p:nvPr>
            <p:ph idx="1"/>
          </p:nvPr>
        </p:nvSpPr>
        <p:spPr>
          <a:xfrm>
            <a:off x="0" y="735945"/>
            <a:ext cx="9144000" cy="6122055"/>
          </a:xfrm>
        </p:spPr>
        <p:txBody>
          <a:bodyPr>
            <a:normAutofit fontScale="77500" lnSpcReduction="20000"/>
          </a:bodyPr>
          <a:lstStyle/>
          <a:p>
            <a:r>
              <a:rPr lang="en-US" dirty="0" smtClean="0"/>
              <a:t>“She </a:t>
            </a:r>
            <a:r>
              <a:rPr lang="en-US" dirty="0"/>
              <a:t>told Jacob what had taken place, urging the necessity of immediate action to prevent the bestowal of the blessing, finally and irrevocably, upon Esau. And she assured her son that if he would follow her directions, he might obtain it as God had promised. Jacob did not readily consent to the plan that she proposed. The thought of deceiving his father caused him great distress. He felt that such a sin would bring a curse rather than a blessing. But his scruples were overborne, and he proceeded to carry out his mother's suggestions. It was not his intention to utter a direct falsehood, but once in the presence of his father he seemed to have gone too far to retreat, and he obtained by fraud the coveted blessing. </a:t>
            </a:r>
          </a:p>
          <a:p>
            <a:r>
              <a:rPr lang="en-US" dirty="0"/>
              <a:t>Jacob and Rebekah succeeded in their purpose, but they gained only trouble and sorrow by their deception</a:t>
            </a:r>
            <a:r>
              <a:rPr lang="en-US" b="1" i="1" u="sng" dirty="0"/>
              <a:t>. God had declared that Jacob should receive the birthright, and His word would have been fulfilled in His own time had they waited in faith for Him to work for them. </a:t>
            </a:r>
            <a:r>
              <a:rPr lang="en-US" dirty="0"/>
              <a:t>But like many who now profess to be children of God, they were unwilling to leave the matter in His hands</a:t>
            </a:r>
            <a:r>
              <a:rPr lang="en-US" dirty="0" smtClean="0"/>
              <a:t>.”  PP, </a:t>
            </a:r>
            <a:r>
              <a:rPr lang="en-US" dirty="0" err="1" smtClean="0"/>
              <a:t>pg</a:t>
            </a:r>
            <a:r>
              <a:rPr lang="en-US" dirty="0" smtClean="0"/>
              <a:t> .180 </a:t>
            </a:r>
            <a:endParaRPr lang="en-US" dirty="0"/>
          </a:p>
          <a:p>
            <a:endParaRPr lang="en-US" dirty="0"/>
          </a:p>
        </p:txBody>
      </p:sp>
    </p:spTree>
    <p:extLst>
      <p:ext uri="{BB962C8B-B14F-4D97-AF65-F5344CB8AC3E}">
        <p14:creationId xmlns:p14="http://schemas.microsoft.com/office/powerpoint/2010/main" val="225600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2527"/>
          </a:xfrm>
        </p:spPr>
        <p:txBody>
          <a:bodyPr/>
          <a:lstStyle/>
          <a:p>
            <a:r>
              <a:rPr lang="en-US" b="1" i="1" u="sng" dirty="0" smtClean="0">
                <a:solidFill>
                  <a:srgbClr val="FF6600"/>
                </a:solidFill>
              </a:rPr>
              <a:t>The Consequences</a:t>
            </a:r>
            <a:endParaRPr lang="en-US" b="1" i="1" u="sng" dirty="0">
              <a:solidFill>
                <a:srgbClr val="FF6600"/>
              </a:solidFill>
            </a:endParaRPr>
          </a:p>
        </p:txBody>
      </p:sp>
      <p:sp>
        <p:nvSpPr>
          <p:cNvPr id="3" name="Content Placeholder 2"/>
          <p:cNvSpPr>
            <a:spLocks noGrp="1"/>
          </p:cNvSpPr>
          <p:nvPr>
            <p:ph sz="half" idx="1"/>
          </p:nvPr>
        </p:nvSpPr>
        <p:spPr>
          <a:xfrm>
            <a:off x="0" y="707086"/>
            <a:ext cx="4495800" cy="6150914"/>
          </a:xfrm>
        </p:spPr>
        <p:txBody>
          <a:bodyPr/>
          <a:lstStyle/>
          <a:p>
            <a:r>
              <a:rPr lang="en-US" dirty="0" smtClean="0"/>
              <a:t>“Rebekah </a:t>
            </a:r>
            <a:r>
              <a:rPr lang="en-US" dirty="0"/>
              <a:t>bitterly repented the wrong counsel she had given her son; it was the means of separating him from her, and she never saw his face again</a:t>
            </a:r>
            <a:r>
              <a:rPr lang="en-US" dirty="0" smtClean="0"/>
              <a:t>.”  PP, pg. 180 </a:t>
            </a:r>
          </a:p>
          <a:p>
            <a:r>
              <a:rPr lang="en-US" dirty="0" smtClean="0"/>
              <a:t>We bring consequences on ourselves.  Rebekah deserved this.  Her last years, without Jacob near, were indeed bitter ones.</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t="970" b="970"/>
          <a:stretch>
            <a:fillRect/>
          </a:stretch>
        </p:blipFill>
        <p:spPr>
          <a:xfrm>
            <a:off x="4495800" y="707086"/>
            <a:ext cx="4648200" cy="6150914"/>
          </a:xfrm>
        </p:spPr>
      </p:pic>
    </p:spTree>
    <p:extLst>
      <p:ext uri="{BB962C8B-B14F-4D97-AF65-F5344CB8AC3E}">
        <p14:creationId xmlns:p14="http://schemas.microsoft.com/office/powerpoint/2010/main" val="3917766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28518" r="28518"/>
          <a:stretch>
            <a:fillRect/>
          </a:stretch>
        </p:blipFill>
        <p:spPr>
          <a:xfrm>
            <a:off x="0" y="0"/>
            <a:ext cx="4648200" cy="6858000"/>
          </a:xfrm>
        </p:spPr>
      </p:pic>
      <p:sp>
        <p:nvSpPr>
          <p:cNvPr id="4" name="Content Placeholder 3"/>
          <p:cNvSpPr>
            <a:spLocks noGrp="1"/>
          </p:cNvSpPr>
          <p:nvPr>
            <p:ph sz="half" idx="2"/>
          </p:nvPr>
        </p:nvSpPr>
        <p:spPr>
          <a:xfrm>
            <a:off x="4648200" y="548351"/>
            <a:ext cx="4495800" cy="6309649"/>
          </a:xfrm>
        </p:spPr>
        <p:txBody>
          <a:bodyPr>
            <a:normAutofit/>
          </a:bodyPr>
          <a:lstStyle/>
          <a:p>
            <a:r>
              <a:rPr lang="en-US" sz="3200" dirty="0" smtClean="0"/>
              <a:t>Were it not for the tender compassion of the Lord, it could have driven Rebekah to insanity or suicide.  How many aching moments must she have cried in secret to the Lord.  The Lord supplied His amazing grace to keep her going thru her pain.</a:t>
            </a:r>
            <a:endParaRPr lang="en-US" sz="3200" dirty="0"/>
          </a:p>
        </p:txBody>
      </p:sp>
    </p:spTree>
    <p:extLst>
      <p:ext uri="{BB962C8B-B14F-4D97-AF65-F5344CB8AC3E}">
        <p14:creationId xmlns:p14="http://schemas.microsoft.com/office/powerpoint/2010/main" val="141742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806"/>
          </a:xfrm>
        </p:spPr>
        <p:txBody>
          <a:bodyPr/>
          <a:lstStyle/>
          <a:p>
            <a:r>
              <a:rPr lang="en-US" b="1" i="1" u="sng" dirty="0" smtClean="0">
                <a:solidFill>
                  <a:srgbClr val="FF6600"/>
                </a:solidFill>
              </a:rPr>
              <a:t>Desert into Springtime</a:t>
            </a:r>
            <a:endParaRPr lang="en-US" b="1" i="1" u="sng" dirty="0">
              <a:solidFill>
                <a:srgbClr val="FF6600"/>
              </a:solidFill>
            </a:endParaRPr>
          </a:p>
        </p:txBody>
      </p:sp>
      <p:sp>
        <p:nvSpPr>
          <p:cNvPr id="3" name="Content Placeholder 2"/>
          <p:cNvSpPr>
            <a:spLocks noGrp="1"/>
          </p:cNvSpPr>
          <p:nvPr>
            <p:ph sz="half" idx="1"/>
          </p:nvPr>
        </p:nvSpPr>
        <p:spPr>
          <a:xfrm>
            <a:off x="0" y="764806"/>
            <a:ext cx="4648200" cy="6093194"/>
          </a:xfrm>
        </p:spPr>
        <p:txBody>
          <a:bodyPr>
            <a:normAutofit/>
          </a:bodyPr>
          <a:lstStyle/>
          <a:p>
            <a:r>
              <a:rPr lang="en-US" dirty="0" smtClean="0"/>
              <a:t>“Casting </a:t>
            </a:r>
            <a:r>
              <a:rPr lang="en-US" dirty="0"/>
              <a:t>all your care upon him; for he careth for </a:t>
            </a:r>
            <a:r>
              <a:rPr lang="en-US" dirty="0" smtClean="0"/>
              <a:t>you.”  1 Peter 5:7</a:t>
            </a:r>
          </a:p>
          <a:p>
            <a:r>
              <a:rPr lang="en-US" dirty="0" smtClean="0"/>
              <a:t>“For </a:t>
            </a:r>
            <a:r>
              <a:rPr lang="en-US" dirty="0"/>
              <a:t>the LORD shall comfort Zion: he will comfort all her waste places; and he will make her wilderness like Eden, and her desert like the garden of the LORD; joy and gladness shall be found therein, thanksgiving, and the voice of melody</a:t>
            </a:r>
            <a:r>
              <a:rPr lang="en-US" dirty="0" smtClean="0"/>
              <a:t>.”  Isa. 51:3</a:t>
            </a:r>
            <a:endParaRPr lang="en-US" dirty="0"/>
          </a:p>
          <a:p>
            <a:endParaRPr lang="en-US" dirty="0" smtClean="0"/>
          </a:p>
          <a:p>
            <a:endParaRPr lang="en-US" dirty="0"/>
          </a:p>
          <a:p>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16581" r="16581"/>
          <a:stretch>
            <a:fillRect/>
          </a:stretch>
        </p:blipFill>
        <p:spPr>
          <a:xfrm>
            <a:off x="4648200" y="764806"/>
            <a:ext cx="4495800" cy="6093194"/>
          </a:xfrm>
        </p:spPr>
      </p:pic>
    </p:spTree>
    <p:extLst>
      <p:ext uri="{BB962C8B-B14F-4D97-AF65-F5344CB8AC3E}">
        <p14:creationId xmlns:p14="http://schemas.microsoft.com/office/powerpoint/2010/main" val="277416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721515"/>
          </a:xfrm>
        </p:spPr>
        <p:txBody>
          <a:bodyPr>
            <a:normAutofit fontScale="90000"/>
          </a:bodyPr>
          <a:lstStyle/>
          <a:p>
            <a:endParaRPr lang="en-US" dirty="0"/>
          </a:p>
        </p:txBody>
      </p:sp>
      <p:sp>
        <p:nvSpPr>
          <p:cNvPr id="3" name="Content Placeholder 2"/>
          <p:cNvSpPr>
            <a:spLocks noGrp="1"/>
          </p:cNvSpPr>
          <p:nvPr>
            <p:ph sz="half" idx="1"/>
          </p:nvPr>
        </p:nvSpPr>
        <p:spPr>
          <a:xfrm>
            <a:off x="0" y="1"/>
            <a:ext cx="4648200" cy="6858000"/>
          </a:xfrm>
        </p:spPr>
        <p:txBody>
          <a:bodyPr>
            <a:noAutofit/>
          </a:bodyPr>
          <a:lstStyle/>
          <a:p>
            <a:r>
              <a:rPr lang="en-US" sz="3200" dirty="0" smtClean="0"/>
              <a:t>The quiet moments, in which the devil seeks to tear us up, like Rebekah, were and only are bearable thru God’s amazing grace that recognizes our foolishness and sympathizes with our self inflicted grief.  Praise God for His Amazing Grace that saved Rebekah from herself!</a:t>
            </a:r>
            <a:endParaRPr lang="en-US" sz="32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10076" b="10076"/>
          <a:stretch>
            <a:fillRect/>
          </a:stretch>
        </p:blipFill>
        <p:spPr>
          <a:xfrm>
            <a:off x="4502550" y="1"/>
            <a:ext cx="4641450" cy="6857999"/>
          </a:xfrm>
        </p:spPr>
      </p:pic>
    </p:spTree>
    <p:extLst>
      <p:ext uri="{BB962C8B-B14F-4D97-AF65-F5344CB8AC3E}">
        <p14:creationId xmlns:p14="http://schemas.microsoft.com/office/powerpoint/2010/main" val="340676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2105"/>
          </a:xfrm>
        </p:spPr>
        <p:txBody>
          <a:bodyPr/>
          <a:lstStyle/>
          <a:p>
            <a:r>
              <a:rPr lang="en-US" b="1" i="1" u="sng" dirty="0" smtClean="0">
                <a:solidFill>
                  <a:srgbClr val="3366FF"/>
                </a:solidFill>
              </a:rPr>
              <a:t>She Had it Made!</a:t>
            </a:r>
            <a:endParaRPr lang="en-US" b="1" i="1" u="sng" dirty="0">
              <a:solidFill>
                <a:srgbClr val="3366FF"/>
              </a:solidFill>
            </a:endParaRPr>
          </a:p>
        </p:txBody>
      </p:sp>
      <p:sp>
        <p:nvSpPr>
          <p:cNvPr id="3" name="Content Placeholder 2"/>
          <p:cNvSpPr>
            <a:spLocks noGrp="1"/>
          </p:cNvSpPr>
          <p:nvPr>
            <p:ph sz="half" idx="1"/>
          </p:nvPr>
        </p:nvSpPr>
        <p:spPr>
          <a:xfrm>
            <a:off x="0" y="695158"/>
            <a:ext cx="4495800" cy="6162842"/>
          </a:xfrm>
        </p:spPr>
        <p:txBody>
          <a:bodyPr>
            <a:noAutofit/>
          </a:bodyPr>
          <a:lstStyle/>
          <a:p>
            <a:r>
              <a:rPr lang="en-US" sz="3200" dirty="0" smtClean="0"/>
              <a:t>She had everything!  She came from a fine family.  She lacked for nothing.  She was beautiful outwardly and had some beautiful inward traits as well.  She was engaging, friendly, generous, and a keen analyzer of things.</a:t>
            </a:r>
            <a:endParaRPr lang="en-US" sz="3200" dirty="0"/>
          </a:p>
        </p:txBody>
      </p:sp>
      <p:pic>
        <p:nvPicPr>
          <p:cNvPr id="9" name="Content Placeholder 8" descr="keep-calm-cause-you-re-the-chosen-one.png"/>
          <p:cNvPicPr>
            <a:picLocks noGrp="1" noChangeAspect="1"/>
          </p:cNvPicPr>
          <p:nvPr>
            <p:ph sz="half" idx="2"/>
          </p:nvPr>
        </p:nvPicPr>
        <p:blipFill>
          <a:blip r:embed="rId2">
            <a:extLst>
              <a:ext uri="{28A0092B-C50C-407E-A947-70E740481C1C}">
                <a14:useLocalDpi xmlns:a14="http://schemas.microsoft.com/office/drawing/2010/main" val="0"/>
              </a:ext>
            </a:extLst>
          </a:blip>
          <a:srcRect l="922" r="922"/>
          <a:stretch>
            <a:fillRect/>
          </a:stretch>
        </p:blipFill>
        <p:spPr>
          <a:xfrm>
            <a:off x="4495800" y="802106"/>
            <a:ext cx="4648200" cy="6055894"/>
          </a:xfrm>
        </p:spPr>
      </p:pic>
    </p:spTree>
    <p:extLst>
      <p:ext uri="{BB962C8B-B14F-4D97-AF65-F5344CB8AC3E}">
        <p14:creationId xmlns:p14="http://schemas.microsoft.com/office/powerpoint/2010/main" val="339312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2105"/>
          </a:xfrm>
        </p:spPr>
        <p:txBody>
          <a:bodyPr/>
          <a:lstStyle/>
          <a:p>
            <a:r>
              <a:rPr lang="en-US" b="1" i="1" u="sng" dirty="0" smtClean="0">
                <a:solidFill>
                  <a:srgbClr val="3366FF"/>
                </a:solidFill>
              </a:rPr>
              <a:t>Her Story Begins….</a:t>
            </a:r>
            <a:endParaRPr lang="en-US" b="1" i="1" u="sng" dirty="0">
              <a:solidFill>
                <a:srgbClr val="3366FF"/>
              </a:solidFill>
            </a:endParaRPr>
          </a:p>
        </p:txBody>
      </p:sp>
      <p:sp>
        <p:nvSpPr>
          <p:cNvPr id="4" name="Content Placeholder 3"/>
          <p:cNvSpPr>
            <a:spLocks noGrp="1"/>
          </p:cNvSpPr>
          <p:nvPr>
            <p:ph sz="half" idx="2"/>
          </p:nvPr>
        </p:nvSpPr>
        <p:spPr>
          <a:xfrm>
            <a:off x="4648200" y="802105"/>
            <a:ext cx="4495800" cy="6055895"/>
          </a:xfrm>
        </p:spPr>
        <p:txBody>
          <a:bodyPr>
            <a:normAutofit/>
          </a:bodyPr>
          <a:lstStyle/>
          <a:p>
            <a:r>
              <a:rPr lang="en-US" dirty="0" smtClean="0"/>
              <a:t>It was at the local watering hole where we are introduced to our character today.  She brought her pitcher to the local well to get water.  While there, a man, heretofore, unknown to her, approached and requested her assistance.  Her answer would determine the rest of her life!</a:t>
            </a:r>
            <a:endParaRPr lang="en-US" dirty="0"/>
          </a:p>
        </p:txBody>
      </p:sp>
      <p:pic>
        <p:nvPicPr>
          <p:cNvPr id="7" name="Content Placeholder 6"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t="4725" b="4725"/>
          <a:stretch>
            <a:fillRect/>
          </a:stretch>
        </p:blipFill>
        <p:spPr>
          <a:xfrm>
            <a:off x="0" y="802106"/>
            <a:ext cx="4994658" cy="6055894"/>
          </a:xfrm>
        </p:spPr>
      </p:pic>
    </p:spTree>
    <p:extLst>
      <p:ext uri="{BB962C8B-B14F-4D97-AF65-F5344CB8AC3E}">
        <p14:creationId xmlns:p14="http://schemas.microsoft.com/office/powerpoint/2010/main" val="390814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2526"/>
          </a:xfrm>
        </p:spPr>
        <p:txBody>
          <a:bodyPr/>
          <a:lstStyle/>
          <a:p>
            <a:r>
              <a:rPr lang="en-US" b="1" i="1" u="sng" dirty="0" err="1" smtClean="0">
                <a:solidFill>
                  <a:srgbClr val="FF0000"/>
                </a:solidFill>
              </a:rPr>
              <a:t>Rebekkah</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“And </a:t>
            </a:r>
            <a:r>
              <a:rPr lang="en-US" dirty="0"/>
              <a:t>it came to pass, before he had done speaking, that, behold, Rebekah came out, who was born to Bethuel, son of Milcah, the wife of Nahor, Abraham's brother, with her pitcher upon her shoulder</a:t>
            </a:r>
            <a:r>
              <a:rPr lang="en-US" dirty="0" smtClean="0"/>
              <a:t>.  </a:t>
            </a:r>
            <a:r>
              <a:rPr lang="en-US" dirty="0"/>
              <a:t>And the damsel </a:t>
            </a:r>
            <a:r>
              <a:rPr lang="en-US" i="1" dirty="0"/>
              <a:t>was</a:t>
            </a:r>
            <a:r>
              <a:rPr lang="en-US" dirty="0"/>
              <a:t> very fair to look upon, a virgin, neither had any man known her: and she went down to the well, and filled her pitcher, and came up</a:t>
            </a:r>
            <a:r>
              <a:rPr lang="en-US" dirty="0" smtClean="0"/>
              <a:t>.  </a:t>
            </a:r>
            <a:r>
              <a:rPr lang="en-US" dirty="0"/>
              <a:t>And the servant ran to meet her, and said, Let me, I pray thee, drink a little water of thy pitcher</a:t>
            </a:r>
            <a:r>
              <a:rPr lang="en-US" dirty="0" smtClean="0"/>
              <a:t>.  </a:t>
            </a:r>
            <a:r>
              <a:rPr lang="en-US" dirty="0"/>
              <a:t>And she said, Drink, my lord: and she hasted, and let down her pitcher upon her hand, and gave him drink</a:t>
            </a:r>
            <a:r>
              <a:rPr lang="en-US" dirty="0" smtClean="0"/>
              <a:t>.  </a:t>
            </a:r>
            <a:r>
              <a:rPr lang="en-US" dirty="0"/>
              <a:t>And when she had done giving him drink, she said, I will draw </a:t>
            </a:r>
            <a:r>
              <a:rPr lang="en-US" i="1" dirty="0"/>
              <a:t>water</a:t>
            </a:r>
            <a:r>
              <a:rPr lang="en-US" dirty="0"/>
              <a:t> for thy camels also, until they have done drinking</a:t>
            </a:r>
            <a:r>
              <a:rPr lang="en-US" dirty="0" smtClean="0"/>
              <a:t>.  </a:t>
            </a:r>
            <a:r>
              <a:rPr lang="en-US" dirty="0"/>
              <a:t>And she hasted, and emptied her pitcher into the trough, and ran again unto the well to draw </a:t>
            </a:r>
            <a:r>
              <a:rPr lang="en-US" i="1" dirty="0"/>
              <a:t>water</a:t>
            </a:r>
            <a:r>
              <a:rPr lang="en-US" dirty="0"/>
              <a:t>, and drew for all his camels</a:t>
            </a:r>
            <a:r>
              <a:rPr lang="en-US" dirty="0" smtClean="0"/>
              <a:t>.”  Gen. 24:15-20</a:t>
            </a:r>
            <a:endParaRPr lang="en-US" dirty="0"/>
          </a:p>
          <a:p>
            <a:endParaRPr lang="en-US" dirty="0"/>
          </a:p>
        </p:txBody>
      </p:sp>
    </p:spTree>
    <p:extLst>
      <p:ext uri="{BB962C8B-B14F-4D97-AF65-F5344CB8AC3E}">
        <p14:creationId xmlns:p14="http://schemas.microsoft.com/office/powerpoint/2010/main" val="227214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648200" cy="788737"/>
          </a:xfrm>
        </p:spPr>
        <p:txBody>
          <a:bodyPr/>
          <a:lstStyle/>
          <a:p>
            <a:r>
              <a:rPr lang="en-US" b="1" i="1" u="sng" dirty="0" smtClean="0">
                <a:solidFill>
                  <a:srgbClr val="0000FF"/>
                </a:solidFill>
              </a:rPr>
              <a:t>Answer to Prayer</a:t>
            </a:r>
            <a:endParaRPr lang="en-US" b="1" i="1" u="sng" dirty="0">
              <a:solidFill>
                <a:srgbClr val="0000FF"/>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“Among </a:t>
            </a:r>
            <a:r>
              <a:rPr lang="en-US" dirty="0"/>
              <a:t>the women who were gathered at the well, the </a:t>
            </a:r>
            <a:r>
              <a:rPr lang="en-US" u="sng" dirty="0"/>
              <a:t>courteous</a:t>
            </a:r>
            <a:r>
              <a:rPr lang="en-US" dirty="0"/>
              <a:t> manners of one attracted his attention. As she came from the well, the stranger went to meet her, asking for some water from the pitcher upon her shoulder. The request received a </a:t>
            </a:r>
            <a:r>
              <a:rPr lang="en-US" u="sng" dirty="0"/>
              <a:t>kindly answer, with an offer to draw water for the camels also</a:t>
            </a:r>
            <a:r>
              <a:rPr lang="en-US" dirty="0"/>
              <a:t>, a service which it was customary even for the daughters of princes to perform for their fathers' flocks and herds. Thus the desired sign was given. The maiden "</a:t>
            </a:r>
            <a:r>
              <a:rPr lang="en-US" u="sng" dirty="0"/>
              <a:t>was very fair to look upon</a:t>
            </a:r>
            <a:r>
              <a:rPr lang="en-US" dirty="0"/>
              <a:t>," and </a:t>
            </a:r>
            <a:r>
              <a:rPr lang="en-US" u="sng" dirty="0"/>
              <a:t>her ready courtesy </a:t>
            </a:r>
            <a:r>
              <a:rPr lang="en-US" dirty="0"/>
              <a:t>gave evidence of a </a:t>
            </a:r>
            <a:r>
              <a:rPr lang="en-US" u="sng" dirty="0"/>
              <a:t>kind heart </a:t>
            </a:r>
            <a:r>
              <a:rPr lang="en-US" dirty="0"/>
              <a:t>and an </a:t>
            </a:r>
            <a:r>
              <a:rPr lang="en-US" u="sng" dirty="0"/>
              <a:t>active, energetic </a:t>
            </a:r>
            <a:r>
              <a:rPr lang="en-US" u="sng" dirty="0" smtClean="0"/>
              <a:t>nature.</a:t>
            </a:r>
            <a:r>
              <a:rPr lang="en-US" dirty="0" smtClean="0"/>
              <a:t>”  PP, pgs. 172,173</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t="6491" b="6491"/>
          <a:stretch>
            <a:fillRect/>
          </a:stretch>
        </p:blipFill>
        <p:spPr>
          <a:xfrm>
            <a:off x="4648200" y="788738"/>
            <a:ext cx="4495800" cy="6069262"/>
          </a:xfrm>
        </p:spPr>
      </p:pic>
    </p:spTree>
    <p:extLst>
      <p:ext uri="{BB962C8B-B14F-4D97-AF65-F5344CB8AC3E}">
        <p14:creationId xmlns:p14="http://schemas.microsoft.com/office/powerpoint/2010/main" val="411958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8526"/>
          </a:xfrm>
        </p:spPr>
        <p:txBody>
          <a:bodyPr>
            <a:normAutofit fontScale="90000"/>
          </a:bodyPr>
          <a:lstStyle/>
          <a:p>
            <a:r>
              <a:rPr lang="en-US" b="1" i="1" u="sng" dirty="0" smtClean="0">
                <a:solidFill>
                  <a:srgbClr val="0000FF"/>
                </a:solidFill>
              </a:rPr>
              <a:t>Young Lady of Action</a:t>
            </a:r>
            <a:endParaRPr lang="en-US" b="1" i="1" u="sng" dirty="0">
              <a:solidFill>
                <a:srgbClr val="0000FF"/>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8029" b="8029"/>
          <a:stretch>
            <a:fillRect/>
          </a:stretch>
        </p:blipFill>
        <p:spPr>
          <a:xfrm>
            <a:off x="0" y="708526"/>
            <a:ext cx="4892842" cy="6149474"/>
          </a:xfrm>
        </p:spPr>
      </p:pic>
      <p:sp>
        <p:nvSpPr>
          <p:cNvPr id="4" name="Content Placeholder 3"/>
          <p:cNvSpPr>
            <a:spLocks noGrp="1"/>
          </p:cNvSpPr>
          <p:nvPr>
            <p:ph sz="half" idx="2"/>
          </p:nvPr>
        </p:nvSpPr>
        <p:spPr>
          <a:xfrm>
            <a:off x="4648200" y="614947"/>
            <a:ext cx="4495800" cy="6243053"/>
          </a:xfrm>
        </p:spPr>
        <p:txBody>
          <a:bodyPr>
            <a:normAutofit fontScale="92500" lnSpcReduction="10000"/>
          </a:bodyPr>
          <a:lstStyle/>
          <a:p>
            <a:r>
              <a:rPr lang="en-US" dirty="0" smtClean="0"/>
              <a:t>“And </a:t>
            </a:r>
            <a:r>
              <a:rPr lang="en-US" dirty="0"/>
              <a:t>her brother and her mother said, Let the damsel abide with us </a:t>
            </a:r>
            <a:r>
              <a:rPr lang="en-US" i="1" dirty="0"/>
              <a:t>a few</a:t>
            </a:r>
            <a:r>
              <a:rPr lang="en-US" dirty="0"/>
              <a:t> days, at the least ten; after that she shall go</a:t>
            </a:r>
            <a:r>
              <a:rPr lang="en-US" dirty="0" smtClean="0"/>
              <a:t>. </a:t>
            </a:r>
            <a:r>
              <a:rPr lang="en-US" dirty="0"/>
              <a:t>And he said unto them, Hinder me not, seeing the LORD hath prospered my way; send me away that I may go to my master</a:t>
            </a:r>
            <a:r>
              <a:rPr lang="en-US" dirty="0" smtClean="0"/>
              <a:t>. </a:t>
            </a:r>
            <a:r>
              <a:rPr lang="en-US" dirty="0"/>
              <a:t>And they said, We will call the damsel, and enquire at her mouth</a:t>
            </a:r>
            <a:r>
              <a:rPr lang="en-US" dirty="0" smtClean="0"/>
              <a:t>. </a:t>
            </a:r>
            <a:r>
              <a:rPr lang="en-US" dirty="0"/>
              <a:t>And they called Rebekah, and said unto her, Wilt thou go with this man? And she said, I will go</a:t>
            </a:r>
            <a:r>
              <a:rPr lang="en-US" dirty="0" smtClean="0"/>
              <a:t>.”  Gen. 24:55-58</a:t>
            </a:r>
            <a:endParaRPr lang="en-US" dirty="0"/>
          </a:p>
          <a:p>
            <a:endParaRPr lang="en-US" dirty="0"/>
          </a:p>
        </p:txBody>
      </p:sp>
    </p:spTree>
    <p:extLst>
      <p:ext uri="{BB962C8B-B14F-4D97-AF65-F5344CB8AC3E}">
        <p14:creationId xmlns:p14="http://schemas.microsoft.com/office/powerpoint/2010/main" val="87568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648200" cy="748632"/>
          </a:xfrm>
        </p:spPr>
        <p:txBody>
          <a:bodyPr>
            <a:normAutofit fontScale="90000"/>
          </a:bodyPr>
          <a:lstStyle/>
          <a:p>
            <a:r>
              <a:rPr lang="en-US" b="1" i="1" u="sng" dirty="0" smtClean="0">
                <a:solidFill>
                  <a:srgbClr val="0000FF"/>
                </a:solidFill>
              </a:rPr>
              <a:t>Fairy Tale Wedding</a:t>
            </a:r>
            <a:endParaRPr lang="en-US" b="1" i="1" u="sng" dirty="0">
              <a:solidFill>
                <a:srgbClr val="0000FF"/>
              </a:solidFill>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t>“And </a:t>
            </a:r>
            <a:r>
              <a:rPr lang="en-US" dirty="0"/>
              <a:t>Rebekah lifted up her eyes, and when she saw Isaac, she lighted off the camel</a:t>
            </a:r>
            <a:r>
              <a:rPr lang="en-US" dirty="0" smtClean="0"/>
              <a:t>.  </a:t>
            </a:r>
            <a:r>
              <a:rPr lang="en-US" dirty="0"/>
              <a:t>For she </a:t>
            </a:r>
            <a:r>
              <a:rPr lang="en-US" i="1" dirty="0"/>
              <a:t>had</a:t>
            </a:r>
            <a:r>
              <a:rPr lang="en-US" dirty="0"/>
              <a:t> said unto the servant, What man </a:t>
            </a:r>
            <a:r>
              <a:rPr lang="en-US" i="1" dirty="0"/>
              <a:t>is</a:t>
            </a:r>
            <a:r>
              <a:rPr lang="en-US" dirty="0"/>
              <a:t> this that walketh in the field to meet us? And the servant </a:t>
            </a:r>
            <a:r>
              <a:rPr lang="en-US" i="1" dirty="0"/>
              <a:t>had</a:t>
            </a:r>
            <a:r>
              <a:rPr lang="en-US" dirty="0"/>
              <a:t> said, It </a:t>
            </a:r>
            <a:r>
              <a:rPr lang="en-US" i="1" dirty="0"/>
              <a:t>is</a:t>
            </a:r>
            <a:r>
              <a:rPr lang="en-US" dirty="0"/>
              <a:t> my master: therefore she took a vail, and covered herself</a:t>
            </a:r>
            <a:r>
              <a:rPr lang="en-US" dirty="0" smtClean="0"/>
              <a:t>.  </a:t>
            </a:r>
            <a:r>
              <a:rPr lang="en-US" dirty="0"/>
              <a:t>And the servant told Isaac all things that he had done</a:t>
            </a:r>
            <a:r>
              <a:rPr lang="en-US" dirty="0" smtClean="0"/>
              <a:t>.  </a:t>
            </a:r>
            <a:r>
              <a:rPr lang="en-US" dirty="0"/>
              <a:t>And Isaac brought her into his mother Sarah's tent, and took Rebekah, and she became his wife; and he loved her: and Isaac was comforted after his mother's </a:t>
            </a:r>
            <a:r>
              <a:rPr lang="en-US" i="1" dirty="0"/>
              <a:t>death</a:t>
            </a:r>
            <a:r>
              <a:rPr lang="en-US" dirty="0" smtClean="0"/>
              <a:t>.”  Gen. 24:64-67    “</a:t>
            </a:r>
            <a:r>
              <a:rPr lang="en-US" dirty="0"/>
              <a:t>And Isaac was forty years old when he took Rebekah to wife, the daughter of Bethuel the Syrian of Padanaram, the sister to Laban the Syrian</a:t>
            </a:r>
            <a:r>
              <a:rPr lang="en-US" dirty="0" smtClean="0"/>
              <a:t>.”  Gen. 25:20  Rebekah was around 15-20, half his age!!</a:t>
            </a:r>
            <a:endParaRPr lang="en-US" dirty="0"/>
          </a:p>
          <a:p>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17721" r="17721"/>
          <a:stretch>
            <a:fillRect/>
          </a:stretch>
        </p:blipFill>
        <p:spPr>
          <a:xfrm>
            <a:off x="4495800" y="748632"/>
            <a:ext cx="4648200" cy="6109368"/>
          </a:xfrm>
        </p:spPr>
      </p:pic>
    </p:spTree>
    <p:extLst>
      <p:ext uri="{BB962C8B-B14F-4D97-AF65-F5344CB8AC3E}">
        <p14:creationId xmlns:p14="http://schemas.microsoft.com/office/powerpoint/2010/main" val="263569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2421"/>
          </a:xfrm>
        </p:spPr>
        <p:txBody>
          <a:bodyPr/>
          <a:lstStyle/>
          <a:p>
            <a:r>
              <a:rPr lang="en-US" b="1" i="1" u="sng" dirty="0" smtClean="0">
                <a:solidFill>
                  <a:srgbClr val="800000"/>
                </a:solidFill>
              </a:rPr>
              <a:t>The Trouble Begins!</a:t>
            </a:r>
            <a:endParaRPr lang="en-US" b="1" i="1" u="sng" dirty="0">
              <a:solidFill>
                <a:srgbClr val="800000"/>
              </a:solidFill>
            </a:endParaRPr>
          </a:p>
        </p:txBody>
      </p:sp>
      <p:sp>
        <p:nvSpPr>
          <p:cNvPr id="3" name="Content Placeholder 2"/>
          <p:cNvSpPr>
            <a:spLocks noGrp="1"/>
          </p:cNvSpPr>
          <p:nvPr>
            <p:ph idx="1"/>
          </p:nvPr>
        </p:nvSpPr>
        <p:spPr>
          <a:xfrm>
            <a:off x="0" y="802105"/>
            <a:ext cx="9144000" cy="6055895"/>
          </a:xfrm>
        </p:spPr>
        <p:txBody>
          <a:bodyPr>
            <a:normAutofit fontScale="85000" lnSpcReduction="10000"/>
          </a:bodyPr>
          <a:lstStyle/>
          <a:p>
            <a:r>
              <a:rPr lang="en-US" dirty="0" smtClean="0"/>
              <a:t>“And </a:t>
            </a:r>
            <a:r>
              <a:rPr lang="en-US" dirty="0"/>
              <a:t>Isaac intreated the LORD for his wife, because she </a:t>
            </a:r>
            <a:r>
              <a:rPr lang="en-US" i="1" dirty="0"/>
              <a:t>was</a:t>
            </a:r>
            <a:r>
              <a:rPr lang="en-US" dirty="0"/>
              <a:t> barren: and the LORD was intreated of him, and Rebekah his wife conceived</a:t>
            </a:r>
            <a:r>
              <a:rPr lang="en-US" dirty="0" smtClean="0"/>
              <a:t>.  </a:t>
            </a:r>
            <a:r>
              <a:rPr lang="en-US" dirty="0"/>
              <a:t>And the children struggled together within her; and she said, If </a:t>
            </a:r>
            <a:r>
              <a:rPr lang="en-US" i="1" dirty="0"/>
              <a:t>it be</a:t>
            </a:r>
            <a:r>
              <a:rPr lang="en-US" dirty="0"/>
              <a:t> so, why </a:t>
            </a:r>
            <a:r>
              <a:rPr lang="en-US" i="1" dirty="0"/>
              <a:t>am</a:t>
            </a:r>
            <a:r>
              <a:rPr lang="en-US" dirty="0"/>
              <a:t> I thus? And she went to enquire of the LORD</a:t>
            </a:r>
            <a:r>
              <a:rPr lang="en-US" dirty="0" smtClean="0"/>
              <a:t>.  </a:t>
            </a:r>
            <a:r>
              <a:rPr lang="en-US" b="1" i="1" u="sng" dirty="0"/>
              <a:t>And the LORD said unto her, Two nations are in thy womb, and two manner of people shall be separated from thy bowels; and the one people shall be stronger than the other people; and the elder shall serve the </a:t>
            </a:r>
            <a:r>
              <a:rPr lang="en-US" b="1" i="1" u="sng" dirty="0" smtClean="0"/>
              <a:t>younger</a:t>
            </a:r>
            <a:r>
              <a:rPr lang="en-US" dirty="0" smtClean="0"/>
              <a:t>. And </a:t>
            </a:r>
            <a:r>
              <a:rPr lang="en-US" dirty="0"/>
              <a:t>when her days to be delivered were fulfilled, behold, </a:t>
            </a:r>
            <a:r>
              <a:rPr lang="en-US" i="1" dirty="0"/>
              <a:t>there were</a:t>
            </a:r>
            <a:r>
              <a:rPr lang="en-US" dirty="0"/>
              <a:t> twins in her womb</a:t>
            </a:r>
            <a:r>
              <a:rPr lang="en-US" dirty="0" smtClean="0"/>
              <a:t>.  </a:t>
            </a:r>
            <a:r>
              <a:rPr lang="en-US" dirty="0"/>
              <a:t>And the first came out red, all over like an hairy garment; and they called his name Esau</a:t>
            </a:r>
            <a:r>
              <a:rPr lang="en-US" dirty="0" smtClean="0"/>
              <a:t>. </a:t>
            </a:r>
            <a:r>
              <a:rPr lang="en-US" dirty="0"/>
              <a:t>And after that came his brother out, and his hand took hold on Esau's heel; and his name was called Jacob: and Isaac </a:t>
            </a:r>
            <a:r>
              <a:rPr lang="en-US" i="1" dirty="0"/>
              <a:t>was</a:t>
            </a:r>
            <a:r>
              <a:rPr lang="en-US" dirty="0"/>
              <a:t> threescore years old when she bare them</a:t>
            </a:r>
            <a:r>
              <a:rPr lang="en-US" dirty="0" smtClean="0"/>
              <a:t>.” Genesis 25:21-26  “And </a:t>
            </a:r>
            <a:r>
              <a:rPr lang="en-US" dirty="0"/>
              <a:t>Isaac loved Esau, because he did eat of </a:t>
            </a:r>
            <a:r>
              <a:rPr lang="en-US" i="1" dirty="0"/>
              <a:t>his</a:t>
            </a:r>
            <a:r>
              <a:rPr lang="en-US" dirty="0"/>
              <a:t> venison: but Rebekah loved Jacob</a:t>
            </a:r>
            <a:r>
              <a:rPr lang="en-US" dirty="0" smtClean="0"/>
              <a:t>.” Gen. 25: 28</a:t>
            </a:r>
            <a:endParaRPr lang="en-US" dirty="0"/>
          </a:p>
          <a:p>
            <a:endParaRPr lang="en-US" dirty="0"/>
          </a:p>
        </p:txBody>
      </p:sp>
    </p:spTree>
    <p:extLst>
      <p:ext uri="{BB962C8B-B14F-4D97-AF65-F5344CB8AC3E}">
        <p14:creationId xmlns:p14="http://schemas.microsoft.com/office/powerpoint/2010/main" val="246244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75368"/>
          </a:xfrm>
        </p:spPr>
        <p:txBody>
          <a:bodyPr/>
          <a:lstStyle/>
          <a:p>
            <a:r>
              <a:rPr lang="en-US" b="1" i="1" u="sng" dirty="0" smtClean="0">
                <a:solidFill>
                  <a:srgbClr val="000090"/>
                </a:solidFill>
              </a:rPr>
              <a:t>Esau and Jacob</a:t>
            </a:r>
            <a:endParaRPr lang="en-US" b="1" i="1" u="sng" dirty="0">
              <a:solidFill>
                <a:srgbClr val="00009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3721" b="3721"/>
          <a:stretch>
            <a:fillRect/>
          </a:stretch>
        </p:blipFill>
        <p:spPr>
          <a:xfrm>
            <a:off x="0" y="775368"/>
            <a:ext cx="4648200" cy="6082632"/>
          </a:xfrm>
        </p:spPr>
      </p:pic>
      <p:sp>
        <p:nvSpPr>
          <p:cNvPr id="4" name="Content Placeholder 3"/>
          <p:cNvSpPr>
            <a:spLocks noGrp="1"/>
          </p:cNvSpPr>
          <p:nvPr>
            <p:ph sz="half" idx="2"/>
          </p:nvPr>
        </p:nvSpPr>
        <p:spPr>
          <a:xfrm>
            <a:off x="4648200" y="775368"/>
            <a:ext cx="4495800" cy="6082632"/>
          </a:xfrm>
        </p:spPr>
        <p:txBody>
          <a:bodyPr>
            <a:normAutofit fontScale="92500" lnSpcReduction="20000"/>
          </a:bodyPr>
          <a:lstStyle/>
          <a:p>
            <a:r>
              <a:rPr lang="en-US" dirty="0" smtClean="0"/>
              <a:t>“He </a:t>
            </a:r>
            <a:r>
              <a:rPr lang="en-US" dirty="0"/>
              <a:t>gloried in the unrestrained freedom of his wild, roving life. Rebekah remembered the words of the angel, and she read with clearer insight than did her husband the character of their sons. She was convinced that the heritage of divine promise was intended for Jacob. She repeated to Isaac the angel's words; but the father's affections were centered upon the elder son, and he was unshaken in his purpose</a:t>
            </a:r>
            <a:r>
              <a:rPr lang="en-US" dirty="0" smtClean="0"/>
              <a:t>.”  PP</a:t>
            </a:r>
            <a:r>
              <a:rPr lang="en-US" dirty="0"/>
              <a:t>,</a:t>
            </a:r>
            <a:r>
              <a:rPr lang="en-US" dirty="0" smtClean="0"/>
              <a:t> pg.  178</a:t>
            </a:r>
            <a:endParaRPr lang="en-US" dirty="0"/>
          </a:p>
        </p:txBody>
      </p:sp>
    </p:spTree>
    <p:extLst>
      <p:ext uri="{BB962C8B-B14F-4D97-AF65-F5344CB8AC3E}">
        <p14:creationId xmlns:p14="http://schemas.microsoft.com/office/powerpoint/2010/main" val="2102244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TotalTime>
  <Words>2112</Words>
  <Application>Microsoft Macintosh PowerPoint</Application>
  <PresentationFormat>On-screen Show (4:3)</PresentationFormat>
  <Paragraphs>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Amazing Grace, pt. 5</vt:lpstr>
      <vt:lpstr>She Had it Made!</vt:lpstr>
      <vt:lpstr>Her Story Begins….</vt:lpstr>
      <vt:lpstr>Rebekkah</vt:lpstr>
      <vt:lpstr>Answer to Prayer</vt:lpstr>
      <vt:lpstr>Young Lady of Action</vt:lpstr>
      <vt:lpstr>Fairy Tale Wedding</vt:lpstr>
      <vt:lpstr>The Trouble Begins!</vt:lpstr>
      <vt:lpstr>Esau and Jacob</vt:lpstr>
      <vt:lpstr>Isaac Still Couldn’t See it!</vt:lpstr>
      <vt:lpstr>Rebekah Fit to be Tied</vt:lpstr>
      <vt:lpstr>Isaac Makes Plans</vt:lpstr>
      <vt:lpstr>What Should she do?</vt:lpstr>
      <vt:lpstr>Stratagem-Distrusted God!</vt:lpstr>
      <vt:lpstr>God’s Way-God’s Time</vt:lpstr>
      <vt:lpstr>The Consequences</vt:lpstr>
      <vt:lpstr>PowerPoint Presentation</vt:lpstr>
      <vt:lpstr>Desert into Springtime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5</dc:title>
  <dc:creator>Erica</dc:creator>
  <cp:lastModifiedBy>Erica Hughes</cp:lastModifiedBy>
  <cp:revision>12</cp:revision>
  <dcterms:created xsi:type="dcterms:W3CDTF">2015-02-02T15:39:03Z</dcterms:created>
  <dcterms:modified xsi:type="dcterms:W3CDTF">2015-02-14T11:55:48Z</dcterms:modified>
</cp:coreProperties>
</file>