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72" r:id="rId6"/>
    <p:sldId id="273" r:id="rId7"/>
    <p:sldId id="274" r:id="rId8"/>
    <p:sldId id="275" r:id="rId9"/>
    <p:sldId id="261" r:id="rId10"/>
    <p:sldId id="262" r:id="rId11"/>
    <p:sldId id="264" r:id="rId12"/>
    <p:sldId id="265" r:id="rId13"/>
    <p:sldId id="266" r:id="rId14"/>
    <p:sldId id="259" r:id="rId15"/>
    <p:sldId id="263" r:id="rId16"/>
    <p:sldId id="260" r:id="rId17"/>
    <p:sldId id="268"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563E-4628-4183-B3FD-C59419AC74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5FDE7E-367E-4848-A42A-D258893347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AA0BD-CBBC-4625-BA93-0820677D680E}"/>
              </a:ext>
            </a:extLst>
          </p:cNvPr>
          <p:cNvSpPr>
            <a:spLocks noGrp="1"/>
          </p:cNvSpPr>
          <p:nvPr>
            <p:ph type="dt" sz="half" idx="10"/>
          </p:nvPr>
        </p:nvSpPr>
        <p:spPr/>
        <p:txBody>
          <a:bodyPr/>
          <a:lstStyle/>
          <a:p>
            <a:fld id="{2403991C-E542-4F15-A126-20CDED8168D4}" type="datetimeFigureOut">
              <a:rPr lang="en-US" smtClean="0"/>
              <a:t>1/5/2021</a:t>
            </a:fld>
            <a:endParaRPr lang="en-US"/>
          </a:p>
        </p:txBody>
      </p:sp>
      <p:sp>
        <p:nvSpPr>
          <p:cNvPr id="5" name="Footer Placeholder 4">
            <a:extLst>
              <a:ext uri="{FF2B5EF4-FFF2-40B4-BE49-F238E27FC236}">
                <a16:creationId xmlns:a16="http://schemas.microsoft.com/office/drawing/2014/main" id="{4A12A617-EFF9-45D7-9BA3-EC3C6BF24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058B7-54F0-44DC-83F1-22EC8F7A8C18}"/>
              </a:ext>
            </a:extLst>
          </p:cNvPr>
          <p:cNvSpPr>
            <a:spLocks noGrp="1"/>
          </p:cNvSpPr>
          <p:nvPr>
            <p:ph type="sldNum" sz="quarter" idx="12"/>
          </p:nvPr>
        </p:nvSpPr>
        <p:spPr/>
        <p:txBody>
          <a:bodyPr/>
          <a:lstStyle/>
          <a:p>
            <a:fld id="{8DC3AC48-D60D-4D91-A789-0EB59314ECD8}" type="slidenum">
              <a:rPr lang="en-US" smtClean="0"/>
              <a:t>‹#›</a:t>
            </a:fld>
            <a:endParaRPr lang="en-US"/>
          </a:p>
        </p:txBody>
      </p:sp>
    </p:spTree>
    <p:extLst>
      <p:ext uri="{BB962C8B-B14F-4D97-AF65-F5344CB8AC3E}">
        <p14:creationId xmlns:p14="http://schemas.microsoft.com/office/powerpoint/2010/main" val="384293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ABB7-4CC8-43DA-875F-5E3CCE3F27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A5F948-3328-482B-A78C-1BE1DE9886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50CA9-17DB-4FFE-93ED-8997B1A4194E}"/>
              </a:ext>
            </a:extLst>
          </p:cNvPr>
          <p:cNvSpPr>
            <a:spLocks noGrp="1"/>
          </p:cNvSpPr>
          <p:nvPr>
            <p:ph type="dt" sz="half" idx="10"/>
          </p:nvPr>
        </p:nvSpPr>
        <p:spPr/>
        <p:txBody>
          <a:bodyPr/>
          <a:lstStyle/>
          <a:p>
            <a:fld id="{2403991C-E542-4F15-A126-20CDED8168D4}" type="datetimeFigureOut">
              <a:rPr lang="en-US" smtClean="0"/>
              <a:t>1/5/2021</a:t>
            </a:fld>
            <a:endParaRPr lang="en-US"/>
          </a:p>
        </p:txBody>
      </p:sp>
      <p:sp>
        <p:nvSpPr>
          <p:cNvPr id="5" name="Footer Placeholder 4">
            <a:extLst>
              <a:ext uri="{FF2B5EF4-FFF2-40B4-BE49-F238E27FC236}">
                <a16:creationId xmlns:a16="http://schemas.microsoft.com/office/drawing/2014/main" id="{88C86A38-EFB5-4A0F-B187-15BDC3C75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2214B-7095-47AC-8DF0-309505AF809D}"/>
              </a:ext>
            </a:extLst>
          </p:cNvPr>
          <p:cNvSpPr>
            <a:spLocks noGrp="1"/>
          </p:cNvSpPr>
          <p:nvPr>
            <p:ph type="sldNum" sz="quarter" idx="12"/>
          </p:nvPr>
        </p:nvSpPr>
        <p:spPr/>
        <p:txBody>
          <a:bodyPr/>
          <a:lstStyle/>
          <a:p>
            <a:fld id="{8DC3AC48-D60D-4D91-A789-0EB59314ECD8}" type="slidenum">
              <a:rPr lang="en-US" smtClean="0"/>
              <a:t>‹#›</a:t>
            </a:fld>
            <a:endParaRPr lang="en-US"/>
          </a:p>
        </p:txBody>
      </p:sp>
    </p:spTree>
    <p:extLst>
      <p:ext uri="{BB962C8B-B14F-4D97-AF65-F5344CB8AC3E}">
        <p14:creationId xmlns:p14="http://schemas.microsoft.com/office/powerpoint/2010/main" val="55309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96E9C-31EB-4296-9563-A49B86DBFC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D4DAAC-6A57-4B17-94BC-0B592DC9E9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EE05F-D167-48DC-AB5C-42EBF365CA78}"/>
              </a:ext>
            </a:extLst>
          </p:cNvPr>
          <p:cNvSpPr>
            <a:spLocks noGrp="1"/>
          </p:cNvSpPr>
          <p:nvPr>
            <p:ph type="dt" sz="half" idx="10"/>
          </p:nvPr>
        </p:nvSpPr>
        <p:spPr/>
        <p:txBody>
          <a:bodyPr/>
          <a:lstStyle/>
          <a:p>
            <a:fld id="{2403991C-E542-4F15-A126-20CDED8168D4}" type="datetimeFigureOut">
              <a:rPr lang="en-US" smtClean="0"/>
              <a:t>1/5/2021</a:t>
            </a:fld>
            <a:endParaRPr lang="en-US"/>
          </a:p>
        </p:txBody>
      </p:sp>
      <p:sp>
        <p:nvSpPr>
          <p:cNvPr id="5" name="Footer Placeholder 4">
            <a:extLst>
              <a:ext uri="{FF2B5EF4-FFF2-40B4-BE49-F238E27FC236}">
                <a16:creationId xmlns:a16="http://schemas.microsoft.com/office/drawing/2014/main" id="{12C664C9-D5D3-4581-A24A-79DEA0A40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E6411-1F4A-44C8-8A45-6A1A655BF70A}"/>
              </a:ext>
            </a:extLst>
          </p:cNvPr>
          <p:cNvSpPr>
            <a:spLocks noGrp="1"/>
          </p:cNvSpPr>
          <p:nvPr>
            <p:ph type="sldNum" sz="quarter" idx="12"/>
          </p:nvPr>
        </p:nvSpPr>
        <p:spPr/>
        <p:txBody>
          <a:bodyPr/>
          <a:lstStyle/>
          <a:p>
            <a:fld id="{8DC3AC48-D60D-4D91-A789-0EB59314ECD8}" type="slidenum">
              <a:rPr lang="en-US" smtClean="0"/>
              <a:t>‹#›</a:t>
            </a:fld>
            <a:endParaRPr lang="en-US"/>
          </a:p>
        </p:txBody>
      </p:sp>
    </p:spTree>
    <p:extLst>
      <p:ext uri="{BB962C8B-B14F-4D97-AF65-F5344CB8AC3E}">
        <p14:creationId xmlns:p14="http://schemas.microsoft.com/office/powerpoint/2010/main" val="363196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EBC2-1B32-47EA-8591-5851753619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27ED3-1C3C-4BA8-9256-1333498239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63078-0485-4AA4-8FEE-6F195B40EE5E}"/>
              </a:ext>
            </a:extLst>
          </p:cNvPr>
          <p:cNvSpPr>
            <a:spLocks noGrp="1"/>
          </p:cNvSpPr>
          <p:nvPr>
            <p:ph type="dt" sz="half" idx="10"/>
          </p:nvPr>
        </p:nvSpPr>
        <p:spPr/>
        <p:txBody>
          <a:bodyPr/>
          <a:lstStyle/>
          <a:p>
            <a:fld id="{2403991C-E542-4F15-A126-20CDED8168D4}" type="datetimeFigureOut">
              <a:rPr lang="en-US" smtClean="0"/>
              <a:t>1/5/2021</a:t>
            </a:fld>
            <a:endParaRPr lang="en-US"/>
          </a:p>
        </p:txBody>
      </p:sp>
      <p:sp>
        <p:nvSpPr>
          <p:cNvPr id="5" name="Footer Placeholder 4">
            <a:extLst>
              <a:ext uri="{FF2B5EF4-FFF2-40B4-BE49-F238E27FC236}">
                <a16:creationId xmlns:a16="http://schemas.microsoft.com/office/drawing/2014/main" id="{B25E53ED-30C3-4130-9FED-5FA7161EC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628E0-5DB6-496B-AA87-385E5B2613EC}"/>
              </a:ext>
            </a:extLst>
          </p:cNvPr>
          <p:cNvSpPr>
            <a:spLocks noGrp="1"/>
          </p:cNvSpPr>
          <p:nvPr>
            <p:ph type="sldNum" sz="quarter" idx="12"/>
          </p:nvPr>
        </p:nvSpPr>
        <p:spPr/>
        <p:txBody>
          <a:bodyPr/>
          <a:lstStyle/>
          <a:p>
            <a:fld id="{8DC3AC48-D60D-4D91-A789-0EB59314ECD8}" type="slidenum">
              <a:rPr lang="en-US" smtClean="0"/>
              <a:t>‹#›</a:t>
            </a:fld>
            <a:endParaRPr lang="en-US"/>
          </a:p>
        </p:txBody>
      </p:sp>
    </p:spTree>
    <p:extLst>
      <p:ext uri="{BB962C8B-B14F-4D97-AF65-F5344CB8AC3E}">
        <p14:creationId xmlns:p14="http://schemas.microsoft.com/office/powerpoint/2010/main" val="368181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86E0-8CF7-4EBF-8456-490F8E7FE4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10A6B-D566-42FE-94DD-CDBEEFC77D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1179E9-3DF7-4846-A953-8DE2A177C0B7}"/>
              </a:ext>
            </a:extLst>
          </p:cNvPr>
          <p:cNvSpPr>
            <a:spLocks noGrp="1"/>
          </p:cNvSpPr>
          <p:nvPr>
            <p:ph type="dt" sz="half" idx="10"/>
          </p:nvPr>
        </p:nvSpPr>
        <p:spPr/>
        <p:txBody>
          <a:bodyPr/>
          <a:lstStyle/>
          <a:p>
            <a:fld id="{2403991C-E542-4F15-A126-20CDED8168D4}" type="datetimeFigureOut">
              <a:rPr lang="en-US" smtClean="0"/>
              <a:t>1/5/2021</a:t>
            </a:fld>
            <a:endParaRPr lang="en-US"/>
          </a:p>
        </p:txBody>
      </p:sp>
      <p:sp>
        <p:nvSpPr>
          <p:cNvPr id="5" name="Footer Placeholder 4">
            <a:extLst>
              <a:ext uri="{FF2B5EF4-FFF2-40B4-BE49-F238E27FC236}">
                <a16:creationId xmlns:a16="http://schemas.microsoft.com/office/drawing/2014/main" id="{204E4839-285A-44DC-8E0D-03F904CBC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33F0E-A862-4D53-BA9A-D1FFE25D95C6}"/>
              </a:ext>
            </a:extLst>
          </p:cNvPr>
          <p:cNvSpPr>
            <a:spLocks noGrp="1"/>
          </p:cNvSpPr>
          <p:nvPr>
            <p:ph type="sldNum" sz="quarter" idx="12"/>
          </p:nvPr>
        </p:nvSpPr>
        <p:spPr/>
        <p:txBody>
          <a:bodyPr/>
          <a:lstStyle/>
          <a:p>
            <a:fld id="{8DC3AC48-D60D-4D91-A789-0EB59314ECD8}" type="slidenum">
              <a:rPr lang="en-US" smtClean="0"/>
              <a:t>‹#›</a:t>
            </a:fld>
            <a:endParaRPr lang="en-US"/>
          </a:p>
        </p:txBody>
      </p:sp>
    </p:spTree>
    <p:extLst>
      <p:ext uri="{BB962C8B-B14F-4D97-AF65-F5344CB8AC3E}">
        <p14:creationId xmlns:p14="http://schemas.microsoft.com/office/powerpoint/2010/main" val="79766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1F04-42CB-48EF-B0B8-1F31B2D5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47F05-1242-4E70-88A8-CEE19E7B14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1223C-3E14-4420-A3D8-F55DF6A193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42C8F6-6BEF-4D00-B0EF-FF6AA99E1D9A}"/>
              </a:ext>
            </a:extLst>
          </p:cNvPr>
          <p:cNvSpPr>
            <a:spLocks noGrp="1"/>
          </p:cNvSpPr>
          <p:nvPr>
            <p:ph type="dt" sz="half" idx="10"/>
          </p:nvPr>
        </p:nvSpPr>
        <p:spPr/>
        <p:txBody>
          <a:bodyPr/>
          <a:lstStyle/>
          <a:p>
            <a:fld id="{2403991C-E542-4F15-A126-20CDED8168D4}" type="datetimeFigureOut">
              <a:rPr lang="en-US" smtClean="0"/>
              <a:t>1/5/2021</a:t>
            </a:fld>
            <a:endParaRPr lang="en-US"/>
          </a:p>
        </p:txBody>
      </p:sp>
      <p:sp>
        <p:nvSpPr>
          <p:cNvPr id="6" name="Footer Placeholder 5">
            <a:extLst>
              <a:ext uri="{FF2B5EF4-FFF2-40B4-BE49-F238E27FC236}">
                <a16:creationId xmlns:a16="http://schemas.microsoft.com/office/drawing/2014/main" id="{C2D122B1-A546-431F-A6D5-A0C9D5DF6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FBC8C-93FF-4A65-B426-D2A894CF8DB5}"/>
              </a:ext>
            </a:extLst>
          </p:cNvPr>
          <p:cNvSpPr>
            <a:spLocks noGrp="1"/>
          </p:cNvSpPr>
          <p:nvPr>
            <p:ph type="sldNum" sz="quarter" idx="12"/>
          </p:nvPr>
        </p:nvSpPr>
        <p:spPr/>
        <p:txBody>
          <a:bodyPr/>
          <a:lstStyle/>
          <a:p>
            <a:fld id="{8DC3AC48-D60D-4D91-A789-0EB59314ECD8}" type="slidenum">
              <a:rPr lang="en-US" smtClean="0"/>
              <a:t>‹#›</a:t>
            </a:fld>
            <a:endParaRPr lang="en-US"/>
          </a:p>
        </p:txBody>
      </p:sp>
    </p:spTree>
    <p:extLst>
      <p:ext uri="{BB962C8B-B14F-4D97-AF65-F5344CB8AC3E}">
        <p14:creationId xmlns:p14="http://schemas.microsoft.com/office/powerpoint/2010/main" val="3389619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1CF4-8A40-4CE3-B9D8-5760EE8F0B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B1C9A1-9D10-45EE-AF76-44276A0C34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814B8CA-76A0-4B30-A79B-A94BE85282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432725-45B0-4303-8CF1-09884E22D2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19E02E-7C7E-4FF7-9E41-2115B2E579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986B21-94CF-4D81-9202-29D616771D3B}"/>
              </a:ext>
            </a:extLst>
          </p:cNvPr>
          <p:cNvSpPr>
            <a:spLocks noGrp="1"/>
          </p:cNvSpPr>
          <p:nvPr>
            <p:ph type="dt" sz="half" idx="10"/>
          </p:nvPr>
        </p:nvSpPr>
        <p:spPr/>
        <p:txBody>
          <a:bodyPr/>
          <a:lstStyle/>
          <a:p>
            <a:fld id="{2403991C-E542-4F15-A126-20CDED8168D4}" type="datetimeFigureOut">
              <a:rPr lang="en-US" smtClean="0"/>
              <a:t>1/5/2021</a:t>
            </a:fld>
            <a:endParaRPr lang="en-US"/>
          </a:p>
        </p:txBody>
      </p:sp>
      <p:sp>
        <p:nvSpPr>
          <p:cNvPr id="8" name="Footer Placeholder 7">
            <a:extLst>
              <a:ext uri="{FF2B5EF4-FFF2-40B4-BE49-F238E27FC236}">
                <a16:creationId xmlns:a16="http://schemas.microsoft.com/office/drawing/2014/main" id="{C0A66591-FE8A-4653-83A2-78FA00B9FA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0AC618-95B9-4CD3-A3A7-EA7595D161BB}"/>
              </a:ext>
            </a:extLst>
          </p:cNvPr>
          <p:cNvSpPr>
            <a:spLocks noGrp="1"/>
          </p:cNvSpPr>
          <p:nvPr>
            <p:ph type="sldNum" sz="quarter" idx="12"/>
          </p:nvPr>
        </p:nvSpPr>
        <p:spPr/>
        <p:txBody>
          <a:bodyPr/>
          <a:lstStyle/>
          <a:p>
            <a:fld id="{8DC3AC48-D60D-4D91-A789-0EB59314ECD8}" type="slidenum">
              <a:rPr lang="en-US" smtClean="0"/>
              <a:t>‹#›</a:t>
            </a:fld>
            <a:endParaRPr lang="en-US"/>
          </a:p>
        </p:txBody>
      </p:sp>
    </p:spTree>
    <p:extLst>
      <p:ext uri="{BB962C8B-B14F-4D97-AF65-F5344CB8AC3E}">
        <p14:creationId xmlns:p14="http://schemas.microsoft.com/office/powerpoint/2010/main" val="354425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9EFC-9C40-47E1-ABBA-BA44BC7795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2B6AC4-DB00-499F-9974-06AD0C514562}"/>
              </a:ext>
            </a:extLst>
          </p:cNvPr>
          <p:cNvSpPr>
            <a:spLocks noGrp="1"/>
          </p:cNvSpPr>
          <p:nvPr>
            <p:ph type="dt" sz="half" idx="10"/>
          </p:nvPr>
        </p:nvSpPr>
        <p:spPr/>
        <p:txBody>
          <a:bodyPr/>
          <a:lstStyle/>
          <a:p>
            <a:fld id="{2403991C-E542-4F15-A126-20CDED8168D4}" type="datetimeFigureOut">
              <a:rPr lang="en-US" smtClean="0"/>
              <a:t>1/5/2021</a:t>
            </a:fld>
            <a:endParaRPr lang="en-US"/>
          </a:p>
        </p:txBody>
      </p:sp>
      <p:sp>
        <p:nvSpPr>
          <p:cNvPr id="4" name="Footer Placeholder 3">
            <a:extLst>
              <a:ext uri="{FF2B5EF4-FFF2-40B4-BE49-F238E27FC236}">
                <a16:creationId xmlns:a16="http://schemas.microsoft.com/office/drawing/2014/main" id="{F14882D5-F078-415A-9F76-8325ED72D6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553C2E-7A30-4D28-AE6A-59D2348D5F78}"/>
              </a:ext>
            </a:extLst>
          </p:cNvPr>
          <p:cNvSpPr>
            <a:spLocks noGrp="1"/>
          </p:cNvSpPr>
          <p:nvPr>
            <p:ph type="sldNum" sz="quarter" idx="12"/>
          </p:nvPr>
        </p:nvSpPr>
        <p:spPr/>
        <p:txBody>
          <a:bodyPr/>
          <a:lstStyle/>
          <a:p>
            <a:fld id="{8DC3AC48-D60D-4D91-A789-0EB59314ECD8}" type="slidenum">
              <a:rPr lang="en-US" smtClean="0"/>
              <a:t>‹#›</a:t>
            </a:fld>
            <a:endParaRPr lang="en-US"/>
          </a:p>
        </p:txBody>
      </p:sp>
    </p:spTree>
    <p:extLst>
      <p:ext uri="{BB962C8B-B14F-4D97-AF65-F5344CB8AC3E}">
        <p14:creationId xmlns:p14="http://schemas.microsoft.com/office/powerpoint/2010/main" val="398828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657B0-B12C-49FB-A47E-1E9700468478}"/>
              </a:ext>
            </a:extLst>
          </p:cNvPr>
          <p:cNvSpPr>
            <a:spLocks noGrp="1"/>
          </p:cNvSpPr>
          <p:nvPr>
            <p:ph type="dt" sz="half" idx="10"/>
          </p:nvPr>
        </p:nvSpPr>
        <p:spPr/>
        <p:txBody>
          <a:bodyPr/>
          <a:lstStyle/>
          <a:p>
            <a:fld id="{2403991C-E542-4F15-A126-20CDED8168D4}" type="datetimeFigureOut">
              <a:rPr lang="en-US" smtClean="0"/>
              <a:t>1/5/2021</a:t>
            </a:fld>
            <a:endParaRPr lang="en-US"/>
          </a:p>
        </p:txBody>
      </p:sp>
      <p:sp>
        <p:nvSpPr>
          <p:cNvPr id="3" name="Footer Placeholder 2">
            <a:extLst>
              <a:ext uri="{FF2B5EF4-FFF2-40B4-BE49-F238E27FC236}">
                <a16:creationId xmlns:a16="http://schemas.microsoft.com/office/drawing/2014/main" id="{60B06660-55C3-40E5-A652-DB41379342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05735D-1522-4492-B3B5-154ABC3FADA1}"/>
              </a:ext>
            </a:extLst>
          </p:cNvPr>
          <p:cNvSpPr>
            <a:spLocks noGrp="1"/>
          </p:cNvSpPr>
          <p:nvPr>
            <p:ph type="sldNum" sz="quarter" idx="12"/>
          </p:nvPr>
        </p:nvSpPr>
        <p:spPr/>
        <p:txBody>
          <a:bodyPr/>
          <a:lstStyle/>
          <a:p>
            <a:fld id="{8DC3AC48-D60D-4D91-A789-0EB59314ECD8}" type="slidenum">
              <a:rPr lang="en-US" smtClean="0"/>
              <a:t>‹#›</a:t>
            </a:fld>
            <a:endParaRPr lang="en-US"/>
          </a:p>
        </p:txBody>
      </p:sp>
    </p:spTree>
    <p:extLst>
      <p:ext uri="{BB962C8B-B14F-4D97-AF65-F5344CB8AC3E}">
        <p14:creationId xmlns:p14="http://schemas.microsoft.com/office/powerpoint/2010/main" val="335262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1900-C0E1-4713-8BA3-EFB582EAB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56AE37-2B8E-4D47-BEA0-0FD18D9DBA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B3D1BA-947B-498B-B47A-1CADB3698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1F2347-27B8-4954-8DF0-710F75A2F474}"/>
              </a:ext>
            </a:extLst>
          </p:cNvPr>
          <p:cNvSpPr>
            <a:spLocks noGrp="1"/>
          </p:cNvSpPr>
          <p:nvPr>
            <p:ph type="dt" sz="half" idx="10"/>
          </p:nvPr>
        </p:nvSpPr>
        <p:spPr/>
        <p:txBody>
          <a:bodyPr/>
          <a:lstStyle/>
          <a:p>
            <a:fld id="{2403991C-E542-4F15-A126-20CDED8168D4}" type="datetimeFigureOut">
              <a:rPr lang="en-US" smtClean="0"/>
              <a:t>1/5/2021</a:t>
            </a:fld>
            <a:endParaRPr lang="en-US"/>
          </a:p>
        </p:txBody>
      </p:sp>
      <p:sp>
        <p:nvSpPr>
          <p:cNvPr id="6" name="Footer Placeholder 5">
            <a:extLst>
              <a:ext uri="{FF2B5EF4-FFF2-40B4-BE49-F238E27FC236}">
                <a16:creationId xmlns:a16="http://schemas.microsoft.com/office/drawing/2014/main" id="{B765356B-487F-4E84-908F-99B395A2A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806BAC-FA7D-412B-91FF-383409F46127}"/>
              </a:ext>
            </a:extLst>
          </p:cNvPr>
          <p:cNvSpPr>
            <a:spLocks noGrp="1"/>
          </p:cNvSpPr>
          <p:nvPr>
            <p:ph type="sldNum" sz="quarter" idx="12"/>
          </p:nvPr>
        </p:nvSpPr>
        <p:spPr/>
        <p:txBody>
          <a:bodyPr/>
          <a:lstStyle/>
          <a:p>
            <a:fld id="{8DC3AC48-D60D-4D91-A789-0EB59314ECD8}" type="slidenum">
              <a:rPr lang="en-US" smtClean="0"/>
              <a:t>‹#›</a:t>
            </a:fld>
            <a:endParaRPr lang="en-US"/>
          </a:p>
        </p:txBody>
      </p:sp>
    </p:spTree>
    <p:extLst>
      <p:ext uri="{BB962C8B-B14F-4D97-AF65-F5344CB8AC3E}">
        <p14:creationId xmlns:p14="http://schemas.microsoft.com/office/powerpoint/2010/main" val="124914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889CE-7B7D-4A7E-AF6D-3578AB2F7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BD18FB-73BF-4467-95FA-DB2E1B42A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D000B5-5722-4855-A046-A7B6A40BA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16D5B7-5BC5-4AF8-9F42-84D5B4D98985}"/>
              </a:ext>
            </a:extLst>
          </p:cNvPr>
          <p:cNvSpPr>
            <a:spLocks noGrp="1"/>
          </p:cNvSpPr>
          <p:nvPr>
            <p:ph type="dt" sz="half" idx="10"/>
          </p:nvPr>
        </p:nvSpPr>
        <p:spPr/>
        <p:txBody>
          <a:bodyPr/>
          <a:lstStyle/>
          <a:p>
            <a:fld id="{2403991C-E542-4F15-A126-20CDED8168D4}" type="datetimeFigureOut">
              <a:rPr lang="en-US" smtClean="0"/>
              <a:t>1/5/2021</a:t>
            </a:fld>
            <a:endParaRPr lang="en-US"/>
          </a:p>
        </p:txBody>
      </p:sp>
      <p:sp>
        <p:nvSpPr>
          <p:cNvPr id="6" name="Footer Placeholder 5">
            <a:extLst>
              <a:ext uri="{FF2B5EF4-FFF2-40B4-BE49-F238E27FC236}">
                <a16:creationId xmlns:a16="http://schemas.microsoft.com/office/drawing/2014/main" id="{2729C41F-0E23-42A7-8F23-39ECB3EE6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EEE18-7711-479F-B2AE-CE92064D01A1}"/>
              </a:ext>
            </a:extLst>
          </p:cNvPr>
          <p:cNvSpPr>
            <a:spLocks noGrp="1"/>
          </p:cNvSpPr>
          <p:nvPr>
            <p:ph type="sldNum" sz="quarter" idx="12"/>
          </p:nvPr>
        </p:nvSpPr>
        <p:spPr/>
        <p:txBody>
          <a:bodyPr/>
          <a:lstStyle/>
          <a:p>
            <a:fld id="{8DC3AC48-D60D-4D91-A789-0EB59314ECD8}" type="slidenum">
              <a:rPr lang="en-US" smtClean="0"/>
              <a:t>‹#›</a:t>
            </a:fld>
            <a:endParaRPr lang="en-US"/>
          </a:p>
        </p:txBody>
      </p:sp>
    </p:spTree>
    <p:extLst>
      <p:ext uri="{BB962C8B-B14F-4D97-AF65-F5344CB8AC3E}">
        <p14:creationId xmlns:p14="http://schemas.microsoft.com/office/powerpoint/2010/main" val="398464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D438DD-3D25-4B80-8887-7EF0A58001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FAC577-83EC-41C0-8453-7EAE6A313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96317-D948-40DD-82F1-F13001E3FF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3991C-E542-4F15-A126-20CDED8168D4}" type="datetimeFigureOut">
              <a:rPr lang="en-US" smtClean="0"/>
              <a:t>1/5/2021</a:t>
            </a:fld>
            <a:endParaRPr lang="en-US"/>
          </a:p>
        </p:txBody>
      </p:sp>
      <p:sp>
        <p:nvSpPr>
          <p:cNvPr id="5" name="Footer Placeholder 4">
            <a:extLst>
              <a:ext uri="{FF2B5EF4-FFF2-40B4-BE49-F238E27FC236}">
                <a16:creationId xmlns:a16="http://schemas.microsoft.com/office/drawing/2014/main" id="{448573ED-4F79-43DA-828B-B5A073CE8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B11195-C54E-454A-90C7-B05C384E35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3AC48-D60D-4D91-A789-0EB59314ECD8}" type="slidenum">
              <a:rPr lang="en-US" smtClean="0"/>
              <a:t>‹#›</a:t>
            </a:fld>
            <a:endParaRPr lang="en-US"/>
          </a:p>
        </p:txBody>
      </p:sp>
    </p:spTree>
    <p:extLst>
      <p:ext uri="{BB962C8B-B14F-4D97-AF65-F5344CB8AC3E}">
        <p14:creationId xmlns:p14="http://schemas.microsoft.com/office/powerpoint/2010/main" val="1476153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6D58-8A55-418A-9306-CC58E8E814A2}"/>
              </a:ext>
            </a:extLst>
          </p:cNvPr>
          <p:cNvSpPr>
            <a:spLocks noGrp="1"/>
          </p:cNvSpPr>
          <p:nvPr>
            <p:ph type="ctrTitle"/>
          </p:nvPr>
        </p:nvSpPr>
        <p:spPr>
          <a:xfrm>
            <a:off x="0" y="1122363"/>
            <a:ext cx="12192000" cy="2387600"/>
          </a:xfrm>
        </p:spPr>
        <p:txBody>
          <a:bodyPr/>
          <a:lstStyle/>
          <a:p>
            <a:r>
              <a:rPr lang="en-US" b="1" i="1" u="sng" dirty="0">
                <a:solidFill>
                  <a:srgbClr val="0070C0"/>
                </a:solidFill>
              </a:rPr>
              <a:t>Adventist?  Conspiracist? Or Both?</a:t>
            </a:r>
          </a:p>
        </p:txBody>
      </p:sp>
      <p:sp>
        <p:nvSpPr>
          <p:cNvPr id="3" name="Subtitle 2">
            <a:extLst>
              <a:ext uri="{FF2B5EF4-FFF2-40B4-BE49-F238E27FC236}">
                <a16:creationId xmlns:a16="http://schemas.microsoft.com/office/drawing/2014/main" id="{9F4535D1-C6C2-4F0B-B0C2-3295D8AC988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8991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5D35-CF65-41B8-BCAF-C123A721566A}"/>
              </a:ext>
            </a:extLst>
          </p:cNvPr>
          <p:cNvSpPr>
            <a:spLocks noGrp="1"/>
          </p:cNvSpPr>
          <p:nvPr>
            <p:ph type="title"/>
          </p:nvPr>
        </p:nvSpPr>
        <p:spPr>
          <a:xfrm>
            <a:off x="838200" y="1"/>
            <a:ext cx="10515600" cy="838199"/>
          </a:xfrm>
        </p:spPr>
        <p:txBody>
          <a:bodyPr/>
          <a:lstStyle/>
          <a:p>
            <a:r>
              <a:rPr lang="en-US" dirty="0"/>
              <a:t>                           </a:t>
            </a:r>
            <a:r>
              <a:rPr lang="en-US" b="1" i="1" u="sng" dirty="0">
                <a:solidFill>
                  <a:srgbClr val="0070C0"/>
                </a:solidFill>
                <a:latin typeface="Algerian" panose="04020705040A02060702" pitchFamily="82" charset="0"/>
              </a:rPr>
              <a:t>Is it Biblical?</a:t>
            </a:r>
          </a:p>
        </p:txBody>
      </p:sp>
      <p:sp>
        <p:nvSpPr>
          <p:cNvPr id="3" name="Content Placeholder 2">
            <a:extLst>
              <a:ext uri="{FF2B5EF4-FFF2-40B4-BE49-F238E27FC236}">
                <a16:creationId xmlns:a16="http://schemas.microsoft.com/office/drawing/2014/main" id="{F56EA5CF-CBEB-47A3-B508-3389B98CB966}"/>
              </a:ext>
            </a:extLst>
          </p:cNvPr>
          <p:cNvSpPr>
            <a:spLocks noGrp="1"/>
          </p:cNvSpPr>
          <p:nvPr>
            <p:ph idx="1"/>
          </p:nvPr>
        </p:nvSpPr>
        <p:spPr>
          <a:xfrm>
            <a:off x="0" y="736600"/>
            <a:ext cx="12192000" cy="6121399"/>
          </a:xfrm>
        </p:spPr>
        <p:txBody>
          <a:bodyPr>
            <a:normAutofit lnSpcReduction="10000"/>
          </a:bodyPr>
          <a:lstStyle/>
          <a:p>
            <a:r>
              <a:rPr lang="en-US" dirty="0"/>
              <a:t>““And there came one of the seven angels which had the seven vials, and talked with me, saying unto me, Come hither; I will shew unto thee the judgment of the great whore </a:t>
            </a:r>
            <a:r>
              <a:rPr lang="en-US" b="1" dirty="0"/>
              <a:t>(1)</a:t>
            </a:r>
            <a:r>
              <a:rPr lang="en-US" dirty="0"/>
              <a:t> that sitteth upon many waters:  With whom the kings</a:t>
            </a:r>
            <a:r>
              <a:rPr lang="en-US" b="1" dirty="0"/>
              <a:t>(2)</a:t>
            </a:r>
            <a:r>
              <a:rPr lang="en-US" dirty="0"/>
              <a:t> of the earth have committed fornication,…  Revelation 17:1,2 </a:t>
            </a:r>
          </a:p>
          <a:p>
            <a:r>
              <a:rPr lang="en-US" dirty="0"/>
              <a:t> “And on her forehead was a name written, ‘Mystery, Babylon the Great, the Mother of harlots </a:t>
            </a:r>
            <a:r>
              <a:rPr lang="en-US" b="1" dirty="0"/>
              <a:t>(3)</a:t>
            </a:r>
            <a:r>
              <a:rPr lang="en-US" dirty="0"/>
              <a:t> and abominations of the earth.”  Revelation 17:5</a:t>
            </a:r>
          </a:p>
          <a:p>
            <a:r>
              <a:rPr lang="en-US" dirty="0"/>
              <a:t>Revelation 18 : 11-15</a:t>
            </a:r>
          </a:p>
          <a:p>
            <a:r>
              <a:rPr lang="en-US" dirty="0"/>
              <a:t>“And the merchants of the earth shall weep and mourn over her; for no man buyeth their merchandise any more: The merchandise of gold, and silver, and precious stones, and of pearls, and fine linen, and purple, and silk, and scarlet, and all thine wood, and all manner vessels of ivory, and all manner vessels of most precious wood, and of brass, and iron, and marble,  And cinnamon, and odors, and ointments, and frankincense, and wine, and oil, and fine flour, and wheat, and beasts, and sheep, and horses, and chariots, and slaves, and souls of men…  </a:t>
            </a:r>
            <a:r>
              <a:rPr lang="en-US" b="1" i="1" u="sng" dirty="0"/>
              <a:t>The merchants of these things, which were made rich by her (4)</a:t>
            </a:r>
            <a:r>
              <a:rPr lang="en-US" dirty="0"/>
              <a:t>, shall stand afar off for the fear of her torment, weeping and wailing,”</a:t>
            </a:r>
          </a:p>
          <a:p>
            <a:endParaRPr lang="en-US" dirty="0"/>
          </a:p>
          <a:p>
            <a:endParaRPr lang="en-US" dirty="0"/>
          </a:p>
        </p:txBody>
      </p:sp>
    </p:spTree>
    <p:extLst>
      <p:ext uri="{BB962C8B-B14F-4D97-AF65-F5344CB8AC3E}">
        <p14:creationId xmlns:p14="http://schemas.microsoft.com/office/powerpoint/2010/main" val="406809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22C9-8D3B-4544-B6C3-D233AD052E35}"/>
              </a:ext>
            </a:extLst>
          </p:cNvPr>
          <p:cNvSpPr>
            <a:spLocks noGrp="1"/>
          </p:cNvSpPr>
          <p:nvPr>
            <p:ph type="title"/>
          </p:nvPr>
        </p:nvSpPr>
        <p:spPr>
          <a:xfrm>
            <a:off x="0" y="1"/>
            <a:ext cx="12192000" cy="787399"/>
          </a:xfrm>
        </p:spPr>
        <p:txBody>
          <a:bodyPr/>
          <a:lstStyle/>
          <a:p>
            <a:r>
              <a:rPr lang="en-US" dirty="0"/>
              <a:t>            </a:t>
            </a:r>
            <a:r>
              <a:rPr lang="en-US" b="1" i="1" u="sng" dirty="0">
                <a:solidFill>
                  <a:srgbClr val="0070C0"/>
                </a:solidFill>
              </a:rPr>
              <a:t>Why the Clear Warning in Rev. 17 and 18?</a:t>
            </a:r>
          </a:p>
        </p:txBody>
      </p:sp>
      <p:sp>
        <p:nvSpPr>
          <p:cNvPr id="3" name="Content Placeholder 2">
            <a:extLst>
              <a:ext uri="{FF2B5EF4-FFF2-40B4-BE49-F238E27FC236}">
                <a16:creationId xmlns:a16="http://schemas.microsoft.com/office/drawing/2014/main" id="{BA116CCD-AC54-454C-837B-9B30DF77A754}"/>
              </a:ext>
            </a:extLst>
          </p:cNvPr>
          <p:cNvSpPr>
            <a:spLocks noGrp="1"/>
          </p:cNvSpPr>
          <p:nvPr>
            <p:ph sz="half" idx="1"/>
          </p:nvPr>
        </p:nvSpPr>
        <p:spPr>
          <a:xfrm>
            <a:off x="0" y="685800"/>
            <a:ext cx="6019800" cy="6172199"/>
          </a:xfrm>
        </p:spPr>
        <p:txBody>
          <a:bodyPr/>
          <a:lstStyle/>
          <a:p>
            <a:r>
              <a:rPr lang="en-US" sz="4400" dirty="0"/>
              <a:t>“We have also a more sure word of prophecy; whereunto ye do well that ye take heed, as unto a light that shineth in a dark place, until the day dawn, and the day star arise in your hearts:”  2 Peter 1:19</a:t>
            </a:r>
          </a:p>
          <a:p>
            <a:endParaRPr lang="en-US" dirty="0"/>
          </a:p>
        </p:txBody>
      </p:sp>
      <p:sp>
        <p:nvSpPr>
          <p:cNvPr id="4" name="Content Placeholder 3">
            <a:extLst>
              <a:ext uri="{FF2B5EF4-FFF2-40B4-BE49-F238E27FC236}">
                <a16:creationId xmlns:a16="http://schemas.microsoft.com/office/drawing/2014/main" id="{7ACF0F74-B91C-478E-9025-EFEEF0ABA2B1}"/>
              </a:ext>
            </a:extLst>
          </p:cNvPr>
          <p:cNvSpPr>
            <a:spLocks noGrp="1"/>
          </p:cNvSpPr>
          <p:nvPr>
            <p:ph sz="half" idx="2"/>
          </p:nvPr>
        </p:nvSpPr>
        <p:spPr>
          <a:xfrm>
            <a:off x="6172200" y="685800"/>
            <a:ext cx="6019800" cy="6172199"/>
          </a:xfrm>
        </p:spPr>
        <p:txBody>
          <a:bodyPr>
            <a:normAutofit/>
          </a:bodyPr>
          <a:lstStyle/>
          <a:p>
            <a:r>
              <a:rPr lang="en-US" sz="3200" dirty="0"/>
              <a:t>Why did John, in the context of our day, lay out so clear a conspiracy?  Why is that written there?  Fearmongering? Is this not a warning for those living at the end that the papacy, politicians, churches, and merchants will untie together so as to protect us from this global conspiracy?  We have  a sure word of prophecy to keep us safe and not to breed  fear!</a:t>
            </a:r>
          </a:p>
        </p:txBody>
      </p:sp>
    </p:spTree>
    <p:extLst>
      <p:ext uri="{BB962C8B-B14F-4D97-AF65-F5344CB8AC3E}">
        <p14:creationId xmlns:p14="http://schemas.microsoft.com/office/powerpoint/2010/main" val="173344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71D9-F9D0-430D-BBE3-973BFAE2B826}"/>
              </a:ext>
            </a:extLst>
          </p:cNvPr>
          <p:cNvSpPr>
            <a:spLocks noGrp="1"/>
          </p:cNvSpPr>
          <p:nvPr>
            <p:ph type="title"/>
          </p:nvPr>
        </p:nvSpPr>
        <p:spPr>
          <a:xfrm>
            <a:off x="838200" y="1"/>
            <a:ext cx="10515600" cy="977899"/>
          </a:xfrm>
        </p:spPr>
        <p:txBody>
          <a:bodyPr/>
          <a:lstStyle/>
          <a:p>
            <a:r>
              <a:rPr lang="en-US" dirty="0"/>
              <a:t>                     </a:t>
            </a:r>
            <a:r>
              <a:rPr lang="en-US" b="1" i="1" u="sng" dirty="0">
                <a:solidFill>
                  <a:srgbClr val="0070C0"/>
                </a:solidFill>
                <a:latin typeface="Algerian" panose="04020705040A02060702" pitchFamily="82" charset="0"/>
              </a:rPr>
              <a:t>Conspiracy is a Fact!!</a:t>
            </a:r>
          </a:p>
        </p:txBody>
      </p:sp>
      <p:pic>
        <p:nvPicPr>
          <p:cNvPr id="5" name="Content Placeholder 4">
            <a:extLst>
              <a:ext uri="{FF2B5EF4-FFF2-40B4-BE49-F238E27FC236}">
                <a16:creationId xmlns:a16="http://schemas.microsoft.com/office/drawing/2014/main" id="{56455BC0-5299-4D2B-BDDD-6D06923CB88E}"/>
              </a:ext>
            </a:extLst>
          </p:cNvPr>
          <p:cNvPicPr>
            <a:picLocks noGrp="1" noChangeAspect="1"/>
          </p:cNvPicPr>
          <p:nvPr>
            <p:ph sz="half" idx="1"/>
          </p:nvPr>
        </p:nvPicPr>
        <p:blipFill>
          <a:blip r:embed="rId2"/>
          <a:stretch>
            <a:fillRect/>
          </a:stretch>
        </p:blipFill>
        <p:spPr>
          <a:xfrm>
            <a:off x="0" y="774700"/>
            <a:ext cx="6172199" cy="6083299"/>
          </a:xfrm>
          <a:prstGeom prst="rect">
            <a:avLst/>
          </a:prstGeom>
        </p:spPr>
      </p:pic>
      <p:sp>
        <p:nvSpPr>
          <p:cNvPr id="4" name="Content Placeholder 3">
            <a:extLst>
              <a:ext uri="{FF2B5EF4-FFF2-40B4-BE49-F238E27FC236}">
                <a16:creationId xmlns:a16="http://schemas.microsoft.com/office/drawing/2014/main" id="{22775261-F26F-4BC2-A066-E58494CC85A9}"/>
              </a:ext>
            </a:extLst>
          </p:cNvPr>
          <p:cNvSpPr>
            <a:spLocks noGrp="1"/>
          </p:cNvSpPr>
          <p:nvPr>
            <p:ph sz="half" idx="2"/>
          </p:nvPr>
        </p:nvSpPr>
        <p:spPr>
          <a:xfrm>
            <a:off x="6172200" y="774700"/>
            <a:ext cx="6019800" cy="6083299"/>
          </a:xfrm>
        </p:spPr>
        <p:txBody>
          <a:bodyPr>
            <a:noAutofit/>
          </a:bodyPr>
          <a:lstStyle/>
          <a:p>
            <a:r>
              <a:rPr lang="en-US" sz="4000" dirty="0"/>
              <a:t>Because the Bible says there is a conspiracy at the end of time, then conspiracy is not a theory;  It is a fact!</a:t>
            </a:r>
          </a:p>
          <a:p>
            <a:r>
              <a:rPr lang="en-US" sz="4000" dirty="0"/>
              <a:t>Why is it that the Adventist magazine portrays it as a theory that is no good when the Bible reveals it?  Is this man inside of Inspiration or outside of it?</a:t>
            </a:r>
          </a:p>
        </p:txBody>
      </p:sp>
    </p:spTree>
    <p:extLst>
      <p:ext uri="{BB962C8B-B14F-4D97-AF65-F5344CB8AC3E}">
        <p14:creationId xmlns:p14="http://schemas.microsoft.com/office/powerpoint/2010/main" val="170489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FEB1-0A7B-4152-AA1F-098FB271B608}"/>
              </a:ext>
            </a:extLst>
          </p:cNvPr>
          <p:cNvSpPr>
            <a:spLocks noGrp="1"/>
          </p:cNvSpPr>
          <p:nvPr>
            <p:ph type="title"/>
          </p:nvPr>
        </p:nvSpPr>
        <p:spPr>
          <a:xfrm>
            <a:off x="0" y="1"/>
            <a:ext cx="6096000" cy="863599"/>
          </a:xfrm>
        </p:spPr>
        <p:txBody>
          <a:bodyPr>
            <a:normAutofit fontScale="90000"/>
          </a:bodyPr>
          <a:lstStyle/>
          <a:p>
            <a:r>
              <a:rPr lang="en-US" dirty="0"/>
              <a:t>         </a:t>
            </a:r>
            <a:r>
              <a:rPr lang="en-US" b="1" i="1" u="sng" dirty="0">
                <a:solidFill>
                  <a:srgbClr val="0070C0"/>
                </a:solidFill>
                <a:latin typeface="Algerian" panose="04020705040A02060702" pitchFamily="82" charset="0"/>
              </a:rPr>
              <a:t>Ryan Day of 3ABN</a:t>
            </a:r>
          </a:p>
        </p:txBody>
      </p:sp>
      <p:sp>
        <p:nvSpPr>
          <p:cNvPr id="3" name="Content Placeholder 2">
            <a:extLst>
              <a:ext uri="{FF2B5EF4-FFF2-40B4-BE49-F238E27FC236}">
                <a16:creationId xmlns:a16="http://schemas.microsoft.com/office/drawing/2014/main" id="{DFFE185D-D894-4234-B856-30D549C55B26}"/>
              </a:ext>
            </a:extLst>
          </p:cNvPr>
          <p:cNvSpPr>
            <a:spLocks noGrp="1"/>
          </p:cNvSpPr>
          <p:nvPr>
            <p:ph sz="half" idx="1"/>
          </p:nvPr>
        </p:nvSpPr>
        <p:spPr>
          <a:xfrm>
            <a:off x="0" y="711200"/>
            <a:ext cx="6096000" cy="6146799"/>
          </a:xfrm>
        </p:spPr>
        <p:txBody>
          <a:bodyPr>
            <a:normAutofit/>
          </a:bodyPr>
          <a:lstStyle/>
          <a:p>
            <a:r>
              <a:rPr lang="en-US" sz="3000" dirty="0"/>
              <a:t>Why is it that Ryan Day of 3ABN can talk out of one side of his mouth and talk of the papacy being the 1</a:t>
            </a:r>
            <a:r>
              <a:rPr lang="en-US" sz="3000" baseline="30000" dirty="0"/>
              <a:t>st</a:t>
            </a:r>
            <a:r>
              <a:rPr lang="en-US" sz="3000" dirty="0"/>
              <a:t> beast of Revelation 13 and the antichrist and in the same sermon laugh at the idea of conspiracy when the papacy is totally behind it as Rev. 17 says?  Why are Adventists running from this idea with a vengeance?  What are they afraid of?  Are they trying to please the main conspiracists?  Are they being told to  downplay conspiracy for the purpose of misleading people?</a:t>
            </a:r>
          </a:p>
        </p:txBody>
      </p:sp>
      <p:pic>
        <p:nvPicPr>
          <p:cNvPr id="5" name="Content Placeholder 4">
            <a:extLst>
              <a:ext uri="{FF2B5EF4-FFF2-40B4-BE49-F238E27FC236}">
                <a16:creationId xmlns:a16="http://schemas.microsoft.com/office/drawing/2014/main" id="{ABC49585-A632-4D1A-BE03-420CA1973E7A}"/>
              </a:ext>
            </a:extLst>
          </p:cNvPr>
          <p:cNvPicPr>
            <a:picLocks noGrp="1" noChangeAspect="1"/>
          </p:cNvPicPr>
          <p:nvPr>
            <p:ph sz="half" idx="2"/>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1005316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1C12-87BF-42A9-9EC3-30BC18B095EE}"/>
              </a:ext>
            </a:extLst>
          </p:cNvPr>
          <p:cNvSpPr>
            <a:spLocks noGrp="1"/>
          </p:cNvSpPr>
          <p:nvPr>
            <p:ph type="title"/>
          </p:nvPr>
        </p:nvSpPr>
        <p:spPr>
          <a:xfrm>
            <a:off x="838200" y="1"/>
            <a:ext cx="10515600" cy="825499"/>
          </a:xfrm>
        </p:spPr>
        <p:txBody>
          <a:bodyPr/>
          <a:lstStyle/>
          <a:p>
            <a:r>
              <a:rPr lang="en-US" dirty="0"/>
              <a:t>      </a:t>
            </a:r>
            <a:r>
              <a:rPr lang="en-US" b="1" i="1" u="sng" dirty="0">
                <a:solidFill>
                  <a:srgbClr val="0070C0"/>
                </a:solidFill>
              </a:rPr>
              <a:t>Adam, Get Your Head out of the Sand!</a:t>
            </a:r>
          </a:p>
        </p:txBody>
      </p:sp>
      <p:sp>
        <p:nvSpPr>
          <p:cNvPr id="3" name="Content Placeholder 2">
            <a:extLst>
              <a:ext uri="{FF2B5EF4-FFF2-40B4-BE49-F238E27FC236}">
                <a16:creationId xmlns:a16="http://schemas.microsoft.com/office/drawing/2014/main" id="{8F4B9CA0-3B46-431E-BAF1-3A73B19534CC}"/>
              </a:ext>
            </a:extLst>
          </p:cNvPr>
          <p:cNvSpPr>
            <a:spLocks noGrp="1"/>
          </p:cNvSpPr>
          <p:nvPr>
            <p:ph idx="1"/>
          </p:nvPr>
        </p:nvSpPr>
        <p:spPr>
          <a:xfrm>
            <a:off x="0" y="698500"/>
            <a:ext cx="12192000" cy="6159499"/>
          </a:xfrm>
        </p:spPr>
        <p:txBody>
          <a:bodyPr>
            <a:noAutofit/>
          </a:bodyPr>
          <a:lstStyle/>
          <a:p>
            <a:r>
              <a:rPr lang="en-US" sz="4000" dirty="0"/>
              <a:t>Adam Fenner says we need to focus on Jesus and objective facts about our planet.  Is Jesus and conspiracy at odds?  Jesus is  the main focus in Revelation.  In fact, in response to the conspiracy, the Victor comes forth.  “These shall make war with the Lamb, and the Lamb shall overcome them: for he is Lord of lords, and King of kings: and they that are with him are called, and chosen, and faithful.”  Rev. 17:14  Jesus is in the very heart of this end time conspiracy, and will one day soon crush it out.</a:t>
            </a:r>
          </a:p>
          <a:p>
            <a:r>
              <a:rPr lang="en-US" sz="4000" dirty="0"/>
              <a:t>Is Fenner suggesting the preaching of the spiritualistic Christ?  </a:t>
            </a:r>
          </a:p>
        </p:txBody>
      </p:sp>
    </p:spTree>
    <p:extLst>
      <p:ext uri="{BB962C8B-B14F-4D97-AF65-F5344CB8AC3E}">
        <p14:creationId xmlns:p14="http://schemas.microsoft.com/office/powerpoint/2010/main" val="154591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6342-F549-444E-9F75-56AC6AA39881}"/>
              </a:ext>
            </a:extLst>
          </p:cNvPr>
          <p:cNvSpPr>
            <a:spLocks noGrp="1"/>
          </p:cNvSpPr>
          <p:nvPr>
            <p:ph type="title"/>
          </p:nvPr>
        </p:nvSpPr>
        <p:spPr>
          <a:xfrm>
            <a:off x="838200" y="1"/>
            <a:ext cx="10515600" cy="774699"/>
          </a:xfrm>
        </p:spPr>
        <p:txBody>
          <a:bodyPr/>
          <a:lstStyle/>
          <a:p>
            <a:r>
              <a:rPr lang="en-US" dirty="0"/>
              <a:t>                 </a:t>
            </a:r>
            <a:r>
              <a:rPr lang="en-US" b="1" i="1" u="sng" dirty="0">
                <a:solidFill>
                  <a:srgbClr val="FF0000"/>
                </a:solidFill>
              </a:rPr>
              <a:t>Spiritism’s Christ Today!</a:t>
            </a:r>
          </a:p>
        </p:txBody>
      </p:sp>
      <p:sp>
        <p:nvSpPr>
          <p:cNvPr id="3" name="Content Placeholder 2">
            <a:extLst>
              <a:ext uri="{FF2B5EF4-FFF2-40B4-BE49-F238E27FC236}">
                <a16:creationId xmlns:a16="http://schemas.microsoft.com/office/drawing/2014/main" id="{F96ACF52-E689-4E3A-84A0-EEC236590AE9}"/>
              </a:ext>
            </a:extLst>
          </p:cNvPr>
          <p:cNvSpPr>
            <a:spLocks noGrp="1"/>
          </p:cNvSpPr>
          <p:nvPr>
            <p:ph idx="1"/>
          </p:nvPr>
        </p:nvSpPr>
        <p:spPr>
          <a:xfrm>
            <a:off x="0" y="660400"/>
            <a:ext cx="12192000" cy="6197599"/>
          </a:xfrm>
        </p:spPr>
        <p:txBody>
          <a:bodyPr>
            <a:normAutofit/>
          </a:bodyPr>
          <a:lstStyle/>
          <a:p>
            <a:r>
              <a:rPr lang="en-US" dirty="0"/>
              <a:t>“It is true that spiritualism is now changing its form and, veiling some of its more objectionable features, is assuming [558] a Christian guise. But its utterances from the platform and the press have been before the public for many years, and in these its real character stands revealed. These teachings cannot be denied or hidden.</a:t>
            </a:r>
          </a:p>
          <a:p>
            <a:r>
              <a:rPr lang="en-US" dirty="0"/>
              <a:t>Even in its present form, so far from being more worthy of toleration than formerly, it is really a more dangerous, because a more subtle, deception. While it formerly denounced Christ and the Bible, it now professes to accept both. But the Bible is interpreted in a manner that is pleasing to the unrenewed heart, while its solemn and vital truths are made of no effect. Love is dwelt upon as the chief attribute of God, but it is degraded to a weak sentimentalism, making little distinction between good and evil. God's justice, His denunciations of sin, the requirements of His holy law, are all kept out of sight.”  Great Controversy, pgs. 557,558 </a:t>
            </a:r>
          </a:p>
        </p:txBody>
      </p:sp>
    </p:spTree>
    <p:extLst>
      <p:ext uri="{BB962C8B-B14F-4D97-AF65-F5344CB8AC3E}">
        <p14:creationId xmlns:p14="http://schemas.microsoft.com/office/powerpoint/2010/main" val="166731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0577-25A0-4370-8C59-24A3E2DADF73}"/>
              </a:ext>
            </a:extLst>
          </p:cNvPr>
          <p:cNvSpPr>
            <a:spLocks noGrp="1"/>
          </p:cNvSpPr>
          <p:nvPr>
            <p:ph type="title"/>
          </p:nvPr>
        </p:nvSpPr>
        <p:spPr>
          <a:xfrm>
            <a:off x="838200" y="365125"/>
            <a:ext cx="5181600" cy="1325563"/>
          </a:xfrm>
        </p:spPr>
        <p:txBody>
          <a:bodyPr/>
          <a:lstStyle/>
          <a:p>
            <a:endParaRPr lang="en-US" dirty="0"/>
          </a:p>
        </p:txBody>
      </p:sp>
      <p:pic>
        <p:nvPicPr>
          <p:cNvPr id="5" name="Content Placeholder 4">
            <a:extLst>
              <a:ext uri="{FF2B5EF4-FFF2-40B4-BE49-F238E27FC236}">
                <a16:creationId xmlns:a16="http://schemas.microsoft.com/office/drawing/2014/main" id="{08FA48A1-2908-48A0-8789-99FAFF0AECD2}"/>
              </a:ext>
            </a:extLst>
          </p:cNvPr>
          <p:cNvPicPr>
            <a:picLocks noGrp="1" noChangeAspect="1"/>
          </p:cNvPicPr>
          <p:nvPr>
            <p:ph sz="half" idx="1"/>
          </p:nvPr>
        </p:nvPicPr>
        <p:blipFill>
          <a:blip r:embed="rId2"/>
          <a:stretch>
            <a:fillRect/>
          </a:stretch>
        </p:blipFill>
        <p:spPr>
          <a:xfrm>
            <a:off x="0" y="-1"/>
            <a:ext cx="6400800" cy="6857999"/>
          </a:xfrm>
          <a:prstGeom prst="rect">
            <a:avLst/>
          </a:prstGeom>
        </p:spPr>
      </p:pic>
      <p:sp>
        <p:nvSpPr>
          <p:cNvPr id="4" name="Content Placeholder 3">
            <a:extLst>
              <a:ext uri="{FF2B5EF4-FFF2-40B4-BE49-F238E27FC236}">
                <a16:creationId xmlns:a16="http://schemas.microsoft.com/office/drawing/2014/main" id="{3542CDA6-E9CA-4609-A959-942BD56092CD}"/>
              </a:ext>
            </a:extLst>
          </p:cNvPr>
          <p:cNvSpPr>
            <a:spLocks noGrp="1"/>
          </p:cNvSpPr>
          <p:nvPr>
            <p:ph sz="half" idx="2"/>
          </p:nvPr>
        </p:nvSpPr>
        <p:spPr>
          <a:xfrm>
            <a:off x="6172200" y="0"/>
            <a:ext cx="6019800" cy="6857999"/>
          </a:xfrm>
        </p:spPr>
        <p:txBody>
          <a:bodyPr>
            <a:normAutofit fontScale="92500" lnSpcReduction="20000"/>
          </a:bodyPr>
          <a:lstStyle/>
          <a:p>
            <a:r>
              <a:rPr lang="en-US" dirty="0"/>
              <a:t>“ In popular media we can find evidence for the actual manifestation of these symbolic events starting to take place. Science is leading the charge in corroborating the Bible and what has and is projected to happen to our planet. We can explore these prophecies using science, which is a more effective way of framing the biblical account of the end-times than saying, “Jesus will be here within five years.”… Our society generally doesn’t have much patience or need for conspiracy theories and fearmongering. What does make sense to Westerners is that the world is dying, and we need a savior, a hero. We Adventists have the luxury of having science actually support our end-time theology, and we can offer a perspective of Jesus that points to Him as the Savior the world needs. Let’s start talking about the end of the world again, but in such a way that is Christ-centered and data-driven.”</a:t>
            </a:r>
          </a:p>
          <a:p>
            <a:endParaRPr lang="en-US" dirty="0"/>
          </a:p>
        </p:txBody>
      </p:sp>
    </p:spTree>
    <p:extLst>
      <p:ext uri="{BB962C8B-B14F-4D97-AF65-F5344CB8AC3E}">
        <p14:creationId xmlns:p14="http://schemas.microsoft.com/office/powerpoint/2010/main" val="125216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3F7B-0B23-4F62-9C83-D57DACEFA3E9}"/>
              </a:ext>
            </a:extLst>
          </p:cNvPr>
          <p:cNvSpPr>
            <a:spLocks noGrp="1"/>
          </p:cNvSpPr>
          <p:nvPr>
            <p:ph type="title"/>
          </p:nvPr>
        </p:nvSpPr>
        <p:spPr>
          <a:xfrm>
            <a:off x="6172200" y="365125"/>
            <a:ext cx="5181600" cy="1325563"/>
          </a:xfrm>
        </p:spPr>
        <p:txBody>
          <a:bodyPr/>
          <a:lstStyle/>
          <a:p>
            <a:endParaRPr lang="en-US" dirty="0"/>
          </a:p>
        </p:txBody>
      </p:sp>
      <p:sp>
        <p:nvSpPr>
          <p:cNvPr id="3" name="Content Placeholder 2">
            <a:extLst>
              <a:ext uri="{FF2B5EF4-FFF2-40B4-BE49-F238E27FC236}">
                <a16:creationId xmlns:a16="http://schemas.microsoft.com/office/drawing/2014/main" id="{6EEEC6E9-1F22-4AC4-8A89-3042511E0DCA}"/>
              </a:ext>
            </a:extLst>
          </p:cNvPr>
          <p:cNvSpPr>
            <a:spLocks noGrp="1"/>
          </p:cNvSpPr>
          <p:nvPr>
            <p:ph sz="half" idx="1"/>
          </p:nvPr>
        </p:nvSpPr>
        <p:spPr>
          <a:xfrm>
            <a:off x="0" y="0"/>
            <a:ext cx="6134100" cy="6857999"/>
          </a:xfrm>
        </p:spPr>
        <p:txBody>
          <a:bodyPr>
            <a:normAutofit/>
          </a:bodyPr>
          <a:lstStyle/>
          <a:p>
            <a:r>
              <a:rPr lang="en-US" sz="4000" dirty="0"/>
              <a:t>I would totally disagree with Fenner.  The world knows  there is something going on more than what they are being told.</a:t>
            </a:r>
          </a:p>
          <a:p>
            <a:r>
              <a:rPr lang="en-US" sz="4000" dirty="0"/>
              <a:t>What in the world does this guy mean to use science to explain end time prophecy?  This guy is clueless!</a:t>
            </a:r>
          </a:p>
          <a:p>
            <a:r>
              <a:rPr lang="en-US" sz="4000" dirty="0"/>
              <a:t>Why are Adventists running from conspiracy?</a:t>
            </a:r>
          </a:p>
        </p:txBody>
      </p:sp>
      <p:pic>
        <p:nvPicPr>
          <p:cNvPr id="5" name="Content Placeholder 4">
            <a:extLst>
              <a:ext uri="{FF2B5EF4-FFF2-40B4-BE49-F238E27FC236}">
                <a16:creationId xmlns:a16="http://schemas.microsoft.com/office/drawing/2014/main" id="{D276C003-8CFB-4B77-B4A6-01DD0CD11FC9}"/>
              </a:ext>
            </a:extLst>
          </p:cNvPr>
          <p:cNvPicPr>
            <a:picLocks noGrp="1" noChangeAspect="1"/>
          </p:cNvPicPr>
          <p:nvPr>
            <p:ph sz="half" idx="2"/>
          </p:nvPr>
        </p:nvPicPr>
        <p:blipFill>
          <a:blip r:embed="rId2"/>
          <a:stretch>
            <a:fillRect/>
          </a:stretch>
        </p:blipFill>
        <p:spPr>
          <a:xfrm>
            <a:off x="6172200" y="0"/>
            <a:ext cx="6019800" cy="6857999"/>
          </a:xfrm>
          <a:prstGeom prst="rect">
            <a:avLst/>
          </a:prstGeom>
        </p:spPr>
      </p:pic>
    </p:spTree>
    <p:extLst>
      <p:ext uri="{BB962C8B-B14F-4D97-AF65-F5344CB8AC3E}">
        <p14:creationId xmlns:p14="http://schemas.microsoft.com/office/powerpoint/2010/main" val="331792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A313-EDC5-4CA6-95AC-8DB8BB8FE201}"/>
              </a:ext>
            </a:extLst>
          </p:cNvPr>
          <p:cNvSpPr>
            <a:spLocks noGrp="1"/>
          </p:cNvSpPr>
          <p:nvPr>
            <p:ph type="title"/>
          </p:nvPr>
        </p:nvSpPr>
        <p:spPr>
          <a:xfrm>
            <a:off x="838200" y="1"/>
            <a:ext cx="10515600" cy="681036"/>
          </a:xfrm>
        </p:spPr>
        <p:txBody>
          <a:bodyPr>
            <a:normAutofit fontScale="90000"/>
          </a:bodyPr>
          <a:lstStyle/>
          <a:p>
            <a:r>
              <a:rPr lang="en-US" dirty="0"/>
              <a:t>                        Well…………………………</a:t>
            </a:r>
          </a:p>
        </p:txBody>
      </p:sp>
      <p:sp>
        <p:nvSpPr>
          <p:cNvPr id="3" name="Content Placeholder 2">
            <a:extLst>
              <a:ext uri="{FF2B5EF4-FFF2-40B4-BE49-F238E27FC236}">
                <a16:creationId xmlns:a16="http://schemas.microsoft.com/office/drawing/2014/main" id="{7BDE3202-D689-432F-9AB6-148851626571}"/>
              </a:ext>
            </a:extLst>
          </p:cNvPr>
          <p:cNvSpPr>
            <a:spLocks noGrp="1"/>
          </p:cNvSpPr>
          <p:nvPr>
            <p:ph idx="1"/>
          </p:nvPr>
        </p:nvSpPr>
        <p:spPr>
          <a:xfrm>
            <a:off x="0" y="681036"/>
            <a:ext cx="12192000" cy="6176963"/>
          </a:xfrm>
        </p:spPr>
        <p:txBody>
          <a:bodyPr/>
          <a:lstStyle/>
          <a:p>
            <a:r>
              <a:rPr lang="en-US" sz="4400" dirty="0"/>
              <a:t>From a pastor and church board in Silverton, OR “I recently received in the mail a book entitled  ‘Enemy Unmasked’.  At first, I thought it was mailed to a select few, but then I came to realize that it had a larger circulation... As pastor , I feel it my duty to tell the residents of Silverton that our church was not responsible in any way in the production or mailing of this material.  Further, we do not approve of the contents of this volume…</a:t>
            </a:r>
          </a:p>
          <a:p>
            <a:endParaRPr lang="en-US" dirty="0"/>
          </a:p>
        </p:txBody>
      </p:sp>
    </p:spTree>
    <p:extLst>
      <p:ext uri="{BB962C8B-B14F-4D97-AF65-F5344CB8AC3E}">
        <p14:creationId xmlns:p14="http://schemas.microsoft.com/office/powerpoint/2010/main" val="1787205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86E0-3D8A-40AF-B68E-72192755BA1D}"/>
              </a:ext>
            </a:extLst>
          </p:cNvPr>
          <p:cNvSpPr>
            <a:spLocks noGrp="1"/>
          </p:cNvSpPr>
          <p:nvPr>
            <p:ph type="title"/>
          </p:nvPr>
        </p:nvSpPr>
        <p:spPr>
          <a:xfrm>
            <a:off x="838200" y="1"/>
            <a:ext cx="10515600" cy="838199"/>
          </a:xfrm>
        </p:spPr>
        <p:txBody>
          <a:bodyPr/>
          <a:lstStyle/>
          <a:p>
            <a:r>
              <a:rPr lang="en-US" dirty="0"/>
              <a:t>                      </a:t>
            </a:r>
            <a:r>
              <a:rPr lang="en-US" b="1" i="1" u="sng" dirty="0">
                <a:solidFill>
                  <a:srgbClr val="FF0000"/>
                </a:solidFill>
              </a:rPr>
              <a:t>Give me the Proof!</a:t>
            </a:r>
          </a:p>
        </p:txBody>
      </p:sp>
      <p:sp>
        <p:nvSpPr>
          <p:cNvPr id="3" name="Content Placeholder 2">
            <a:extLst>
              <a:ext uri="{FF2B5EF4-FFF2-40B4-BE49-F238E27FC236}">
                <a16:creationId xmlns:a16="http://schemas.microsoft.com/office/drawing/2014/main" id="{717AE83D-330B-4EE9-A408-8565BD68D4C9}"/>
              </a:ext>
            </a:extLst>
          </p:cNvPr>
          <p:cNvSpPr>
            <a:spLocks noGrp="1"/>
          </p:cNvSpPr>
          <p:nvPr>
            <p:ph idx="1"/>
          </p:nvPr>
        </p:nvSpPr>
        <p:spPr>
          <a:xfrm>
            <a:off x="0" y="673100"/>
            <a:ext cx="12192000" cy="6184899"/>
          </a:xfrm>
        </p:spPr>
        <p:txBody>
          <a:bodyPr>
            <a:normAutofit/>
          </a:bodyPr>
          <a:lstStyle/>
          <a:p>
            <a:r>
              <a:rPr lang="en-US" sz="4400" dirty="0"/>
              <a:t>“‘The Enemy Unmasked’, however,  goes far beyond that to link many groups and individuals into a world-wide conspiracy that we do not believe is correct, and in fact, is very inflammatory and damaging to the efforts of Christian brotherhood and goodwill.  I enjoy very much my fellowship with all Christian pastors and believers in my community, and I deeply regret that this book was printed and distributed anywhere.  I believe it is harmful to the cause of Christ.”</a:t>
            </a:r>
          </a:p>
        </p:txBody>
      </p:sp>
    </p:spTree>
    <p:extLst>
      <p:ext uri="{BB962C8B-B14F-4D97-AF65-F5344CB8AC3E}">
        <p14:creationId xmlns:p14="http://schemas.microsoft.com/office/powerpoint/2010/main" val="291656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FF63-6C82-4512-997A-A86632850F94}"/>
              </a:ext>
            </a:extLst>
          </p:cNvPr>
          <p:cNvSpPr>
            <a:spLocks noGrp="1"/>
          </p:cNvSpPr>
          <p:nvPr>
            <p:ph type="title"/>
          </p:nvPr>
        </p:nvSpPr>
        <p:spPr>
          <a:xfrm>
            <a:off x="838200" y="1"/>
            <a:ext cx="10515600" cy="952499"/>
          </a:xfrm>
        </p:spPr>
        <p:txBody>
          <a:bodyPr/>
          <a:lstStyle/>
          <a:p>
            <a:r>
              <a:rPr lang="en-US" dirty="0"/>
              <a:t>                  </a:t>
            </a:r>
            <a:r>
              <a:rPr lang="en-US" b="1" i="1" u="sng" dirty="0">
                <a:solidFill>
                  <a:srgbClr val="FF0000"/>
                </a:solidFill>
                <a:latin typeface="Algerian" panose="04020705040A02060702" pitchFamily="82" charset="0"/>
              </a:rPr>
              <a:t>Adventist Journey</a:t>
            </a:r>
          </a:p>
        </p:txBody>
      </p:sp>
      <p:sp>
        <p:nvSpPr>
          <p:cNvPr id="3" name="Content Placeholder 2">
            <a:extLst>
              <a:ext uri="{FF2B5EF4-FFF2-40B4-BE49-F238E27FC236}">
                <a16:creationId xmlns:a16="http://schemas.microsoft.com/office/drawing/2014/main" id="{9BF1DD91-A0BC-4C8F-AD43-39C494E03136}"/>
              </a:ext>
            </a:extLst>
          </p:cNvPr>
          <p:cNvSpPr>
            <a:spLocks noGrp="1"/>
          </p:cNvSpPr>
          <p:nvPr>
            <p:ph sz="half" idx="1"/>
          </p:nvPr>
        </p:nvSpPr>
        <p:spPr>
          <a:xfrm>
            <a:off x="0" y="762000"/>
            <a:ext cx="6172200" cy="6095999"/>
          </a:xfrm>
        </p:spPr>
        <p:txBody>
          <a:bodyPr>
            <a:normAutofit/>
          </a:bodyPr>
          <a:lstStyle/>
          <a:p>
            <a:r>
              <a:rPr lang="en-US" dirty="0"/>
              <a:t>Journey Magazine is the official “division wide” publication of the North American Division. Journey Magazine, together with Adventist World, a General Conference magazine, is sent to every member of the Seventh-day Adventist Church within the North American Division. The December 2020 issue of Journey Magazine contained an article on page 8 entitled “I’m an Adventist, Not a Conspiracy Theorist.” Sounds like the two are at odds with one another!  Are they?  If I’m an Adventist, can I believe in conspiracy?  Or No?</a:t>
            </a:r>
          </a:p>
        </p:txBody>
      </p:sp>
      <p:pic>
        <p:nvPicPr>
          <p:cNvPr id="5" name="Content Placeholder 4">
            <a:extLst>
              <a:ext uri="{FF2B5EF4-FFF2-40B4-BE49-F238E27FC236}">
                <a16:creationId xmlns:a16="http://schemas.microsoft.com/office/drawing/2014/main" id="{98E51A22-D9ED-4597-8E4B-65F92BA037E6}"/>
              </a:ext>
            </a:extLst>
          </p:cNvPr>
          <p:cNvPicPr>
            <a:picLocks noGrp="1" noChangeAspect="1"/>
          </p:cNvPicPr>
          <p:nvPr>
            <p:ph sz="half" idx="2"/>
          </p:nvPr>
        </p:nvPicPr>
        <p:blipFill>
          <a:blip r:embed="rId2"/>
          <a:stretch>
            <a:fillRect/>
          </a:stretch>
        </p:blipFill>
        <p:spPr>
          <a:xfrm>
            <a:off x="6134100" y="762001"/>
            <a:ext cx="6057900" cy="6095998"/>
          </a:xfrm>
          <a:prstGeom prst="rect">
            <a:avLst/>
          </a:prstGeom>
        </p:spPr>
      </p:pic>
    </p:spTree>
    <p:extLst>
      <p:ext uri="{BB962C8B-B14F-4D97-AF65-F5344CB8AC3E}">
        <p14:creationId xmlns:p14="http://schemas.microsoft.com/office/powerpoint/2010/main" val="1328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A20C-E246-4F50-83A0-5A92B63440BA}"/>
              </a:ext>
            </a:extLst>
          </p:cNvPr>
          <p:cNvSpPr>
            <a:spLocks noGrp="1"/>
          </p:cNvSpPr>
          <p:nvPr>
            <p:ph type="title"/>
          </p:nvPr>
        </p:nvSpPr>
        <p:spPr>
          <a:xfrm>
            <a:off x="838200" y="1"/>
            <a:ext cx="10515600" cy="812799"/>
          </a:xfrm>
        </p:spPr>
        <p:txBody>
          <a:bodyPr/>
          <a:lstStyle/>
          <a:p>
            <a:r>
              <a:rPr lang="en-US" dirty="0"/>
              <a:t>                   </a:t>
            </a:r>
            <a:r>
              <a:rPr lang="en-US" b="1" i="1" u="sng" dirty="0">
                <a:solidFill>
                  <a:srgbClr val="0070C0"/>
                </a:solidFill>
                <a:latin typeface="Algerian" panose="04020705040A02060702" pitchFamily="82" charset="0"/>
              </a:rPr>
              <a:t>There is  Your Answer!</a:t>
            </a:r>
          </a:p>
        </p:txBody>
      </p:sp>
      <p:pic>
        <p:nvPicPr>
          <p:cNvPr id="5" name="Content Placeholder 4">
            <a:extLst>
              <a:ext uri="{FF2B5EF4-FFF2-40B4-BE49-F238E27FC236}">
                <a16:creationId xmlns:a16="http://schemas.microsoft.com/office/drawing/2014/main" id="{BACDAF90-2F82-428A-9AA1-721C39A7686D}"/>
              </a:ext>
            </a:extLst>
          </p:cNvPr>
          <p:cNvPicPr>
            <a:picLocks noGrp="1" noChangeAspect="1"/>
          </p:cNvPicPr>
          <p:nvPr>
            <p:ph sz="half" idx="1"/>
          </p:nvPr>
        </p:nvPicPr>
        <p:blipFill>
          <a:blip r:embed="rId2"/>
          <a:stretch>
            <a:fillRect/>
          </a:stretch>
        </p:blipFill>
        <p:spPr>
          <a:xfrm>
            <a:off x="0" y="723901"/>
            <a:ext cx="6400800" cy="6134098"/>
          </a:xfrm>
          <a:prstGeom prst="rect">
            <a:avLst/>
          </a:prstGeom>
        </p:spPr>
      </p:pic>
      <p:sp>
        <p:nvSpPr>
          <p:cNvPr id="4" name="Content Placeholder 3">
            <a:extLst>
              <a:ext uri="{FF2B5EF4-FFF2-40B4-BE49-F238E27FC236}">
                <a16:creationId xmlns:a16="http://schemas.microsoft.com/office/drawing/2014/main" id="{2F58A79D-41BD-4AF8-8692-67C3557767DC}"/>
              </a:ext>
            </a:extLst>
          </p:cNvPr>
          <p:cNvSpPr>
            <a:spLocks noGrp="1"/>
          </p:cNvSpPr>
          <p:nvPr>
            <p:ph sz="half" idx="2"/>
          </p:nvPr>
        </p:nvSpPr>
        <p:spPr>
          <a:xfrm>
            <a:off x="6172200" y="723900"/>
            <a:ext cx="6019800" cy="6134099"/>
          </a:xfrm>
        </p:spPr>
        <p:txBody>
          <a:bodyPr>
            <a:normAutofit/>
          </a:bodyPr>
          <a:lstStyle/>
          <a:p>
            <a:r>
              <a:rPr lang="en-US" sz="3000" dirty="0"/>
              <a:t>Adventists today reject conspiracy because if accepted, it would put them at odds with the worldly, papal churches and apostate protestants.  In order to maintain a good relationship with the Babylonian churches, Adventist are throwing away the truth for this time.  Adventism has joined the worldly churches and would crucify the Truth in order to make friends with Rome.  We are repeating history; just like ancient Adventist!!!</a:t>
            </a:r>
          </a:p>
        </p:txBody>
      </p:sp>
    </p:spTree>
    <p:extLst>
      <p:ext uri="{BB962C8B-B14F-4D97-AF65-F5344CB8AC3E}">
        <p14:creationId xmlns:p14="http://schemas.microsoft.com/office/powerpoint/2010/main" val="54890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FC0C-72C2-4FF3-B9C0-FEBCB97497B6}"/>
              </a:ext>
            </a:extLst>
          </p:cNvPr>
          <p:cNvSpPr>
            <a:spLocks noGrp="1"/>
          </p:cNvSpPr>
          <p:nvPr>
            <p:ph type="title"/>
          </p:nvPr>
        </p:nvSpPr>
        <p:spPr>
          <a:xfrm>
            <a:off x="838200" y="1"/>
            <a:ext cx="10515600" cy="850899"/>
          </a:xfrm>
        </p:spPr>
        <p:txBody>
          <a:bodyPr>
            <a:normAutofit fontScale="90000"/>
          </a:bodyPr>
          <a:lstStyle/>
          <a:p>
            <a:r>
              <a:rPr lang="en-US" dirty="0"/>
              <a:t>      </a:t>
            </a:r>
            <a:r>
              <a:rPr lang="en-US" b="1" i="1" u="sng" dirty="0">
                <a:solidFill>
                  <a:srgbClr val="FF0000"/>
                </a:solidFill>
                <a:latin typeface="Algerian" panose="04020705040A02060702" pitchFamily="82" charset="0"/>
              </a:rPr>
              <a:t>Aren’t Adventists Conspiracists?</a:t>
            </a:r>
          </a:p>
        </p:txBody>
      </p:sp>
      <p:pic>
        <p:nvPicPr>
          <p:cNvPr id="5" name="Content Placeholder 4">
            <a:extLst>
              <a:ext uri="{FF2B5EF4-FFF2-40B4-BE49-F238E27FC236}">
                <a16:creationId xmlns:a16="http://schemas.microsoft.com/office/drawing/2014/main" id="{D6A91DCD-3E09-4017-A356-40D8C4AAED81}"/>
              </a:ext>
            </a:extLst>
          </p:cNvPr>
          <p:cNvPicPr>
            <a:picLocks noGrp="1" noChangeAspect="1"/>
          </p:cNvPicPr>
          <p:nvPr>
            <p:ph sz="half" idx="1"/>
          </p:nvPr>
        </p:nvPicPr>
        <p:blipFill>
          <a:blip r:embed="rId2"/>
          <a:stretch>
            <a:fillRect/>
          </a:stretch>
        </p:blipFill>
        <p:spPr>
          <a:xfrm>
            <a:off x="0" y="685800"/>
            <a:ext cx="6350000" cy="6172199"/>
          </a:xfrm>
          <a:prstGeom prst="rect">
            <a:avLst/>
          </a:prstGeom>
        </p:spPr>
      </p:pic>
      <p:sp>
        <p:nvSpPr>
          <p:cNvPr id="4" name="Content Placeholder 3">
            <a:extLst>
              <a:ext uri="{FF2B5EF4-FFF2-40B4-BE49-F238E27FC236}">
                <a16:creationId xmlns:a16="http://schemas.microsoft.com/office/drawing/2014/main" id="{C898B5F9-9D17-4B5D-9F2C-26CAC51B65F6}"/>
              </a:ext>
            </a:extLst>
          </p:cNvPr>
          <p:cNvSpPr>
            <a:spLocks noGrp="1"/>
          </p:cNvSpPr>
          <p:nvPr>
            <p:ph sz="half" idx="2"/>
          </p:nvPr>
        </p:nvSpPr>
        <p:spPr>
          <a:xfrm>
            <a:off x="6096000" y="685800"/>
            <a:ext cx="6096000" cy="6172199"/>
          </a:xfrm>
        </p:spPr>
        <p:txBody>
          <a:bodyPr>
            <a:normAutofit/>
          </a:bodyPr>
          <a:lstStyle/>
          <a:p>
            <a:r>
              <a:rPr lang="en-US" sz="3000" dirty="0"/>
              <a:t>Does it take a rocket scientist to recognize that anyone who takes the book of Revelation seriously and especially Revelation 17, has to be  a conspiracist?  The portrayal of this conspiracy is seen clearly in the light of the Loud Cry and Adventists have been proclaiming this for over a century.  How could an Adventist not see this conspiracy when it is so obvious and why would an Adventist be so ready to deny its existence?</a:t>
            </a:r>
          </a:p>
        </p:txBody>
      </p:sp>
    </p:spTree>
    <p:extLst>
      <p:ext uri="{BB962C8B-B14F-4D97-AF65-F5344CB8AC3E}">
        <p14:creationId xmlns:p14="http://schemas.microsoft.com/office/powerpoint/2010/main" val="270153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69B16-6056-4BB5-983A-765E0D2597D5}"/>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7030A0"/>
                </a:solidFill>
                <a:latin typeface="Algerian" panose="04020705040A02060702" pitchFamily="82" charset="0"/>
              </a:rPr>
              <a:t>What Does the Article Say?</a:t>
            </a:r>
          </a:p>
        </p:txBody>
      </p:sp>
      <p:sp>
        <p:nvSpPr>
          <p:cNvPr id="3" name="Content Placeholder 2">
            <a:extLst>
              <a:ext uri="{FF2B5EF4-FFF2-40B4-BE49-F238E27FC236}">
                <a16:creationId xmlns:a16="http://schemas.microsoft.com/office/drawing/2014/main" id="{9900D781-0509-4FB1-B516-FD6A271884C6}"/>
              </a:ext>
            </a:extLst>
          </p:cNvPr>
          <p:cNvSpPr>
            <a:spLocks noGrp="1"/>
          </p:cNvSpPr>
          <p:nvPr>
            <p:ph idx="1"/>
          </p:nvPr>
        </p:nvSpPr>
        <p:spPr>
          <a:xfrm>
            <a:off x="0" y="571500"/>
            <a:ext cx="12192000" cy="6286499"/>
          </a:xfrm>
        </p:spPr>
        <p:txBody>
          <a:bodyPr>
            <a:normAutofit lnSpcReduction="10000"/>
          </a:bodyPr>
          <a:lstStyle/>
          <a:p>
            <a:r>
              <a:rPr lang="en-US" dirty="0"/>
              <a:t>“I’d like to put forth the idea that Adventism needs to revise its discourse surrounding end-time theology. I’m not arguing that our theology about the Apocalypse is wrong, or that it needs revising, but rather that we need to think and talk about the end-times differently…. </a:t>
            </a:r>
            <a:r>
              <a:rPr lang="en-US" b="1" i="1" u="sng" dirty="0">
                <a:solidFill>
                  <a:srgbClr val="FF0000"/>
                </a:solidFill>
              </a:rPr>
              <a:t>The time is right for Adventists to take courage in sharing Jesus as the hope for humanity and to place emphasis on end of times prophecy. But we need to do so in a new, more relevant way. Our tendency is to obsess over political events and concoct elaborate conspiracy theories. But this does us few favors in a contemporary, educated society…. In place of conspiracy theories and fearmongering about the end of the world, I suggest we insert the good news of Jesus Christ in the context of objective facts about what’s happening to our planet</a:t>
            </a:r>
            <a:r>
              <a:rPr lang="en-US" dirty="0"/>
              <a:t>…. This will be more palatable to an informed and hypercritical society as we have in North America and more appealing to people in general, who consider scientific inquiry as a trustworthy measure of reality. For example, Revelation has some powerful imagery for what has already happened to the earth and will continue to transpire and worsen in the last days. The trumpets mentioned there provide Adventists a powerful opportunity for talking about our end-time theology.”</a:t>
            </a:r>
          </a:p>
        </p:txBody>
      </p:sp>
    </p:spTree>
    <p:extLst>
      <p:ext uri="{BB962C8B-B14F-4D97-AF65-F5344CB8AC3E}">
        <p14:creationId xmlns:p14="http://schemas.microsoft.com/office/powerpoint/2010/main" val="244909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E8F2-5C62-455D-94BB-724BE4917BE0}"/>
              </a:ext>
            </a:extLst>
          </p:cNvPr>
          <p:cNvSpPr>
            <a:spLocks noGrp="1"/>
          </p:cNvSpPr>
          <p:nvPr>
            <p:ph type="title"/>
          </p:nvPr>
        </p:nvSpPr>
        <p:spPr>
          <a:xfrm>
            <a:off x="838200" y="1"/>
            <a:ext cx="10515600" cy="800100"/>
          </a:xfrm>
        </p:spPr>
        <p:txBody>
          <a:bodyPr>
            <a:normAutofit/>
          </a:bodyPr>
          <a:lstStyle/>
          <a:p>
            <a:r>
              <a:rPr lang="en-US" dirty="0"/>
              <a:t>      </a:t>
            </a:r>
            <a:r>
              <a:rPr lang="en-US" b="1" i="1" u="sng" dirty="0">
                <a:solidFill>
                  <a:srgbClr val="FF0000"/>
                </a:solidFill>
              </a:rPr>
              <a:t>How About With Current Crisis/Covid 19?</a:t>
            </a:r>
          </a:p>
        </p:txBody>
      </p:sp>
      <p:pic>
        <p:nvPicPr>
          <p:cNvPr id="5" name="Content Placeholder 4">
            <a:extLst>
              <a:ext uri="{FF2B5EF4-FFF2-40B4-BE49-F238E27FC236}">
                <a16:creationId xmlns:a16="http://schemas.microsoft.com/office/drawing/2014/main" id="{CEC7CB2F-2B43-4BF0-8F84-66613A6F9290}"/>
              </a:ext>
            </a:extLst>
          </p:cNvPr>
          <p:cNvPicPr>
            <a:picLocks noGrp="1" noChangeAspect="1"/>
          </p:cNvPicPr>
          <p:nvPr>
            <p:ph sz="half" idx="1"/>
          </p:nvPr>
        </p:nvPicPr>
        <p:blipFill>
          <a:blip r:embed="rId2"/>
          <a:stretch>
            <a:fillRect/>
          </a:stretch>
        </p:blipFill>
        <p:spPr>
          <a:xfrm>
            <a:off x="0" y="698500"/>
            <a:ext cx="6096000" cy="6159500"/>
          </a:xfrm>
          <a:prstGeom prst="rect">
            <a:avLst/>
          </a:prstGeom>
        </p:spPr>
      </p:pic>
      <p:sp>
        <p:nvSpPr>
          <p:cNvPr id="4" name="Content Placeholder 3">
            <a:extLst>
              <a:ext uri="{FF2B5EF4-FFF2-40B4-BE49-F238E27FC236}">
                <a16:creationId xmlns:a16="http://schemas.microsoft.com/office/drawing/2014/main" id="{D670C178-ABA2-4F99-BD43-D4FB2744CD1C}"/>
              </a:ext>
            </a:extLst>
          </p:cNvPr>
          <p:cNvSpPr>
            <a:spLocks noGrp="1"/>
          </p:cNvSpPr>
          <p:nvPr>
            <p:ph sz="half" idx="2"/>
          </p:nvPr>
        </p:nvSpPr>
        <p:spPr>
          <a:xfrm>
            <a:off x="6172200" y="698500"/>
            <a:ext cx="6019800" cy="6159499"/>
          </a:xfrm>
        </p:spPr>
        <p:txBody>
          <a:bodyPr>
            <a:normAutofit/>
          </a:bodyPr>
          <a:lstStyle/>
          <a:p>
            <a:pPr marL="0" indent="0">
              <a:buNone/>
            </a:pPr>
            <a:r>
              <a:rPr lang="en-US" sz="4000" dirty="0"/>
              <a:t> Fauci grew up Catholic. Fauci attended Regis High School in Manhattan's Upper East Side, where he captained the school's basketball team and graduated in 1958. He then went to the College of the Holy Cross, graduating in 1962 with a Bachelor of Arts in classics. </a:t>
            </a:r>
          </a:p>
        </p:txBody>
      </p:sp>
    </p:spTree>
    <p:extLst>
      <p:ext uri="{BB962C8B-B14F-4D97-AF65-F5344CB8AC3E}">
        <p14:creationId xmlns:p14="http://schemas.microsoft.com/office/powerpoint/2010/main" val="191257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5531-5750-4A6E-B2AA-85C2117D424F}"/>
              </a:ext>
            </a:extLst>
          </p:cNvPr>
          <p:cNvSpPr>
            <a:spLocks noGrp="1"/>
          </p:cNvSpPr>
          <p:nvPr>
            <p:ph type="title"/>
          </p:nvPr>
        </p:nvSpPr>
        <p:spPr>
          <a:xfrm>
            <a:off x="838200" y="1"/>
            <a:ext cx="5219700" cy="927099"/>
          </a:xfrm>
        </p:spPr>
        <p:txBody>
          <a:bodyPr/>
          <a:lstStyle/>
          <a:p>
            <a:r>
              <a:rPr lang="en-US" dirty="0"/>
              <a:t>      </a:t>
            </a:r>
            <a:r>
              <a:rPr lang="en-US" b="1" i="1" u="sng" dirty="0">
                <a:solidFill>
                  <a:srgbClr val="FF0000"/>
                </a:solidFill>
                <a:latin typeface="Algerian" panose="04020705040A02060702" pitchFamily="82" charset="0"/>
              </a:rPr>
              <a:t>Cuomo of NY!</a:t>
            </a:r>
          </a:p>
        </p:txBody>
      </p:sp>
      <p:sp>
        <p:nvSpPr>
          <p:cNvPr id="3" name="Content Placeholder 2">
            <a:extLst>
              <a:ext uri="{FF2B5EF4-FFF2-40B4-BE49-F238E27FC236}">
                <a16:creationId xmlns:a16="http://schemas.microsoft.com/office/drawing/2014/main" id="{53FB847C-A885-4CE9-8710-144360E8F3F4}"/>
              </a:ext>
            </a:extLst>
          </p:cNvPr>
          <p:cNvSpPr>
            <a:spLocks noGrp="1"/>
          </p:cNvSpPr>
          <p:nvPr>
            <p:ph sz="half" idx="1"/>
          </p:nvPr>
        </p:nvSpPr>
        <p:spPr>
          <a:xfrm>
            <a:off x="0" y="723900"/>
            <a:ext cx="6019800" cy="6134099"/>
          </a:xfrm>
        </p:spPr>
        <p:txBody>
          <a:bodyPr>
            <a:normAutofit fontScale="92500" lnSpcReduction="10000"/>
          </a:bodyPr>
          <a:lstStyle/>
          <a:p>
            <a:r>
              <a:rPr lang="en-US" dirty="0"/>
              <a:t>Born in Queens, New York City, Cuomo is a graduate of </a:t>
            </a:r>
            <a:r>
              <a:rPr lang="en-US" b="1" i="1" u="sng" dirty="0"/>
              <a:t>Fordham University </a:t>
            </a:r>
            <a:r>
              <a:rPr lang="en-US" dirty="0"/>
              <a:t>and Albany Law School of Union University, New York. He began his career working as the campaign manager for his father, then as an assistant district attorney in New York City before entering private law practice.</a:t>
            </a:r>
          </a:p>
          <a:p>
            <a:r>
              <a:rPr lang="en-US" dirty="0"/>
              <a:t>Fordham University is a private research university in New York City. Established in 1841 and named for the Fordham neighborhood of the Bronx in which its original campus is located, Fordham is the oldest Catholic and Jesuit university in the northeastern United States, and the third-oldest university in New York State.</a:t>
            </a:r>
          </a:p>
          <a:p>
            <a:endParaRPr lang="en-US" dirty="0"/>
          </a:p>
          <a:p>
            <a:endParaRPr lang="en-US" dirty="0"/>
          </a:p>
        </p:txBody>
      </p:sp>
      <p:pic>
        <p:nvPicPr>
          <p:cNvPr id="5" name="Content Placeholder 4">
            <a:extLst>
              <a:ext uri="{FF2B5EF4-FFF2-40B4-BE49-F238E27FC236}">
                <a16:creationId xmlns:a16="http://schemas.microsoft.com/office/drawing/2014/main" id="{7C63CAE1-80C7-4918-AAB5-5F7B96AA6950}"/>
              </a:ext>
            </a:extLst>
          </p:cNvPr>
          <p:cNvPicPr>
            <a:picLocks noGrp="1" noChangeAspect="1"/>
          </p:cNvPicPr>
          <p:nvPr>
            <p:ph sz="half" idx="2"/>
          </p:nvPr>
        </p:nvPicPr>
        <p:blipFill>
          <a:blip r:embed="rId2"/>
          <a:stretch>
            <a:fillRect/>
          </a:stretch>
        </p:blipFill>
        <p:spPr>
          <a:xfrm>
            <a:off x="6057900" y="0"/>
            <a:ext cx="6134100" cy="6858000"/>
          </a:xfrm>
          <a:prstGeom prst="rect">
            <a:avLst/>
          </a:prstGeom>
        </p:spPr>
      </p:pic>
    </p:spTree>
    <p:extLst>
      <p:ext uri="{BB962C8B-B14F-4D97-AF65-F5344CB8AC3E}">
        <p14:creationId xmlns:p14="http://schemas.microsoft.com/office/powerpoint/2010/main" val="357666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AB59-2CF6-4E23-A49D-77D1C869F235}"/>
              </a:ext>
            </a:extLst>
          </p:cNvPr>
          <p:cNvSpPr>
            <a:spLocks noGrp="1"/>
          </p:cNvSpPr>
          <p:nvPr>
            <p:ph type="title"/>
          </p:nvPr>
        </p:nvSpPr>
        <p:spPr>
          <a:xfrm>
            <a:off x="838200" y="1"/>
            <a:ext cx="10515600" cy="787399"/>
          </a:xfrm>
        </p:spPr>
        <p:txBody>
          <a:bodyPr/>
          <a:lstStyle/>
          <a:p>
            <a:r>
              <a:rPr lang="en-US" dirty="0"/>
              <a:t>                    </a:t>
            </a:r>
            <a:r>
              <a:rPr lang="en-US" b="1" i="1" u="sng" dirty="0">
                <a:solidFill>
                  <a:srgbClr val="0070C0"/>
                </a:solidFill>
              </a:rPr>
              <a:t>The Loudest Voices!</a:t>
            </a:r>
          </a:p>
        </p:txBody>
      </p:sp>
      <p:pic>
        <p:nvPicPr>
          <p:cNvPr id="5" name="Content Placeholder 4">
            <a:extLst>
              <a:ext uri="{FF2B5EF4-FFF2-40B4-BE49-F238E27FC236}">
                <a16:creationId xmlns:a16="http://schemas.microsoft.com/office/drawing/2014/main" id="{90B0386F-CFAD-4C17-B34B-2C6613402E0A}"/>
              </a:ext>
            </a:extLst>
          </p:cNvPr>
          <p:cNvPicPr>
            <a:picLocks noGrp="1" noChangeAspect="1"/>
          </p:cNvPicPr>
          <p:nvPr>
            <p:ph sz="half" idx="1"/>
          </p:nvPr>
        </p:nvPicPr>
        <p:blipFill>
          <a:blip r:embed="rId2"/>
          <a:stretch>
            <a:fillRect/>
          </a:stretch>
        </p:blipFill>
        <p:spPr>
          <a:xfrm>
            <a:off x="0" y="685800"/>
            <a:ext cx="6096000" cy="6172199"/>
          </a:xfrm>
          <a:prstGeom prst="rect">
            <a:avLst/>
          </a:prstGeom>
        </p:spPr>
      </p:pic>
      <p:sp>
        <p:nvSpPr>
          <p:cNvPr id="4" name="Content Placeholder 3">
            <a:extLst>
              <a:ext uri="{FF2B5EF4-FFF2-40B4-BE49-F238E27FC236}">
                <a16:creationId xmlns:a16="http://schemas.microsoft.com/office/drawing/2014/main" id="{BC144C95-2383-49FB-8045-F86429971225}"/>
              </a:ext>
            </a:extLst>
          </p:cNvPr>
          <p:cNvSpPr>
            <a:spLocks noGrp="1"/>
          </p:cNvSpPr>
          <p:nvPr>
            <p:ph sz="half" idx="2"/>
          </p:nvPr>
        </p:nvSpPr>
        <p:spPr>
          <a:xfrm>
            <a:off x="6172200" y="685800"/>
            <a:ext cx="5181600" cy="6172199"/>
          </a:xfrm>
        </p:spPr>
        <p:txBody>
          <a:bodyPr>
            <a:normAutofit fontScale="92500" lnSpcReduction="20000"/>
          </a:bodyPr>
          <a:lstStyle/>
          <a:p>
            <a:r>
              <a:rPr lang="en-US" dirty="0"/>
              <a:t>Newsom attended Redwood High School </a:t>
            </a:r>
            <a:r>
              <a:rPr lang="en-US" b="1" i="1" u="sng" dirty="0">
                <a:solidFill>
                  <a:srgbClr val="0070C0"/>
                </a:solidFill>
              </a:rPr>
              <a:t>and graduated from Santa Clara University.</a:t>
            </a:r>
            <a:r>
              <a:rPr lang="en-US" dirty="0"/>
              <a:t> After graduation, he founded the PlumpJack wine store with family friend Gordon Getty as an investor. The PlumpJack Group grew to manage 23 businesses, including wineries, restaurants and hotels. </a:t>
            </a:r>
          </a:p>
          <a:p>
            <a:r>
              <a:rPr lang="en-US" dirty="0"/>
              <a:t>Santa Clara University is a private Jesuit university in Santa Clara, California. Established in 1851, Santa Clara University is the oldest operating institution of higher learning in California[5] and has remained in its original location for 169 years. The university's campus surrounds the historic Mission Santa Clara de </a:t>
            </a:r>
            <a:r>
              <a:rPr lang="en-US" dirty="0" err="1"/>
              <a:t>Asís</a:t>
            </a:r>
            <a:r>
              <a:rPr lang="en-US" dirty="0"/>
              <a:t> which traces its founding to 1776.</a:t>
            </a:r>
          </a:p>
        </p:txBody>
      </p:sp>
    </p:spTree>
    <p:extLst>
      <p:ext uri="{BB962C8B-B14F-4D97-AF65-F5344CB8AC3E}">
        <p14:creationId xmlns:p14="http://schemas.microsoft.com/office/powerpoint/2010/main" val="61289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6721-8442-452E-BE35-A65F79236E07}"/>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Welcome to Covid 19 Conspiracy!</a:t>
            </a:r>
          </a:p>
        </p:txBody>
      </p:sp>
      <p:sp>
        <p:nvSpPr>
          <p:cNvPr id="3" name="Content Placeholder 2">
            <a:extLst>
              <a:ext uri="{FF2B5EF4-FFF2-40B4-BE49-F238E27FC236}">
                <a16:creationId xmlns:a16="http://schemas.microsoft.com/office/drawing/2014/main" id="{2B05F970-851C-4A12-BA36-229D81D07CE5}"/>
              </a:ext>
            </a:extLst>
          </p:cNvPr>
          <p:cNvSpPr>
            <a:spLocks noGrp="1"/>
          </p:cNvSpPr>
          <p:nvPr>
            <p:ph idx="1"/>
          </p:nvPr>
        </p:nvSpPr>
        <p:spPr>
          <a:xfrm>
            <a:off x="0" y="546100"/>
            <a:ext cx="12192000" cy="6311897"/>
          </a:xfrm>
        </p:spPr>
        <p:txBody>
          <a:bodyPr>
            <a:normAutofit/>
          </a:bodyPr>
          <a:lstStyle/>
          <a:p>
            <a:r>
              <a:rPr lang="en-US" sz="3200" dirty="0"/>
              <a:t>“Vowed to perpetual poverty and humility, it was their studied aim to secure wealth and power, to be devoted to the overthrow of Protestantism, and the re-establishment of the papal supremacy. When appearing as members of their order, they wore a garb of sanctity, visiting prisons and hospitals, ministering to the sick and the poor, professing to have renounced the world, and bearing the sacred name of Jesus, who went about doing good. But under this blameless exterior the most criminal and deadly purposes were often concealed. It was a fundamental principle of the order that the end justifies the means. By this code, lying, thefts, perjury, assassination, were not only pardonable but commendable, when they served the interests of the church. Under various disguises the Jesuits worked their way into offices of state, climbing up to be the counselors of kings, and shaping the policy of nations.”  GC, pgs. 234,235</a:t>
            </a:r>
          </a:p>
        </p:txBody>
      </p:sp>
    </p:spTree>
    <p:extLst>
      <p:ext uri="{BB962C8B-B14F-4D97-AF65-F5344CB8AC3E}">
        <p14:creationId xmlns:p14="http://schemas.microsoft.com/office/powerpoint/2010/main" val="3171994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DE5A-B5F7-4CA7-A1FF-5153EE5CF0E1}"/>
              </a:ext>
            </a:extLst>
          </p:cNvPr>
          <p:cNvSpPr>
            <a:spLocks noGrp="1"/>
          </p:cNvSpPr>
          <p:nvPr>
            <p:ph type="title"/>
          </p:nvPr>
        </p:nvSpPr>
        <p:spPr>
          <a:xfrm>
            <a:off x="838200" y="1"/>
            <a:ext cx="10515600" cy="787399"/>
          </a:xfrm>
        </p:spPr>
        <p:txBody>
          <a:bodyPr/>
          <a:lstStyle/>
          <a:p>
            <a:r>
              <a:rPr lang="en-US" dirty="0"/>
              <a:t>                </a:t>
            </a:r>
            <a:r>
              <a:rPr lang="en-US" b="1" i="1" u="sng" dirty="0">
                <a:solidFill>
                  <a:srgbClr val="0070C0"/>
                </a:solidFill>
                <a:latin typeface="Algerian" panose="04020705040A02060702" pitchFamily="82" charset="0"/>
              </a:rPr>
              <a:t>What is a Conspiracy?</a:t>
            </a:r>
          </a:p>
        </p:txBody>
      </p:sp>
      <p:sp>
        <p:nvSpPr>
          <p:cNvPr id="3" name="Content Placeholder 2">
            <a:extLst>
              <a:ext uri="{FF2B5EF4-FFF2-40B4-BE49-F238E27FC236}">
                <a16:creationId xmlns:a16="http://schemas.microsoft.com/office/drawing/2014/main" id="{AC837523-95F9-4E6D-917D-E889E2EFEB7B}"/>
              </a:ext>
            </a:extLst>
          </p:cNvPr>
          <p:cNvSpPr>
            <a:spLocks noGrp="1"/>
          </p:cNvSpPr>
          <p:nvPr>
            <p:ph sz="half" idx="1"/>
          </p:nvPr>
        </p:nvSpPr>
        <p:spPr>
          <a:xfrm>
            <a:off x="0" y="787400"/>
            <a:ext cx="6172200" cy="6070599"/>
          </a:xfrm>
        </p:spPr>
        <p:txBody>
          <a:bodyPr>
            <a:normAutofit lnSpcReduction="10000"/>
          </a:bodyPr>
          <a:lstStyle/>
          <a:p>
            <a:r>
              <a:rPr lang="en-US" dirty="0"/>
              <a:t>An agreement to perform together an illegal, wrongful, or subversive act.</a:t>
            </a:r>
          </a:p>
          <a:p>
            <a:r>
              <a:rPr lang="en-US" dirty="0"/>
              <a:t>2. A group of conspirators.</a:t>
            </a:r>
          </a:p>
          <a:p>
            <a:r>
              <a:rPr lang="en-US" dirty="0"/>
              <a:t>3. Law An agreement between two or more persons to commit a crime or accomplish a legal purpose through illegal action.</a:t>
            </a:r>
          </a:p>
          <a:p>
            <a:r>
              <a:rPr lang="en-US" dirty="0"/>
              <a:t>4. A joining or acting together, as if by sinister design:</a:t>
            </a:r>
          </a:p>
          <a:p>
            <a:r>
              <a:rPr lang="en-US" dirty="0"/>
              <a:t>a secret plan to carry out an illegal or harmful act </a:t>
            </a:r>
          </a:p>
          <a:p>
            <a:r>
              <a:rPr lang="en-US" dirty="0"/>
              <a:t>2. the act of making such plans</a:t>
            </a:r>
          </a:p>
          <a:p>
            <a:r>
              <a:rPr lang="en-US" dirty="0"/>
              <a:t>conspiracy - a secret agreement between two or more people to perform an unlawful act</a:t>
            </a:r>
          </a:p>
          <a:p>
            <a:endParaRPr lang="en-US" dirty="0"/>
          </a:p>
        </p:txBody>
      </p:sp>
      <p:pic>
        <p:nvPicPr>
          <p:cNvPr id="5" name="Content Placeholder 4">
            <a:extLst>
              <a:ext uri="{FF2B5EF4-FFF2-40B4-BE49-F238E27FC236}">
                <a16:creationId xmlns:a16="http://schemas.microsoft.com/office/drawing/2014/main" id="{004D3126-0440-493F-B6BC-776F1497A5BB}"/>
              </a:ext>
            </a:extLst>
          </p:cNvPr>
          <p:cNvPicPr>
            <a:picLocks noGrp="1" noChangeAspect="1"/>
          </p:cNvPicPr>
          <p:nvPr>
            <p:ph sz="half" idx="2"/>
          </p:nvPr>
        </p:nvPicPr>
        <p:blipFill>
          <a:blip r:embed="rId2"/>
          <a:stretch>
            <a:fillRect/>
          </a:stretch>
        </p:blipFill>
        <p:spPr>
          <a:xfrm>
            <a:off x="5842000" y="787400"/>
            <a:ext cx="6350000" cy="6070600"/>
          </a:xfrm>
          <a:prstGeom prst="rect">
            <a:avLst/>
          </a:prstGeom>
        </p:spPr>
      </p:pic>
    </p:spTree>
    <p:extLst>
      <p:ext uri="{BB962C8B-B14F-4D97-AF65-F5344CB8AC3E}">
        <p14:creationId xmlns:p14="http://schemas.microsoft.com/office/powerpoint/2010/main" val="1381981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2399</Words>
  <Application>Microsoft Office PowerPoint</Application>
  <PresentationFormat>Widescreen</PresentationFormat>
  <Paragraphs>54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Algerian</vt:lpstr>
      <vt:lpstr>Arial</vt:lpstr>
      <vt:lpstr>Calibri</vt:lpstr>
      <vt:lpstr>Calibri Light</vt:lpstr>
      <vt:lpstr>Office Theme</vt:lpstr>
      <vt:lpstr>Adventist?  Conspiracist? Or Both?</vt:lpstr>
      <vt:lpstr>                  Adventist Journey</vt:lpstr>
      <vt:lpstr>      Aren’t Adventists Conspiracists?</vt:lpstr>
      <vt:lpstr>              What Does the Article Say?</vt:lpstr>
      <vt:lpstr>      How About With Current Crisis/Covid 19?</vt:lpstr>
      <vt:lpstr>      Cuomo of NY!</vt:lpstr>
      <vt:lpstr>                    The Loudest Voices!</vt:lpstr>
      <vt:lpstr>                  Welcome to Covid 19 Conspiracy!</vt:lpstr>
      <vt:lpstr>                What is a Conspiracy?</vt:lpstr>
      <vt:lpstr>                           Is it Biblical?</vt:lpstr>
      <vt:lpstr>            Why the Clear Warning in Rev. 17 and 18?</vt:lpstr>
      <vt:lpstr>                     Conspiracy is a Fact!!</vt:lpstr>
      <vt:lpstr>         Ryan Day of 3ABN</vt:lpstr>
      <vt:lpstr>      Adam, Get Your Head out of the Sand!</vt:lpstr>
      <vt:lpstr>                 Spiritism’s Christ Today!</vt:lpstr>
      <vt:lpstr>PowerPoint Presentation</vt:lpstr>
      <vt:lpstr>PowerPoint Presentation</vt:lpstr>
      <vt:lpstr>                        Well…………………………</vt:lpstr>
      <vt:lpstr>                      Give me the Proof!</vt:lpstr>
      <vt:lpstr>                   There is  Your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Adventist?  Conspiracist? Or Both?</dc:title>
  <dc:creator>Patron</dc:creator>
  <cp:lastModifiedBy>Patron</cp:lastModifiedBy>
  <cp:revision>18</cp:revision>
  <dcterms:created xsi:type="dcterms:W3CDTF">2020-12-15T21:08:56Z</dcterms:created>
  <dcterms:modified xsi:type="dcterms:W3CDTF">2021-01-05T20:43:30Z</dcterms:modified>
</cp:coreProperties>
</file>